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32"/>
  </p:notesMasterIdLst>
  <p:sldIdLst>
    <p:sldId id="256" r:id="rId2"/>
    <p:sldId id="257" r:id="rId3"/>
    <p:sldId id="258" r:id="rId4"/>
    <p:sldId id="259" r:id="rId5"/>
    <p:sldId id="260" r:id="rId6"/>
    <p:sldId id="281" r:id="rId7"/>
    <p:sldId id="282" r:id="rId8"/>
    <p:sldId id="261" r:id="rId9"/>
    <p:sldId id="262" r:id="rId10"/>
    <p:sldId id="270" r:id="rId11"/>
    <p:sldId id="263" r:id="rId12"/>
    <p:sldId id="271" r:id="rId13"/>
    <p:sldId id="264" r:id="rId14"/>
    <p:sldId id="283" r:id="rId15"/>
    <p:sldId id="284" r:id="rId16"/>
    <p:sldId id="272" r:id="rId17"/>
    <p:sldId id="273" r:id="rId18"/>
    <p:sldId id="265" r:id="rId19"/>
    <p:sldId id="278" r:id="rId20"/>
    <p:sldId id="285" r:id="rId21"/>
    <p:sldId id="266" r:id="rId22"/>
    <p:sldId id="274" r:id="rId23"/>
    <p:sldId id="275" r:id="rId24"/>
    <p:sldId id="267" r:id="rId25"/>
    <p:sldId id="279" r:id="rId26"/>
    <p:sldId id="280" r:id="rId27"/>
    <p:sldId id="268" r:id="rId28"/>
    <p:sldId id="276" r:id="rId29"/>
    <p:sldId id="277"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68C10-CD30-45F6-BC2B-95AE18B77407}" type="datetimeFigureOut">
              <a:rPr lang="en-IN" smtClean="0"/>
              <a:t>25-10-2023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049192-479D-4168-80EF-DF5910888C33}" type="slidenum">
              <a:rPr lang="en-IN" smtClean="0"/>
              <a:t>‹#›</a:t>
            </a:fld>
            <a:endParaRPr lang="en-IN"/>
          </a:p>
        </p:txBody>
      </p:sp>
    </p:spTree>
    <p:extLst>
      <p:ext uri="{BB962C8B-B14F-4D97-AF65-F5344CB8AC3E}">
        <p14:creationId xmlns:p14="http://schemas.microsoft.com/office/powerpoint/2010/main" val="2129762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049192-479D-4168-80EF-DF5910888C33}" type="slidenum">
              <a:rPr lang="en-IN" smtClean="0"/>
              <a:t>20</a:t>
            </a:fld>
            <a:endParaRPr lang="en-IN"/>
          </a:p>
        </p:txBody>
      </p:sp>
    </p:spTree>
    <p:extLst>
      <p:ext uri="{BB962C8B-B14F-4D97-AF65-F5344CB8AC3E}">
        <p14:creationId xmlns:p14="http://schemas.microsoft.com/office/powerpoint/2010/main" val="785817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67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123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299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3328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140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365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447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738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976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5804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5383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03284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24" r:id="rId6"/>
    <p:sldLayoutId id="2147483720" r:id="rId7"/>
    <p:sldLayoutId id="2147483721" r:id="rId8"/>
    <p:sldLayoutId id="2147483722" r:id="rId9"/>
    <p:sldLayoutId id="2147483723" r:id="rId10"/>
    <p:sldLayoutId id="2147483725"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1050E-9BD7-A58C-0248-DED71A474C10}"/>
              </a:ext>
            </a:extLst>
          </p:cNvPr>
          <p:cNvSpPr>
            <a:spLocks noGrp="1"/>
          </p:cNvSpPr>
          <p:nvPr>
            <p:ph type="ctrTitle"/>
          </p:nvPr>
        </p:nvSpPr>
        <p:spPr>
          <a:xfrm>
            <a:off x="6730000" y="639097"/>
            <a:ext cx="4813072" cy="3494791"/>
          </a:xfrm>
        </p:spPr>
        <p:txBody>
          <a:bodyPr>
            <a:normAutofit/>
          </a:bodyPr>
          <a:lstStyle/>
          <a:p>
            <a:r>
              <a:rPr lang="en-IN" sz="3200" dirty="0"/>
              <a:t>PROPOSAL FOR FINDING THE NUCHAL TRANSLUCENCY THICKNESS FROM ULTRASOUND IMAGE</a:t>
            </a:r>
          </a:p>
        </p:txBody>
      </p:sp>
      <p:sp>
        <p:nvSpPr>
          <p:cNvPr id="3" name="Subtitle 2">
            <a:extLst>
              <a:ext uri="{FF2B5EF4-FFF2-40B4-BE49-F238E27FC236}">
                <a16:creationId xmlns:a16="http://schemas.microsoft.com/office/drawing/2014/main" id="{71578843-08B6-6F92-A5DE-4127A2F10F8D}"/>
              </a:ext>
            </a:extLst>
          </p:cNvPr>
          <p:cNvSpPr>
            <a:spLocks noGrp="1"/>
          </p:cNvSpPr>
          <p:nvPr>
            <p:ph type="subTitle" idx="1"/>
          </p:nvPr>
        </p:nvSpPr>
        <p:spPr>
          <a:xfrm>
            <a:off x="6729999" y="4455621"/>
            <a:ext cx="4829101" cy="1238616"/>
          </a:xfrm>
        </p:spPr>
        <p:txBody>
          <a:bodyPr>
            <a:normAutofit fontScale="77500" lnSpcReduction="20000"/>
          </a:bodyPr>
          <a:lstStyle/>
          <a:p>
            <a:pPr>
              <a:lnSpc>
                <a:spcPct val="100000"/>
              </a:lnSpc>
            </a:pPr>
            <a:r>
              <a:rPr lang="en-IN" sz="1500" dirty="0"/>
              <a:t>BY </a:t>
            </a:r>
          </a:p>
          <a:p>
            <a:pPr>
              <a:lnSpc>
                <a:spcPct val="100000"/>
              </a:lnSpc>
            </a:pPr>
            <a:r>
              <a:rPr lang="en-IN" sz="1500" dirty="0"/>
              <a:t>ASHUTOSH JHA</a:t>
            </a:r>
          </a:p>
          <a:p>
            <a:pPr>
              <a:lnSpc>
                <a:spcPct val="100000"/>
              </a:lnSpc>
            </a:pPr>
            <a:r>
              <a:rPr lang="en-IN" sz="1500" dirty="0"/>
              <a:t>3</a:t>
            </a:r>
            <a:r>
              <a:rPr lang="en-IN" sz="1500" baseline="30000" dirty="0"/>
              <a:t>rd</a:t>
            </a:r>
            <a:r>
              <a:rPr lang="en-IN" sz="1500" dirty="0"/>
              <a:t> YEAR ECE </a:t>
            </a:r>
          </a:p>
          <a:p>
            <a:pPr>
              <a:lnSpc>
                <a:spcPct val="100000"/>
              </a:lnSpc>
            </a:pPr>
            <a:r>
              <a:rPr lang="en-IN" sz="1500" dirty="0"/>
              <a:t>MANIPAL INSTITUTE OF TECHNOLOGY</a:t>
            </a:r>
          </a:p>
        </p:txBody>
      </p:sp>
      <p:pic>
        <p:nvPicPr>
          <p:cNvPr id="4" name="Picture 3">
            <a:extLst>
              <a:ext uri="{FF2B5EF4-FFF2-40B4-BE49-F238E27FC236}">
                <a16:creationId xmlns:a16="http://schemas.microsoft.com/office/drawing/2014/main" id="{581F161E-515E-6159-BF1D-B394093DBC13}"/>
              </a:ext>
            </a:extLst>
          </p:cNvPr>
          <p:cNvPicPr>
            <a:picLocks noChangeAspect="1"/>
          </p:cNvPicPr>
          <p:nvPr/>
        </p:nvPicPr>
        <p:blipFill rotWithShape="1">
          <a:blip r:embed="rId2"/>
          <a:srcRect l="11111"/>
          <a:stretch/>
        </p:blipFill>
        <p:spPr>
          <a:xfrm>
            <a:off x="1" y="10"/>
            <a:ext cx="6096000" cy="6857990"/>
          </a:xfrm>
          <a:prstGeom prst="rect">
            <a:avLst/>
          </a:prstGeom>
        </p:spPr>
      </p:pic>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9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958F-6A06-8A28-84DD-FFAB985B48D9}"/>
              </a:ext>
            </a:extLst>
          </p:cNvPr>
          <p:cNvSpPr>
            <a:spLocks noGrp="1"/>
          </p:cNvSpPr>
          <p:nvPr>
            <p:ph type="title"/>
          </p:nvPr>
        </p:nvSpPr>
        <p:spPr/>
        <p:txBody>
          <a:bodyPr/>
          <a:lstStyle/>
          <a:p>
            <a:pPr algn="ctr"/>
            <a:r>
              <a:rPr lang="en-IN" dirty="0"/>
              <a:t>Sample code for </a:t>
            </a:r>
            <a:r>
              <a:rPr lang="en-US" b="1" dirty="0">
                <a:latin typeface="Söhne"/>
              </a:rPr>
              <a:t>Histogram Equalization</a:t>
            </a:r>
            <a:endParaRPr lang="en-IN" dirty="0"/>
          </a:p>
        </p:txBody>
      </p:sp>
      <p:sp>
        <p:nvSpPr>
          <p:cNvPr id="3" name="TextBox 2">
            <a:extLst>
              <a:ext uri="{FF2B5EF4-FFF2-40B4-BE49-F238E27FC236}">
                <a16:creationId xmlns:a16="http://schemas.microsoft.com/office/drawing/2014/main" id="{33E11E42-7F43-BAF2-3A54-95AEEE6BF7BD}"/>
              </a:ext>
            </a:extLst>
          </p:cNvPr>
          <p:cNvSpPr txBox="1"/>
          <p:nvPr/>
        </p:nvSpPr>
        <p:spPr>
          <a:xfrm>
            <a:off x="1344168" y="2075688"/>
            <a:ext cx="9747504" cy="3970318"/>
          </a:xfrm>
          <a:prstGeom prst="rect">
            <a:avLst/>
          </a:prstGeom>
          <a:noFill/>
        </p:spPr>
        <p:txBody>
          <a:bodyPr wrap="square" rtlCol="0">
            <a:spAutoFit/>
          </a:bodyPr>
          <a:lstStyle/>
          <a:p>
            <a:r>
              <a:rPr lang="en-IN" dirty="0"/>
              <a:t>import cv2</a:t>
            </a:r>
          </a:p>
          <a:p>
            <a:r>
              <a:rPr lang="en-IN" dirty="0"/>
              <a:t>import </a:t>
            </a:r>
            <a:r>
              <a:rPr lang="en-IN" dirty="0" err="1"/>
              <a:t>numpy</a:t>
            </a:r>
            <a:r>
              <a:rPr lang="en-IN" dirty="0"/>
              <a:t> as np</a:t>
            </a:r>
          </a:p>
          <a:p>
            <a:endParaRPr lang="en-IN" dirty="0"/>
          </a:p>
          <a:p>
            <a:r>
              <a:rPr lang="en-IN" dirty="0"/>
              <a:t># Load the input image</a:t>
            </a:r>
          </a:p>
          <a:p>
            <a:r>
              <a:rPr lang="en-IN" dirty="0" err="1"/>
              <a:t>input_image</a:t>
            </a:r>
            <a:r>
              <a:rPr lang="en-IN" dirty="0"/>
              <a:t> = cv2.imread('input_image.jpg', cv2.IMREAD_GRAYSCALE)</a:t>
            </a:r>
          </a:p>
          <a:p>
            <a:endParaRPr lang="en-IN" dirty="0"/>
          </a:p>
          <a:p>
            <a:r>
              <a:rPr lang="en-IN" dirty="0"/>
              <a:t># Apply histogram equalization</a:t>
            </a:r>
          </a:p>
          <a:p>
            <a:r>
              <a:rPr lang="en-IN" dirty="0" err="1"/>
              <a:t>equalized_image</a:t>
            </a:r>
            <a:r>
              <a:rPr lang="en-IN" dirty="0"/>
              <a:t> = cv2.equalizeHist(</a:t>
            </a:r>
            <a:r>
              <a:rPr lang="en-IN" dirty="0" err="1"/>
              <a:t>input_image</a:t>
            </a:r>
            <a:r>
              <a:rPr lang="en-IN" dirty="0"/>
              <a:t>)</a:t>
            </a:r>
          </a:p>
          <a:p>
            <a:endParaRPr lang="en-IN" dirty="0"/>
          </a:p>
          <a:p>
            <a:r>
              <a:rPr lang="en-IN" dirty="0"/>
              <a:t># Display the original and equalized images</a:t>
            </a:r>
          </a:p>
          <a:p>
            <a:r>
              <a:rPr lang="en-IN" dirty="0"/>
              <a:t>cv2.imshow('Original Image', </a:t>
            </a:r>
            <a:r>
              <a:rPr lang="en-IN" dirty="0" err="1"/>
              <a:t>input_image</a:t>
            </a:r>
            <a:r>
              <a:rPr lang="en-IN" dirty="0"/>
              <a:t>)</a:t>
            </a:r>
          </a:p>
          <a:p>
            <a:r>
              <a:rPr lang="en-IN" dirty="0"/>
              <a:t>cv2.imshow('Equalized Image', </a:t>
            </a:r>
            <a:r>
              <a:rPr lang="en-IN" dirty="0" err="1"/>
              <a:t>equalized_image</a:t>
            </a:r>
            <a:r>
              <a:rPr lang="en-IN" dirty="0"/>
              <a:t>)</a:t>
            </a:r>
          </a:p>
          <a:p>
            <a:r>
              <a:rPr lang="en-IN" dirty="0"/>
              <a:t>cv2.waitKey(0)</a:t>
            </a:r>
          </a:p>
          <a:p>
            <a:r>
              <a:rPr lang="en-IN" dirty="0"/>
              <a:t>cv2.destroyAllWindows()</a:t>
            </a:r>
          </a:p>
        </p:txBody>
      </p:sp>
    </p:spTree>
    <p:extLst>
      <p:ext uri="{BB962C8B-B14F-4D97-AF65-F5344CB8AC3E}">
        <p14:creationId xmlns:p14="http://schemas.microsoft.com/office/powerpoint/2010/main" val="20405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42961-953D-2ED7-9303-86DF566C4F4E}"/>
              </a:ext>
            </a:extLst>
          </p:cNvPr>
          <p:cNvSpPr>
            <a:spLocks noGrp="1"/>
          </p:cNvSpPr>
          <p:nvPr>
            <p:ph type="title"/>
          </p:nvPr>
        </p:nvSpPr>
        <p:spPr/>
        <p:txBody>
          <a:bodyPr/>
          <a:lstStyle/>
          <a:p>
            <a:pPr algn="ctr"/>
            <a:r>
              <a:rPr lang="en-IN" dirty="0"/>
              <a:t>PRE-PROCESSING</a:t>
            </a:r>
          </a:p>
        </p:txBody>
      </p:sp>
      <p:sp>
        <p:nvSpPr>
          <p:cNvPr id="3" name="Content Placeholder 2">
            <a:extLst>
              <a:ext uri="{FF2B5EF4-FFF2-40B4-BE49-F238E27FC236}">
                <a16:creationId xmlns:a16="http://schemas.microsoft.com/office/drawing/2014/main" id="{AD9678D6-35A4-4065-0E7E-D1E7099C9E18}"/>
              </a:ext>
            </a:extLst>
          </p:cNvPr>
          <p:cNvSpPr>
            <a:spLocks noGrp="1"/>
          </p:cNvSpPr>
          <p:nvPr>
            <p:ph idx="1"/>
          </p:nvPr>
        </p:nvSpPr>
        <p:spPr/>
        <p:txBody>
          <a:bodyPr/>
          <a:lstStyle/>
          <a:p>
            <a:pPr>
              <a:buFont typeface="Arial" panose="020B0604020202020204" pitchFamily="34" charset="0"/>
              <a:buChar char="•"/>
            </a:pPr>
            <a:r>
              <a:rPr lang="en-US" b="1" dirty="0"/>
              <a:t>Noise Reduction</a:t>
            </a:r>
            <a:r>
              <a:rPr lang="en-US" dirty="0"/>
              <a:t>: Utilize techniques such as Gaussian filtering to reduce noise.</a:t>
            </a:r>
            <a:endParaRPr lang="en-IN" dirty="0"/>
          </a:p>
          <a:p>
            <a:pPr marL="0" indent="0">
              <a:buNone/>
            </a:pPr>
            <a:r>
              <a:rPr lang="en-IN" dirty="0"/>
              <a:t>	</a:t>
            </a:r>
            <a:r>
              <a:rPr lang="en-IN" b="1" i="0" dirty="0">
                <a:effectLst/>
                <a:latin typeface="Söhne"/>
              </a:rPr>
              <a:t>Algorithms and Techniques:</a:t>
            </a:r>
          </a:p>
          <a:p>
            <a:pPr marL="0" indent="0">
              <a:buNone/>
            </a:pPr>
            <a:r>
              <a:rPr lang="en-IN" b="1" dirty="0">
                <a:latin typeface="Söhne"/>
              </a:rPr>
              <a:t>	1. Adaptive Filtering</a:t>
            </a:r>
            <a:r>
              <a:rPr lang="en-IN" dirty="0">
                <a:latin typeface="Söhne"/>
              </a:rPr>
              <a:t>(Adaptive median filtering)</a:t>
            </a:r>
          </a:p>
          <a:p>
            <a:pPr>
              <a:buFont typeface="Wingdings" panose="05000000000000000000" pitchFamily="2" charset="2"/>
              <a:buChar char="v"/>
            </a:pPr>
            <a:r>
              <a:rPr lang="en-US" sz="1400" b="1" i="0" dirty="0">
                <a:effectLst/>
                <a:latin typeface="Söhne"/>
              </a:rPr>
              <a:t>Adaptivity to Local Variations</a:t>
            </a:r>
            <a:r>
              <a:rPr lang="en-US" sz="1400" i="0" dirty="0">
                <a:effectLst/>
                <a:latin typeface="Söhne"/>
              </a:rPr>
              <a:t>: Ultrasound images often exhibit variations in noise levels and signal intensity, especially when imaging soft tissues. Adaptive mean filtering adjusts the filter kernel size based on the local characteristics of the image. It means that in regions with low noise, the filter preserves fine details, while in noisy areas, it provides effective noise reduction. This adaptivity is crucial in NT thickness measurement</a:t>
            </a:r>
          </a:p>
          <a:p>
            <a:pPr>
              <a:buFont typeface="Wingdings" panose="05000000000000000000" pitchFamily="2" charset="2"/>
              <a:buChar char="v"/>
            </a:pPr>
            <a:r>
              <a:rPr lang="en-US" sz="1400" b="1" i="0" dirty="0">
                <a:effectLst/>
                <a:latin typeface="Söhne"/>
              </a:rPr>
              <a:t>Preservation of Edges and Details</a:t>
            </a:r>
            <a:r>
              <a:rPr lang="en-US" sz="1400" i="0" dirty="0">
                <a:effectLst/>
                <a:latin typeface="Söhne"/>
              </a:rPr>
              <a:t>: Adaptive mean filtering is less likely to blur edges and fine structures within the image. Since NT thickness measurement involves identifying the boundaries and contours of structures, it's crucial to maintain the integrity of these details.</a:t>
            </a:r>
          </a:p>
          <a:p>
            <a:pPr marL="0" indent="0">
              <a:buNone/>
            </a:pPr>
            <a:endParaRPr lang="en-US" dirty="0"/>
          </a:p>
        </p:txBody>
      </p:sp>
    </p:spTree>
    <p:extLst>
      <p:ext uri="{BB962C8B-B14F-4D97-AF65-F5344CB8AC3E}">
        <p14:creationId xmlns:p14="http://schemas.microsoft.com/office/powerpoint/2010/main" val="3280742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5057-7516-F5A3-E211-D8342CBA5620}"/>
              </a:ext>
            </a:extLst>
          </p:cNvPr>
          <p:cNvSpPr>
            <a:spLocks noGrp="1"/>
          </p:cNvSpPr>
          <p:nvPr>
            <p:ph type="title"/>
          </p:nvPr>
        </p:nvSpPr>
        <p:spPr/>
        <p:txBody>
          <a:bodyPr/>
          <a:lstStyle/>
          <a:p>
            <a:pPr algn="ctr"/>
            <a:r>
              <a:rPr lang="en-IN" dirty="0"/>
              <a:t>Sample code for </a:t>
            </a:r>
            <a:r>
              <a:rPr lang="en-IN" b="1" dirty="0">
                <a:latin typeface="Söhne"/>
              </a:rPr>
              <a:t>Adaptive Filtering</a:t>
            </a:r>
            <a:endParaRPr lang="en-IN" dirty="0"/>
          </a:p>
        </p:txBody>
      </p:sp>
      <p:sp>
        <p:nvSpPr>
          <p:cNvPr id="18" name="TextBox 17">
            <a:extLst>
              <a:ext uri="{FF2B5EF4-FFF2-40B4-BE49-F238E27FC236}">
                <a16:creationId xmlns:a16="http://schemas.microsoft.com/office/drawing/2014/main" id="{86928681-5AF8-EF84-7DE5-53B3B81A0BA4}"/>
              </a:ext>
            </a:extLst>
          </p:cNvPr>
          <p:cNvSpPr txBox="1"/>
          <p:nvPr/>
        </p:nvSpPr>
        <p:spPr>
          <a:xfrm>
            <a:off x="390525" y="2000250"/>
            <a:ext cx="5076825" cy="4093428"/>
          </a:xfrm>
          <a:prstGeom prst="rect">
            <a:avLst/>
          </a:prstGeom>
          <a:noFill/>
        </p:spPr>
        <p:txBody>
          <a:bodyPr wrap="square" rtlCol="0">
            <a:spAutoFit/>
          </a:bodyPr>
          <a:lstStyle/>
          <a:p>
            <a:r>
              <a:rPr lang="en-IN" sz="1000" dirty="0"/>
              <a:t>import cv2</a:t>
            </a:r>
          </a:p>
          <a:p>
            <a:r>
              <a:rPr lang="en-IN" sz="1000" dirty="0"/>
              <a:t>import </a:t>
            </a:r>
            <a:r>
              <a:rPr lang="en-IN" sz="1000" dirty="0" err="1"/>
              <a:t>numpy</a:t>
            </a:r>
            <a:r>
              <a:rPr lang="en-IN" sz="1000" dirty="0"/>
              <a:t> as np</a:t>
            </a:r>
          </a:p>
          <a:p>
            <a:endParaRPr lang="en-IN" sz="1000" dirty="0"/>
          </a:p>
          <a:p>
            <a:r>
              <a:rPr lang="en-IN" sz="1000" dirty="0"/>
              <a:t># Load the input image</a:t>
            </a:r>
          </a:p>
          <a:p>
            <a:r>
              <a:rPr lang="en-IN" sz="1000" dirty="0" err="1"/>
              <a:t>input_image</a:t>
            </a:r>
            <a:r>
              <a:rPr lang="en-IN" sz="1000" dirty="0"/>
              <a:t> = cv2.imread('input_image.jpg', cv2.IMREAD_GRAYSCALE)</a:t>
            </a:r>
          </a:p>
          <a:p>
            <a:endParaRPr lang="en-IN" sz="1000" dirty="0"/>
          </a:p>
          <a:p>
            <a:r>
              <a:rPr lang="en-IN" sz="1000" dirty="0"/>
              <a:t># Define a function for adaptive median filtering</a:t>
            </a:r>
          </a:p>
          <a:p>
            <a:r>
              <a:rPr lang="en-IN" sz="1000" dirty="0"/>
              <a:t>def </a:t>
            </a:r>
            <a:r>
              <a:rPr lang="en-IN" sz="1000" dirty="0" err="1"/>
              <a:t>adaptive_median_filter</a:t>
            </a:r>
            <a:r>
              <a:rPr lang="en-IN" sz="1000" dirty="0"/>
              <a:t>(</a:t>
            </a:r>
            <a:r>
              <a:rPr lang="en-IN" sz="1000" dirty="0" err="1"/>
              <a:t>input_image</a:t>
            </a:r>
            <a:r>
              <a:rPr lang="en-IN" sz="1000" dirty="0"/>
              <a:t>, </a:t>
            </a:r>
            <a:r>
              <a:rPr lang="en-IN" sz="1000" dirty="0" err="1"/>
              <a:t>window_size_max</a:t>
            </a:r>
            <a:r>
              <a:rPr lang="en-IN" sz="1000" dirty="0"/>
              <a:t>):</a:t>
            </a:r>
          </a:p>
          <a:p>
            <a:r>
              <a:rPr lang="en-IN" sz="1000" dirty="0"/>
              <a:t>    </a:t>
            </a:r>
            <a:r>
              <a:rPr lang="en-IN" sz="1000" dirty="0" err="1"/>
              <a:t>result_image</a:t>
            </a:r>
            <a:r>
              <a:rPr lang="en-IN" sz="1000" dirty="0"/>
              <a:t> = </a:t>
            </a:r>
            <a:r>
              <a:rPr lang="en-IN" sz="1000" dirty="0" err="1"/>
              <a:t>np.copy</a:t>
            </a:r>
            <a:r>
              <a:rPr lang="en-IN" sz="1000" dirty="0"/>
              <a:t>(</a:t>
            </a:r>
            <a:r>
              <a:rPr lang="en-IN" sz="1000" dirty="0" err="1"/>
              <a:t>input_image</a:t>
            </a:r>
            <a:r>
              <a:rPr lang="en-IN" sz="1000" dirty="0"/>
              <a:t>)</a:t>
            </a:r>
          </a:p>
          <a:p>
            <a:r>
              <a:rPr lang="en-IN" sz="1000" dirty="0"/>
              <a:t>    height, width = </a:t>
            </a:r>
            <a:r>
              <a:rPr lang="en-IN" sz="1000" dirty="0" err="1"/>
              <a:t>input_image.shape</a:t>
            </a:r>
            <a:endParaRPr lang="en-IN" sz="1000" dirty="0"/>
          </a:p>
          <a:p>
            <a:r>
              <a:rPr lang="en-IN" sz="1000" dirty="0"/>
              <a:t>    kernel = </a:t>
            </a:r>
            <a:r>
              <a:rPr lang="en-IN" sz="1000" dirty="0" err="1"/>
              <a:t>np.ones</a:t>
            </a:r>
            <a:r>
              <a:rPr lang="en-IN" sz="1000" dirty="0"/>
              <a:t>((3, 3), np.uint8)</a:t>
            </a:r>
          </a:p>
          <a:p>
            <a:endParaRPr lang="en-IN" sz="1000" dirty="0"/>
          </a:p>
          <a:p>
            <a:r>
              <a:rPr lang="en-IN" sz="1000" dirty="0"/>
              <a:t>    for </a:t>
            </a:r>
            <a:r>
              <a:rPr lang="en-IN" sz="1000" dirty="0" err="1"/>
              <a:t>i</a:t>
            </a:r>
            <a:r>
              <a:rPr lang="en-IN" sz="1000" dirty="0"/>
              <a:t> in range(1, height - 1):</a:t>
            </a:r>
          </a:p>
          <a:p>
            <a:r>
              <a:rPr lang="en-IN" sz="1000" dirty="0"/>
              <a:t>        for j in range(1, width - 1):</a:t>
            </a:r>
          </a:p>
          <a:p>
            <a:r>
              <a:rPr lang="en-IN" sz="1000" dirty="0"/>
              <a:t>            </a:t>
            </a:r>
            <a:r>
              <a:rPr lang="en-IN" sz="1000" dirty="0" err="1"/>
              <a:t>window_size</a:t>
            </a:r>
            <a:r>
              <a:rPr lang="en-IN" sz="1000" dirty="0"/>
              <a:t> = 3  # Starting window size</a:t>
            </a:r>
          </a:p>
          <a:p>
            <a:r>
              <a:rPr lang="en-IN" sz="1000" dirty="0"/>
              <a:t>            while </a:t>
            </a:r>
            <a:r>
              <a:rPr lang="en-IN" sz="1000" dirty="0" err="1"/>
              <a:t>window_size</a:t>
            </a:r>
            <a:r>
              <a:rPr lang="en-IN" sz="1000" dirty="0"/>
              <a:t> &lt;= </a:t>
            </a:r>
            <a:r>
              <a:rPr lang="en-IN" sz="1000" dirty="0" err="1"/>
              <a:t>window_size_max</a:t>
            </a:r>
            <a:r>
              <a:rPr lang="en-IN" sz="1000" dirty="0"/>
              <a:t>:</a:t>
            </a:r>
          </a:p>
          <a:p>
            <a:r>
              <a:rPr lang="en-IN" sz="1000" dirty="0"/>
              <a:t>                window = </a:t>
            </a:r>
            <a:r>
              <a:rPr lang="en-IN" sz="1000" dirty="0" err="1"/>
              <a:t>input_image</a:t>
            </a:r>
            <a:r>
              <a:rPr lang="en-IN" sz="1000" dirty="0"/>
              <a:t>[</a:t>
            </a:r>
            <a:r>
              <a:rPr lang="en-IN" sz="1000" dirty="0" err="1"/>
              <a:t>i</a:t>
            </a:r>
            <a:r>
              <a:rPr lang="en-IN" sz="1000" dirty="0"/>
              <a:t> - </a:t>
            </a:r>
            <a:r>
              <a:rPr lang="en-IN" sz="1000" dirty="0" err="1"/>
              <a:t>window_size</a:t>
            </a:r>
            <a:r>
              <a:rPr lang="en-IN" sz="1000" dirty="0"/>
              <a:t> // 2:i + </a:t>
            </a:r>
            <a:r>
              <a:rPr lang="en-IN" sz="1000" dirty="0" err="1"/>
              <a:t>window_size</a:t>
            </a:r>
            <a:r>
              <a:rPr lang="en-IN" sz="1000" dirty="0"/>
              <a:t> // 2 + 1,</a:t>
            </a:r>
          </a:p>
          <a:p>
            <a:r>
              <a:rPr lang="en-IN" sz="1000" dirty="0"/>
              <a:t>                                    j - </a:t>
            </a:r>
            <a:r>
              <a:rPr lang="en-IN" sz="1000" dirty="0" err="1"/>
              <a:t>window_size</a:t>
            </a:r>
            <a:r>
              <a:rPr lang="en-IN" sz="1000" dirty="0"/>
              <a:t> // 2:j + </a:t>
            </a:r>
            <a:r>
              <a:rPr lang="en-IN" sz="1000" dirty="0" err="1"/>
              <a:t>window_size</a:t>
            </a:r>
            <a:r>
              <a:rPr lang="en-IN" sz="1000" dirty="0"/>
              <a:t> // 2 + 1]</a:t>
            </a:r>
          </a:p>
          <a:p>
            <a:r>
              <a:rPr lang="en-IN" sz="1000" dirty="0"/>
              <a:t>                median = </a:t>
            </a:r>
            <a:r>
              <a:rPr lang="en-IN" sz="1000" dirty="0" err="1"/>
              <a:t>np.median</a:t>
            </a:r>
            <a:r>
              <a:rPr lang="en-IN" sz="1000" dirty="0"/>
              <a:t>(window)</a:t>
            </a:r>
          </a:p>
          <a:p>
            <a:r>
              <a:rPr lang="en-IN" sz="1000" dirty="0"/>
              <a:t>                if </a:t>
            </a:r>
            <a:r>
              <a:rPr lang="en-IN" sz="1000" dirty="0" err="1"/>
              <a:t>input_image</a:t>
            </a:r>
            <a:r>
              <a:rPr lang="en-IN" sz="1000" dirty="0"/>
              <a:t>[</a:t>
            </a:r>
            <a:r>
              <a:rPr lang="en-IN" sz="1000" dirty="0" err="1"/>
              <a:t>i</a:t>
            </a:r>
            <a:r>
              <a:rPr lang="en-IN" sz="1000" dirty="0"/>
              <a:t>, j] &lt; </a:t>
            </a:r>
            <a:r>
              <a:rPr lang="en-IN" sz="1000" dirty="0" err="1"/>
              <a:t>np.min</a:t>
            </a:r>
            <a:r>
              <a:rPr lang="en-IN" sz="1000" dirty="0"/>
              <a:t>(window) or </a:t>
            </a:r>
            <a:r>
              <a:rPr lang="en-IN" sz="1000" dirty="0" err="1"/>
              <a:t>input_image</a:t>
            </a:r>
            <a:r>
              <a:rPr lang="en-IN" sz="1000" dirty="0"/>
              <a:t>[</a:t>
            </a:r>
            <a:r>
              <a:rPr lang="en-IN" sz="1000" dirty="0" err="1"/>
              <a:t>i</a:t>
            </a:r>
            <a:r>
              <a:rPr lang="en-IN" sz="1000" dirty="0"/>
              <a:t>, j] &gt; </a:t>
            </a:r>
            <a:r>
              <a:rPr lang="en-IN" sz="1000" dirty="0" err="1"/>
              <a:t>np.max</a:t>
            </a:r>
            <a:r>
              <a:rPr lang="en-IN" sz="1000" dirty="0"/>
              <a:t>(window):</a:t>
            </a:r>
          </a:p>
          <a:p>
            <a:r>
              <a:rPr lang="en-IN" sz="1000" dirty="0"/>
              <a:t>                    </a:t>
            </a:r>
            <a:r>
              <a:rPr lang="en-IN" sz="1000" dirty="0" err="1"/>
              <a:t>result_image</a:t>
            </a:r>
            <a:r>
              <a:rPr lang="en-IN" sz="1000" dirty="0"/>
              <a:t>[</a:t>
            </a:r>
            <a:r>
              <a:rPr lang="en-IN" sz="1000" dirty="0" err="1"/>
              <a:t>i</a:t>
            </a:r>
            <a:r>
              <a:rPr lang="en-IN" sz="1000" dirty="0"/>
              <a:t>, j] = median</a:t>
            </a:r>
          </a:p>
          <a:p>
            <a:r>
              <a:rPr lang="en-IN" sz="1000" dirty="0"/>
              <a:t>                else:</a:t>
            </a:r>
          </a:p>
          <a:p>
            <a:r>
              <a:rPr lang="en-IN" sz="1000" dirty="0"/>
              <a:t>                    break</a:t>
            </a:r>
          </a:p>
          <a:p>
            <a:r>
              <a:rPr lang="en-IN" sz="1000" dirty="0"/>
              <a:t>                </a:t>
            </a:r>
            <a:r>
              <a:rPr lang="en-IN" sz="1000" dirty="0" err="1"/>
              <a:t>window_size</a:t>
            </a:r>
            <a:r>
              <a:rPr lang="en-IN" sz="1000" dirty="0"/>
              <a:t> += 2  # Increase window size</a:t>
            </a:r>
          </a:p>
          <a:p>
            <a:endParaRPr lang="en-IN" sz="1000" dirty="0"/>
          </a:p>
          <a:p>
            <a:r>
              <a:rPr lang="en-IN" sz="1000" dirty="0"/>
              <a:t>    return </a:t>
            </a:r>
            <a:r>
              <a:rPr lang="en-IN" sz="1000" dirty="0" err="1"/>
              <a:t>result_image</a:t>
            </a:r>
            <a:endParaRPr lang="en-IN" sz="1000" dirty="0"/>
          </a:p>
        </p:txBody>
      </p:sp>
      <p:sp>
        <p:nvSpPr>
          <p:cNvPr id="19" name="TextBox 18">
            <a:extLst>
              <a:ext uri="{FF2B5EF4-FFF2-40B4-BE49-F238E27FC236}">
                <a16:creationId xmlns:a16="http://schemas.microsoft.com/office/drawing/2014/main" id="{E8822430-D910-D084-5A97-0E243CC2B2ED}"/>
              </a:ext>
            </a:extLst>
          </p:cNvPr>
          <p:cNvSpPr txBox="1"/>
          <p:nvPr/>
        </p:nvSpPr>
        <p:spPr>
          <a:xfrm>
            <a:off x="5962650" y="2076450"/>
            <a:ext cx="5753100" cy="1323439"/>
          </a:xfrm>
          <a:prstGeom prst="rect">
            <a:avLst/>
          </a:prstGeom>
          <a:noFill/>
        </p:spPr>
        <p:txBody>
          <a:bodyPr wrap="square" rtlCol="0">
            <a:spAutoFit/>
          </a:bodyPr>
          <a:lstStyle/>
          <a:p>
            <a:r>
              <a:rPr lang="en-IN" sz="1000" dirty="0"/>
              <a:t># Apply adaptive median filtering with a maximum window size of 7x7</a:t>
            </a:r>
          </a:p>
          <a:p>
            <a:r>
              <a:rPr lang="en-IN" sz="1000" dirty="0" err="1"/>
              <a:t>output_image</a:t>
            </a:r>
            <a:r>
              <a:rPr lang="en-IN" sz="1000" dirty="0"/>
              <a:t> = </a:t>
            </a:r>
            <a:r>
              <a:rPr lang="en-IN" sz="1000" dirty="0" err="1"/>
              <a:t>adaptive_median_filter</a:t>
            </a:r>
            <a:r>
              <a:rPr lang="en-IN" sz="1000" dirty="0"/>
              <a:t>(</a:t>
            </a:r>
            <a:r>
              <a:rPr lang="en-IN" sz="1000" dirty="0" err="1"/>
              <a:t>input_image</a:t>
            </a:r>
            <a:r>
              <a:rPr lang="en-IN" sz="1000" dirty="0"/>
              <a:t>, </a:t>
            </a:r>
            <a:r>
              <a:rPr lang="en-IN" sz="1000" dirty="0" err="1"/>
              <a:t>window_size_max</a:t>
            </a:r>
            <a:r>
              <a:rPr lang="en-IN" sz="1000" dirty="0"/>
              <a:t>=7)</a:t>
            </a:r>
          </a:p>
          <a:p>
            <a:endParaRPr lang="en-IN" sz="1000" dirty="0"/>
          </a:p>
          <a:p>
            <a:r>
              <a:rPr lang="en-IN" sz="1000" dirty="0"/>
              <a:t># Display the original and filtered images</a:t>
            </a:r>
          </a:p>
          <a:p>
            <a:r>
              <a:rPr lang="en-IN" sz="1000" dirty="0"/>
              <a:t>cv2.imshow('Original Image', </a:t>
            </a:r>
            <a:r>
              <a:rPr lang="en-IN" sz="1000" dirty="0" err="1"/>
              <a:t>input_image</a:t>
            </a:r>
            <a:r>
              <a:rPr lang="en-IN" sz="1000" dirty="0"/>
              <a:t>)</a:t>
            </a:r>
          </a:p>
          <a:p>
            <a:r>
              <a:rPr lang="en-IN" sz="1000" dirty="0"/>
              <a:t>cv2.imshow('Adaptive Median Filtered Image', </a:t>
            </a:r>
            <a:r>
              <a:rPr lang="en-IN" sz="1000" dirty="0" err="1"/>
              <a:t>output_image</a:t>
            </a:r>
            <a:r>
              <a:rPr lang="en-IN" sz="1000" dirty="0"/>
              <a:t>)</a:t>
            </a:r>
          </a:p>
          <a:p>
            <a:r>
              <a:rPr lang="en-IN" sz="1000" dirty="0"/>
              <a:t>cv2.waitKey(0)</a:t>
            </a:r>
          </a:p>
          <a:p>
            <a:r>
              <a:rPr lang="en-IN" sz="1000" dirty="0"/>
              <a:t>cv2.destroyAllWindows()</a:t>
            </a:r>
          </a:p>
        </p:txBody>
      </p:sp>
    </p:spTree>
    <p:extLst>
      <p:ext uri="{BB962C8B-B14F-4D97-AF65-F5344CB8AC3E}">
        <p14:creationId xmlns:p14="http://schemas.microsoft.com/office/powerpoint/2010/main" val="1287444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4C87-00D0-37D1-D2C7-7D20B38E1154}"/>
              </a:ext>
            </a:extLst>
          </p:cNvPr>
          <p:cNvSpPr>
            <a:spLocks noGrp="1"/>
          </p:cNvSpPr>
          <p:nvPr>
            <p:ph type="title"/>
          </p:nvPr>
        </p:nvSpPr>
        <p:spPr/>
        <p:txBody>
          <a:bodyPr/>
          <a:lstStyle/>
          <a:p>
            <a:pPr algn="ctr"/>
            <a:r>
              <a:rPr lang="en-IN" dirty="0"/>
              <a:t>PRE-PROCESSING</a:t>
            </a:r>
          </a:p>
        </p:txBody>
      </p:sp>
      <p:sp>
        <p:nvSpPr>
          <p:cNvPr id="3" name="Content Placeholder 2">
            <a:extLst>
              <a:ext uri="{FF2B5EF4-FFF2-40B4-BE49-F238E27FC236}">
                <a16:creationId xmlns:a16="http://schemas.microsoft.com/office/drawing/2014/main" id="{63E3582D-2ED3-AC6B-BD4A-0B81409246FB}"/>
              </a:ext>
            </a:extLst>
          </p:cNvPr>
          <p:cNvSpPr>
            <a:spLocks noGrp="1"/>
          </p:cNvSpPr>
          <p:nvPr>
            <p:ph idx="1"/>
          </p:nvPr>
        </p:nvSpPr>
        <p:spPr/>
        <p:txBody>
          <a:bodyPr/>
          <a:lstStyle/>
          <a:p>
            <a:pPr>
              <a:buFont typeface="Arial" panose="020B0604020202020204" pitchFamily="34" charset="0"/>
              <a:buChar char="•"/>
            </a:pPr>
            <a:r>
              <a:rPr lang="en-US" b="1" dirty="0"/>
              <a:t>Segmentation</a:t>
            </a:r>
            <a:r>
              <a:rPr lang="en-US" dirty="0"/>
              <a:t>: Separate the nuchal region from the background and surrounding tissue using edge detection or thresholding.</a:t>
            </a:r>
          </a:p>
          <a:p>
            <a:pPr marL="0" indent="0">
              <a:buNone/>
            </a:pPr>
            <a:r>
              <a:rPr lang="en-US" dirty="0"/>
              <a:t>	</a:t>
            </a:r>
            <a:r>
              <a:rPr lang="en-IN" b="1" i="0" dirty="0">
                <a:effectLst/>
                <a:latin typeface="Söhne"/>
              </a:rPr>
              <a:t>Algorithms and Techniques:</a:t>
            </a:r>
          </a:p>
          <a:p>
            <a:pPr marL="0" indent="0">
              <a:buNone/>
            </a:pPr>
            <a:r>
              <a:rPr lang="en-IN" b="1" dirty="0">
                <a:latin typeface="Söhne"/>
              </a:rPr>
              <a:t>	1.</a:t>
            </a:r>
            <a:r>
              <a:rPr lang="en-US" b="1" dirty="0">
                <a:latin typeface="Söhne"/>
              </a:rPr>
              <a:t> Edge Detection (e.g., Canny or Sobel operators): To identify edges of the nuchal 	region.</a:t>
            </a:r>
          </a:p>
          <a:p>
            <a:pPr marL="0" indent="0">
              <a:buNone/>
            </a:pPr>
            <a:r>
              <a:rPr lang="en-US" b="1" i="0" dirty="0">
                <a:effectLst/>
                <a:latin typeface="Söhne"/>
              </a:rPr>
              <a:t>	2. Thresholding: To separate the region of interest.</a:t>
            </a:r>
          </a:p>
          <a:p>
            <a:pPr marL="0" indent="0">
              <a:buNone/>
            </a:pP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978038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6A54-5C1A-1259-5759-ABB2EBE7884E}"/>
              </a:ext>
            </a:extLst>
          </p:cNvPr>
          <p:cNvSpPr>
            <a:spLocks noGrp="1"/>
          </p:cNvSpPr>
          <p:nvPr>
            <p:ph type="title"/>
          </p:nvPr>
        </p:nvSpPr>
        <p:spPr>
          <a:xfrm>
            <a:off x="1097280" y="844387"/>
            <a:ext cx="10058400" cy="1450757"/>
          </a:xfrm>
        </p:spPr>
        <p:txBody>
          <a:bodyPr>
            <a:normAutofit fontScale="90000"/>
          </a:bodyPr>
          <a:lstStyle/>
          <a:p>
            <a:r>
              <a:rPr lang="en-US" sz="3600" dirty="0"/>
              <a:t>How do I plan to leverage Canny and Sobel operators to avoid false edges And  proposed approach for selecting appropriate threshold levels.</a:t>
            </a:r>
            <a:br>
              <a:rPr lang="en-US" dirty="0"/>
            </a:br>
            <a:endParaRPr lang="en-IN" dirty="0"/>
          </a:p>
        </p:txBody>
      </p:sp>
      <p:sp>
        <p:nvSpPr>
          <p:cNvPr id="3" name="Content Placeholder 2">
            <a:extLst>
              <a:ext uri="{FF2B5EF4-FFF2-40B4-BE49-F238E27FC236}">
                <a16:creationId xmlns:a16="http://schemas.microsoft.com/office/drawing/2014/main" id="{2356EA77-B100-D08C-1567-894D40A2AFC5}"/>
              </a:ext>
            </a:extLst>
          </p:cNvPr>
          <p:cNvSpPr>
            <a:spLocks noGrp="1"/>
          </p:cNvSpPr>
          <p:nvPr>
            <p:ph idx="1"/>
          </p:nvPr>
        </p:nvSpPr>
        <p:spPr/>
        <p:txBody>
          <a:bodyPr/>
          <a:lstStyle/>
          <a:p>
            <a:pPr>
              <a:buFont typeface="Wingdings" panose="05000000000000000000" pitchFamily="2" charset="2"/>
              <a:buChar char="Ø"/>
            </a:pPr>
            <a:r>
              <a:rPr lang="en-US" dirty="0"/>
              <a:t>We can Utilize the </a:t>
            </a:r>
            <a:r>
              <a:rPr lang="en-US" b="1" dirty="0"/>
              <a:t>Canny edge detector </a:t>
            </a:r>
            <a:r>
              <a:rPr lang="en-US" dirty="0"/>
              <a:t>to identify initial edges in the ultrasound image. The Canny operator is known for its ability to detect weak and genuine edges while suppressing noise. After applying the Canny edge detection, implement edge tracking techniques such as </a:t>
            </a:r>
            <a:r>
              <a:rPr lang="en-US" b="1" dirty="0"/>
              <a:t>contour</a:t>
            </a:r>
            <a:r>
              <a:rPr lang="en-US" dirty="0"/>
              <a:t> analysis to connect and refine the initial edge segments. This helps in distinguishing actual structures from </a:t>
            </a:r>
            <a:r>
              <a:rPr lang="en-US" b="1" dirty="0"/>
              <a:t>noise</a:t>
            </a:r>
            <a:r>
              <a:rPr lang="en-US" dirty="0"/>
              <a:t> or </a:t>
            </a:r>
            <a:r>
              <a:rPr lang="en-US" b="1" dirty="0"/>
              <a:t>false edges.</a:t>
            </a:r>
          </a:p>
          <a:p>
            <a:pPr>
              <a:buFont typeface="Wingdings" panose="05000000000000000000" pitchFamily="2" charset="2"/>
              <a:buChar char="Ø"/>
            </a:pPr>
            <a:r>
              <a:rPr lang="en-US" dirty="0"/>
              <a:t>We can Implement the </a:t>
            </a:r>
            <a:r>
              <a:rPr lang="en-US" b="1" dirty="0"/>
              <a:t>Sobel operators </a:t>
            </a:r>
            <a:r>
              <a:rPr lang="en-US" dirty="0"/>
              <a:t>(</a:t>
            </a:r>
            <a:r>
              <a:rPr lang="en-US" dirty="0" err="1"/>
              <a:t>SobelX</a:t>
            </a:r>
            <a:r>
              <a:rPr lang="en-US" dirty="0"/>
              <a:t> and </a:t>
            </a:r>
            <a:r>
              <a:rPr lang="en-US" dirty="0" err="1"/>
              <a:t>SobelY</a:t>
            </a:r>
            <a:r>
              <a:rPr lang="en-US" dirty="0"/>
              <a:t>) to calculate the gradient magnitude and direction of the image. This information can be used to locate the regions with significant changes in intensity, which often correspond to edges.</a:t>
            </a:r>
            <a:endParaRPr lang="en-IN" dirty="0"/>
          </a:p>
        </p:txBody>
      </p:sp>
    </p:spTree>
    <p:extLst>
      <p:ext uri="{BB962C8B-B14F-4D97-AF65-F5344CB8AC3E}">
        <p14:creationId xmlns:p14="http://schemas.microsoft.com/office/powerpoint/2010/main" val="321269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6A54-5C1A-1259-5759-ABB2EBE7884E}"/>
              </a:ext>
            </a:extLst>
          </p:cNvPr>
          <p:cNvSpPr>
            <a:spLocks noGrp="1"/>
          </p:cNvSpPr>
          <p:nvPr>
            <p:ph type="title"/>
          </p:nvPr>
        </p:nvSpPr>
        <p:spPr>
          <a:xfrm>
            <a:off x="1097280" y="844387"/>
            <a:ext cx="10058400" cy="1450757"/>
          </a:xfrm>
        </p:spPr>
        <p:txBody>
          <a:bodyPr>
            <a:normAutofit fontScale="90000"/>
          </a:bodyPr>
          <a:lstStyle/>
          <a:p>
            <a:r>
              <a:rPr lang="en-US" sz="3600" dirty="0"/>
              <a:t>How do I plan to leverage Canny and Sobel operators to avoid false edges And  proposed approach for selecting appropriate threshold levels.</a:t>
            </a:r>
            <a:br>
              <a:rPr lang="en-US" dirty="0"/>
            </a:br>
            <a:endParaRPr lang="en-IN" dirty="0"/>
          </a:p>
        </p:txBody>
      </p:sp>
      <p:sp>
        <p:nvSpPr>
          <p:cNvPr id="3" name="Content Placeholder 2">
            <a:extLst>
              <a:ext uri="{FF2B5EF4-FFF2-40B4-BE49-F238E27FC236}">
                <a16:creationId xmlns:a16="http://schemas.microsoft.com/office/drawing/2014/main" id="{2356EA77-B100-D08C-1567-894D40A2AFC5}"/>
              </a:ext>
            </a:extLst>
          </p:cNvPr>
          <p:cNvSpPr>
            <a:spLocks noGrp="1"/>
          </p:cNvSpPr>
          <p:nvPr>
            <p:ph idx="1"/>
          </p:nvPr>
        </p:nvSpPr>
        <p:spPr/>
        <p:txBody>
          <a:bodyPr/>
          <a:lstStyle/>
          <a:p>
            <a:pPr marL="0" indent="0">
              <a:buNone/>
            </a:pPr>
            <a:r>
              <a:rPr lang="en-US" dirty="0"/>
              <a:t>For threshold selection I was planning to start by using visual inspection and validation to ensure that edges are accurately detected and false edges are minimized.</a:t>
            </a:r>
          </a:p>
          <a:p>
            <a:pPr marL="0" indent="0">
              <a:buNone/>
            </a:pPr>
            <a:r>
              <a:rPr lang="en-US" dirty="0"/>
              <a:t>I was planning on starting with 128 </a:t>
            </a:r>
            <a:r>
              <a:rPr lang="en-US" dirty="0" err="1"/>
              <a:t>i.e</a:t>
            </a:r>
            <a:r>
              <a:rPr lang="en-US" dirty="0"/>
              <a:t> close to half of 255 and then go up or down after inspecting the output image. </a:t>
            </a:r>
          </a:p>
          <a:p>
            <a:pPr marL="0" indent="0">
              <a:buNone/>
            </a:pPr>
            <a:r>
              <a:rPr lang="en-US" dirty="0"/>
              <a:t>I also came across this Automated method which I will try to implement this Automated Thresholding Uses selection techniques to determine appropriate threshold levels for binarizing the Canny and Sobel gradient magnitude images. Common methods include Otsu's method.</a:t>
            </a:r>
            <a:endParaRPr lang="en-IN" dirty="0"/>
          </a:p>
        </p:txBody>
      </p:sp>
    </p:spTree>
    <p:extLst>
      <p:ext uri="{BB962C8B-B14F-4D97-AF65-F5344CB8AC3E}">
        <p14:creationId xmlns:p14="http://schemas.microsoft.com/office/powerpoint/2010/main" val="3968593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F8A0-E32F-D7FD-A97E-69C8AB0C8F01}"/>
              </a:ext>
            </a:extLst>
          </p:cNvPr>
          <p:cNvSpPr>
            <a:spLocks noGrp="1"/>
          </p:cNvSpPr>
          <p:nvPr>
            <p:ph type="title"/>
          </p:nvPr>
        </p:nvSpPr>
        <p:spPr/>
        <p:txBody>
          <a:bodyPr/>
          <a:lstStyle/>
          <a:p>
            <a:pPr algn="ctr"/>
            <a:r>
              <a:rPr lang="en-IN" dirty="0"/>
              <a:t>Sample code for </a:t>
            </a:r>
            <a:r>
              <a:rPr lang="en-US" b="1" dirty="0">
                <a:latin typeface="Söhne"/>
              </a:rPr>
              <a:t>Edge Detection </a:t>
            </a:r>
            <a:endParaRPr lang="en-IN" dirty="0"/>
          </a:p>
        </p:txBody>
      </p:sp>
      <p:sp>
        <p:nvSpPr>
          <p:cNvPr id="3" name="TextBox 2">
            <a:extLst>
              <a:ext uri="{FF2B5EF4-FFF2-40B4-BE49-F238E27FC236}">
                <a16:creationId xmlns:a16="http://schemas.microsoft.com/office/drawing/2014/main" id="{56DE3710-580F-FF98-0F7A-7C146EBF601B}"/>
              </a:ext>
            </a:extLst>
          </p:cNvPr>
          <p:cNvSpPr txBox="1"/>
          <p:nvPr/>
        </p:nvSpPr>
        <p:spPr>
          <a:xfrm>
            <a:off x="561975" y="2038350"/>
            <a:ext cx="10887075" cy="3754874"/>
          </a:xfrm>
          <a:prstGeom prst="rect">
            <a:avLst/>
          </a:prstGeom>
          <a:noFill/>
        </p:spPr>
        <p:txBody>
          <a:bodyPr wrap="square" rtlCol="0">
            <a:spAutoFit/>
          </a:bodyPr>
          <a:lstStyle/>
          <a:p>
            <a:r>
              <a:rPr lang="en-IN" sz="1400" dirty="0"/>
              <a:t>import cv2</a:t>
            </a:r>
          </a:p>
          <a:p>
            <a:r>
              <a:rPr lang="en-IN" sz="1400" dirty="0"/>
              <a:t>import </a:t>
            </a:r>
            <a:r>
              <a:rPr lang="en-IN" sz="1400" dirty="0" err="1"/>
              <a:t>numpy</a:t>
            </a:r>
            <a:r>
              <a:rPr lang="en-IN" sz="1400" dirty="0"/>
              <a:t> as np</a:t>
            </a:r>
          </a:p>
          <a:p>
            <a:endParaRPr lang="en-IN" sz="1400" dirty="0"/>
          </a:p>
          <a:p>
            <a:r>
              <a:rPr lang="en-IN" sz="1400" dirty="0"/>
              <a:t># Load the input image</a:t>
            </a:r>
          </a:p>
          <a:p>
            <a:r>
              <a:rPr lang="en-IN" sz="1400" dirty="0" err="1"/>
              <a:t>input_image</a:t>
            </a:r>
            <a:r>
              <a:rPr lang="en-IN" sz="1400" dirty="0"/>
              <a:t> = cv2.imread('input_image.jpg', cv2.IMREAD_GRAYSCALE)</a:t>
            </a:r>
          </a:p>
          <a:p>
            <a:endParaRPr lang="en-IN" sz="1400" dirty="0"/>
          </a:p>
          <a:p>
            <a:r>
              <a:rPr lang="en-IN" sz="1400" dirty="0"/>
              <a:t># Apply Gaussian smoothing to reduce noise</a:t>
            </a:r>
          </a:p>
          <a:p>
            <a:r>
              <a:rPr lang="en-IN" sz="1400" dirty="0" err="1"/>
              <a:t>blurred_image</a:t>
            </a:r>
            <a:r>
              <a:rPr lang="en-IN" sz="1400" dirty="0"/>
              <a:t> = cv2.GaussianBlur(</a:t>
            </a:r>
            <a:r>
              <a:rPr lang="en-IN" sz="1400" dirty="0" err="1"/>
              <a:t>input_image</a:t>
            </a:r>
            <a:r>
              <a:rPr lang="en-IN" sz="1400" dirty="0"/>
              <a:t>, (5, 5), 0)</a:t>
            </a:r>
          </a:p>
          <a:p>
            <a:endParaRPr lang="en-IN" sz="1400" dirty="0"/>
          </a:p>
          <a:p>
            <a:r>
              <a:rPr lang="en-IN" sz="1400" dirty="0"/>
              <a:t># Apply Canny edge detection</a:t>
            </a:r>
          </a:p>
          <a:p>
            <a:r>
              <a:rPr lang="en-IN" sz="1400" dirty="0"/>
              <a:t>edges = cv2.Canny(</a:t>
            </a:r>
            <a:r>
              <a:rPr lang="en-IN" sz="1400" dirty="0" err="1"/>
              <a:t>blurred_image</a:t>
            </a:r>
            <a:r>
              <a:rPr lang="en-IN" sz="1400" dirty="0"/>
              <a:t>, 100, 200)  # Adjust the thresholds as needed</a:t>
            </a:r>
          </a:p>
          <a:p>
            <a:endParaRPr lang="en-IN" sz="1400" dirty="0"/>
          </a:p>
          <a:p>
            <a:r>
              <a:rPr lang="en-IN" sz="1400" dirty="0"/>
              <a:t># Display the original and edge-detected images</a:t>
            </a:r>
          </a:p>
          <a:p>
            <a:r>
              <a:rPr lang="en-IN" sz="1400" dirty="0"/>
              <a:t>cv2.imshow('Original Image', </a:t>
            </a:r>
            <a:r>
              <a:rPr lang="en-IN" sz="1400" dirty="0" err="1"/>
              <a:t>input_image</a:t>
            </a:r>
            <a:r>
              <a:rPr lang="en-IN" sz="1400" dirty="0"/>
              <a:t>)</a:t>
            </a:r>
          </a:p>
          <a:p>
            <a:r>
              <a:rPr lang="en-IN" sz="1400" dirty="0"/>
              <a:t>cv2.imshow('Edge-Detected Image', edges)</a:t>
            </a:r>
          </a:p>
          <a:p>
            <a:r>
              <a:rPr lang="en-IN" sz="1400" dirty="0"/>
              <a:t>cv2.waitKey(0)</a:t>
            </a:r>
          </a:p>
          <a:p>
            <a:r>
              <a:rPr lang="en-IN" sz="1400" dirty="0"/>
              <a:t>cv2.destroyAllWindows()</a:t>
            </a:r>
          </a:p>
        </p:txBody>
      </p:sp>
    </p:spTree>
    <p:extLst>
      <p:ext uri="{BB962C8B-B14F-4D97-AF65-F5344CB8AC3E}">
        <p14:creationId xmlns:p14="http://schemas.microsoft.com/office/powerpoint/2010/main" val="1728239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F8A0-E32F-D7FD-A97E-69C8AB0C8F01}"/>
              </a:ext>
            </a:extLst>
          </p:cNvPr>
          <p:cNvSpPr>
            <a:spLocks noGrp="1"/>
          </p:cNvSpPr>
          <p:nvPr>
            <p:ph type="title"/>
          </p:nvPr>
        </p:nvSpPr>
        <p:spPr/>
        <p:txBody>
          <a:bodyPr/>
          <a:lstStyle/>
          <a:p>
            <a:pPr algn="ctr"/>
            <a:r>
              <a:rPr lang="en-IN" dirty="0"/>
              <a:t>Sample code for </a:t>
            </a:r>
            <a:r>
              <a:rPr lang="en-US" b="1" i="0" dirty="0">
                <a:effectLst/>
                <a:latin typeface="Söhne"/>
              </a:rPr>
              <a:t>Thresholding</a:t>
            </a:r>
            <a:endParaRPr lang="en-IN" dirty="0"/>
          </a:p>
        </p:txBody>
      </p:sp>
      <p:sp>
        <p:nvSpPr>
          <p:cNvPr id="3" name="TextBox 2">
            <a:extLst>
              <a:ext uri="{FF2B5EF4-FFF2-40B4-BE49-F238E27FC236}">
                <a16:creationId xmlns:a16="http://schemas.microsoft.com/office/drawing/2014/main" id="{56DE3710-580F-FF98-0F7A-7C146EBF601B}"/>
              </a:ext>
            </a:extLst>
          </p:cNvPr>
          <p:cNvSpPr txBox="1"/>
          <p:nvPr/>
        </p:nvSpPr>
        <p:spPr>
          <a:xfrm>
            <a:off x="561975" y="2038350"/>
            <a:ext cx="10887075" cy="4031873"/>
          </a:xfrm>
          <a:prstGeom prst="rect">
            <a:avLst/>
          </a:prstGeom>
          <a:noFill/>
        </p:spPr>
        <p:txBody>
          <a:bodyPr wrap="square" rtlCol="0">
            <a:spAutoFit/>
          </a:bodyPr>
          <a:lstStyle/>
          <a:p>
            <a:r>
              <a:rPr lang="en-IN" sz="1600" dirty="0"/>
              <a:t>import cv2</a:t>
            </a:r>
          </a:p>
          <a:p>
            <a:endParaRPr lang="en-IN" sz="1600" dirty="0"/>
          </a:p>
          <a:p>
            <a:r>
              <a:rPr lang="en-IN" sz="1600" dirty="0"/>
              <a:t># Load the input image in grayscale mode</a:t>
            </a:r>
          </a:p>
          <a:p>
            <a:r>
              <a:rPr lang="en-IN" sz="1600" dirty="0" err="1"/>
              <a:t>input_image</a:t>
            </a:r>
            <a:r>
              <a:rPr lang="en-IN" sz="1600" dirty="0"/>
              <a:t> = cv2.imread('input_image.jpg', cv2.IMREAD_GRAYSCALE)</a:t>
            </a:r>
          </a:p>
          <a:p>
            <a:endParaRPr lang="en-IN" sz="1600" dirty="0"/>
          </a:p>
          <a:p>
            <a:r>
              <a:rPr lang="en-IN" sz="1600" dirty="0"/>
              <a:t># Set a threshold value (adjust as needed)</a:t>
            </a:r>
          </a:p>
          <a:p>
            <a:r>
              <a:rPr lang="en-IN" sz="1600" dirty="0" err="1"/>
              <a:t>threshold_value</a:t>
            </a:r>
            <a:r>
              <a:rPr lang="en-IN" sz="1600" dirty="0"/>
              <a:t> = 128</a:t>
            </a:r>
          </a:p>
          <a:p>
            <a:endParaRPr lang="en-IN" sz="1600" dirty="0"/>
          </a:p>
          <a:p>
            <a:r>
              <a:rPr lang="en-IN" sz="1600" dirty="0"/>
              <a:t># Apply binary thresholding</a:t>
            </a:r>
          </a:p>
          <a:p>
            <a:r>
              <a:rPr lang="en-IN" sz="1600" dirty="0"/>
              <a:t>_, </a:t>
            </a:r>
            <a:r>
              <a:rPr lang="en-IN" sz="1600" dirty="0" err="1"/>
              <a:t>binary_image</a:t>
            </a:r>
            <a:r>
              <a:rPr lang="en-IN" sz="1600" dirty="0"/>
              <a:t> = cv2.threshold(</a:t>
            </a:r>
            <a:r>
              <a:rPr lang="en-IN" sz="1600" dirty="0" err="1"/>
              <a:t>input_image</a:t>
            </a:r>
            <a:r>
              <a:rPr lang="en-IN" sz="1600" dirty="0"/>
              <a:t>, </a:t>
            </a:r>
            <a:r>
              <a:rPr lang="en-IN" sz="1600" dirty="0" err="1"/>
              <a:t>threshold_value</a:t>
            </a:r>
            <a:r>
              <a:rPr lang="en-IN" sz="1600" dirty="0"/>
              <a:t>, 255, cv2.THRESH_BINARY)</a:t>
            </a:r>
          </a:p>
          <a:p>
            <a:endParaRPr lang="en-IN" sz="1600" dirty="0"/>
          </a:p>
          <a:p>
            <a:r>
              <a:rPr lang="en-IN" sz="1600" dirty="0"/>
              <a:t># Display the original and </a:t>
            </a:r>
            <a:r>
              <a:rPr lang="en-IN" sz="1600" dirty="0" err="1"/>
              <a:t>thresholded</a:t>
            </a:r>
            <a:r>
              <a:rPr lang="en-IN" sz="1600" dirty="0"/>
              <a:t> images</a:t>
            </a:r>
          </a:p>
          <a:p>
            <a:r>
              <a:rPr lang="en-IN" sz="1600" dirty="0"/>
              <a:t>cv2.imshow('Original Image', </a:t>
            </a:r>
            <a:r>
              <a:rPr lang="en-IN" sz="1600" dirty="0" err="1"/>
              <a:t>input_image</a:t>
            </a:r>
            <a:r>
              <a:rPr lang="en-IN" sz="1600" dirty="0"/>
              <a:t>)</a:t>
            </a:r>
          </a:p>
          <a:p>
            <a:r>
              <a:rPr lang="en-IN" sz="1600" dirty="0"/>
              <a:t>cv2.imshow('</a:t>
            </a:r>
            <a:r>
              <a:rPr lang="en-IN" sz="1600" dirty="0" err="1"/>
              <a:t>Thresholded</a:t>
            </a:r>
            <a:r>
              <a:rPr lang="en-IN" sz="1600" dirty="0"/>
              <a:t> Image', </a:t>
            </a:r>
            <a:r>
              <a:rPr lang="en-IN" sz="1600" dirty="0" err="1"/>
              <a:t>binary_image</a:t>
            </a:r>
            <a:r>
              <a:rPr lang="en-IN" sz="1600" dirty="0"/>
              <a:t>)</a:t>
            </a:r>
          </a:p>
          <a:p>
            <a:r>
              <a:rPr lang="en-IN" sz="1600" dirty="0"/>
              <a:t>cv2.waitKey(0)</a:t>
            </a:r>
          </a:p>
          <a:p>
            <a:r>
              <a:rPr lang="en-IN" sz="1600" dirty="0"/>
              <a:t>cv2.destroyAllWindows()</a:t>
            </a:r>
          </a:p>
        </p:txBody>
      </p:sp>
    </p:spTree>
    <p:extLst>
      <p:ext uri="{BB962C8B-B14F-4D97-AF65-F5344CB8AC3E}">
        <p14:creationId xmlns:p14="http://schemas.microsoft.com/office/powerpoint/2010/main" val="3140003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F62B-C1BA-9309-4899-B0FA06DB6CB4}"/>
              </a:ext>
            </a:extLst>
          </p:cNvPr>
          <p:cNvSpPr>
            <a:spLocks noGrp="1"/>
          </p:cNvSpPr>
          <p:nvPr>
            <p:ph type="title"/>
          </p:nvPr>
        </p:nvSpPr>
        <p:spPr/>
        <p:txBody>
          <a:bodyPr/>
          <a:lstStyle/>
          <a:p>
            <a:pPr algn="ctr"/>
            <a:r>
              <a:rPr lang="en-US" dirty="0"/>
              <a:t>Region of Interest (ROI) Selection:</a:t>
            </a:r>
            <a:endParaRPr lang="en-IN" dirty="0"/>
          </a:p>
        </p:txBody>
      </p:sp>
      <p:sp>
        <p:nvSpPr>
          <p:cNvPr id="3" name="Content Placeholder 2">
            <a:extLst>
              <a:ext uri="{FF2B5EF4-FFF2-40B4-BE49-F238E27FC236}">
                <a16:creationId xmlns:a16="http://schemas.microsoft.com/office/drawing/2014/main" id="{9E39EFBC-FBEA-0E8E-1382-77C14C9A0941}"/>
              </a:ext>
            </a:extLst>
          </p:cNvPr>
          <p:cNvSpPr>
            <a:spLocks noGrp="1"/>
          </p:cNvSpPr>
          <p:nvPr>
            <p:ph idx="1"/>
          </p:nvPr>
        </p:nvSpPr>
        <p:spPr/>
        <p:txBody>
          <a:bodyPr/>
          <a:lstStyle/>
          <a:p>
            <a:pPr>
              <a:buFont typeface="Arial" panose="020B0604020202020204" pitchFamily="34" charset="0"/>
              <a:buChar char="•"/>
            </a:pPr>
            <a:r>
              <a:rPr lang="en-US" dirty="0"/>
              <a:t>Manually or automatically identify the nuchal region within the segmented image.</a:t>
            </a:r>
          </a:p>
          <a:p>
            <a:pPr>
              <a:buFont typeface="Arial" panose="020B0604020202020204" pitchFamily="34" charset="0"/>
              <a:buChar char="•"/>
            </a:pPr>
            <a:r>
              <a:rPr lang="en-US" dirty="0"/>
              <a:t>We need to ensure the ROI includes the NT area.</a:t>
            </a:r>
            <a:endParaRPr lang="en-IN" dirty="0"/>
          </a:p>
        </p:txBody>
      </p:sp>
    </p:spTree>
    <p:extLst>
      <p:ext uri="{BB962C8B-B14F-4D97-AF65-F5344CB8AC3E}">
        <p14:creationId xmlns:p14="http://schemas.microsoft.com/office/powerpoint/2010/main" val="2628583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F8A0-E32F-D7FD-A97E-69C8AB0C8F01}"/>
              </a:ext>
            </a:extLst>
          </p:cNvPr>
          <p:cNvSpPr>
            <a:spLocks noGrp="1"/>
          </p:cNvSpPr>
          <p:nvPr>
            <p:ph type="title"/>
          </p:nvPr>
        </p:nvSpPr>
        <p:spPr/>
        <p:txBody>
          <a:bodyPr/>
          <a:lstStyle/>
          <a:p>
            <a:pPr algn="ctr"/>
            <a:r>
              <a:rPr lang="en-IN" dirty="0"/>
              <a:t>Sample code for </a:t>
            </a:r>
            <a:r>
              <a:rPr lang="en-US" b="1" dirty="0"/>
              <a:t>ROI Selection</a:t>
            </a:r>
            <a:endParaRPr lang="en-IN" b="1" dirty="0"/>
          </a:p>
        </p:txBody>
      </p:sp>
      <p:sp>
        <p:nvSpPr>
          <p:cNvPr id="3" name="TextBox 2">
            <a:extLst>
              <a:ext uri="{FF2B5EF4-FFF2-40B4-BE49-F238E27FC236}">
                <a16:creationId xmlns:a16="http://schemas.microsoft.com/office/drawing/2014/main" id="{56DE3710-580F-FF98-0F7A-7C146EBF601B}"/>
              </a:ext>
            </a:extLst>
          </p:cNvPr>
          <p:cNvSpPr txBox="1"/>
          <p:nvPr/>
        </p:nvSpPr>
        <p:spPr>
          <a:xfrm>
            <a:off x="561975" y="2038350"/>
            <a:ext cx="10887075" cy="4247317"/>
          </a:xfrm>
          <a:prstGeom prst="rect">
            <a:avLst/>
          </a:prstGeom>
          <a:noFill/>
        </p:spPr>
        <p:txBody>
          <a:bodyPr wrap="square" rtlCol="0">
            <a:spAutoFit/>
          </a:bodyPr>
          <a:lstStyle/>
          <a:p>
            <a:r>
              <a:rPr lang="en-IN" sz="1600" dirty="0"/>
              <a:t>import cv2</a:t>
            </a:r>
          </a:p>
          <a:p>
            <a:endParaRPr lang="en-IN" sz="1600" dirty="0"/>
          </a:p>
          <a:p>
            <a:r>
              <a:rPr lang="en-IN" sz="1600" dirty="0"/>
              <a:t># Load the input image</a:t>
            </a:r>
          </a:p>
          <a:p>
            <a:r>
              <a:rPr lang="en-IN" sz="1600" dirty="0" err="1"/>
              <a:t>input_image</a:t>
            </a:r>
            <a:r>
              <a:rPr lang="en-IN" sz="1600" dirty="0"/>
              <a:t> = cv2.imread('input_image.jpg')</a:t>
            </a:r>
          </a:p>
          <a:p>
            <a:endParaRPr lang="en-IN" sz="1600" dirty="0"/>
          </a:p>
          <a:p>
            <a:r>
              <a:rPr lang="en-IN" sz="1600" dirty="0"/>
              <a:t># Display the input image for manual ROI selection</a:t>
            </a:r>
          </a:p>
          <a:p>
            <a:r>
              <a:rPr lang="en-IN" sz="1600" dirty="0"/>
              <a:t>cv2.imshow('Select ROI', </a:t>
            </a:r>
            <a:r>
              <a:rPr lang="en-IN" sz="1600" dirty="0" err="1"/>
              <a:t>input_image</a:t>
            </a:r>
            <a:r>
              <a:rPr lang="en-IN" sz="1600" dirty="0"/>
              <a:t>)</a:t>
            </a:r>
          </a:p>
          <a:p>
            <a:r>
              <a:rPr lang="en-IN" sz="1600" dirty="0" err="1"/>
              <a:t>rect</a:t>
            </a:r>
            <a:r>
              <a:rPr lang="en-IN" sz="1600" dirty="0"/>
              <a:t> = cv2.selectROI(</a:t>
            </a:r>
            <a:r>
              <a:rPr lang="en-IN" sz="1600" dirty="0" err="1"/>
              <a:t>input_image</a:t>
            </a:r>
            <a:r>
              <a:rPr lang="en-IN" sz="1600" dirty="0"/>
              <a:t>)  # Allows the user to draw a rectangular ROI</a:t>
            </a:r>
          </a:p>
          <a:p>
            <a:endParaRPr lang="en-IN" sz="1600" dirty="0"/>
          </a:p>
          <a:p>
            <a:r>
              <a:rPr lang="en-IN" sz="1600" dirty="0"/>
              <a:t># Crop the selected ROI</a:t>
            </a:r>
          </a:p>
          <a:p>
            <a:r>
              <a:rPr lang="en-IN" sz="1600" dirty="0" err="1"/>
              <a:t>roi</a:t>
            </a:r>
            <a:r>
              <a:rPr lang="en-IN" sz="1600" dirty="0"/>
              <a:t> = </a:t>
            </a:r>
            <a:r>
              <a:rPr lang="en-IN" sz="1600" dirty="0" err="1"/>
              <a:t>input_image</a:t>
            </a:r>
            <a:r>
              <a:rPr lang="en-IN" sz="1600" dirty="0"/>
              <a:t>[int(</a:t>
            </a:r>
            <a:r>
              <a:rPr lang="en-IN" sz="1600" dirty="0" err="1"/>
              <a:t>rect</a:t>
            </a:r>
            <a:r>
              <a:rPr lang="en-IN" sz="1600" dirty="0"/>
              <a:t>[1]):int(</a:t>
            </a:r>
            <a:r>
              <a:rPr lang="en-IN" sz="1600" dirty="0" err="1"/>
              <a:t>rect</a:t>
            </a:r>
            <a:r>
              <a:rPr lang="en-IN" sz="1600" dirty="0"/>
              <a:t>[1] + </a:t>
            </a:r>
            <a:r>
              <a:rPr lang="en-IN" sz="1600" dirty="0" err="1"/>
              <a:t>rect</a:t>
            </a:r>
            <a:r>
              <a:rPr lang="en-IN" sz="1600" dirty="0"/>
              <a:t>[3]), int(</a:t>
            </a:r>
            <a:r>
              <a:rPr lang="en-IN" sz="1600" dirty="0" err="1"/>
              <a:t>rect</a:t>
            </a:r>
            <a:r>
              <a:rPr lang="en-IN" sz="1600" dirty="0"/>
              <a:t>[0]):int(</a:t>
            </a:r>
            <a:r>
              <a:rPr lang="en-IN" sz="1600" dirty="0" err="1"/>
              <a:t>rect</a:t>
            </a:r>
            <a:r>
              <a:rPr lang="en-IN" sz="1600" dirty="0"/>
              <a:t>[0] + </a:t>
            </a:r>
            <a:r>
              <a:rPr lang="en-IN" sz="1600" dirty="0" err="1"/>
              <a:t>rect</a:t>
            </a:r>
            <a:r>
              <a:rPr lang="en-IN" sz="1600" dirty="0"/>
              <a:t>[2])]</a:t>
            </a:r>
          </a:p>
          <a:p>
            <a:endParaRPr lang="en-IN" sz="1600" dirty="0"/>
          </a:p>
          <a:p>
            <a:r>
              <a:rPr lang="en-IN" sz="1600" dirty="0"/>
              <a:t># Display the selected ROI</a:t>
            </a:r>
          </a:p>
          <a:p>
            <a:r>
              <a:rPr lang="en-IN" sz="1600" dirty="0"/>
              <a:t>cv2.imshow('Selected ROI', </a:t>
            </a:r>
            <a:r>
              <a:rPr lang="en-IN" sz="1600" dirty="0" err="1"/>
              <a:t>roi</a:t>
            </a:r>
            <a:r>
              <a:rPr lang="en-IN" sz="1600" dirty="0"/>
              <a:t>)</a:t>
            </a:r>
          </a:p>
          <a:p>
            <a:r>
              <a:rPr lang="en-IN" sz="1600" dirty="0"/>
              <a:t>cv2.waitKey(0)</a:t>
            </a:r>
          </a:p>
          <a:p>
            <a:r>
              <a:rPr lang="en-IN" sz="1600" dirty="0"/>
              <a:t>cv2.destroyAllWindows()</a:t>
            </a:r>
          </a:p>
          <a:p>
            <a:endParaRPr lang="en-IN" sz="1400" dirty="0"/>
          </a:p>
        </p:txBody>
      </p:sp>
    </p:spTree>
    <p:extLst>
      <p:ext uri="{BB962C8B-B14F-4D97-AF65-F5344CB8AC3E}">
        <p14:creationId xmlns:p14="http://schemas.microsoft.com/office/powerpoint/2010/main" val="254387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65419-0D72-A5B0-DD74-3A6D103769FD}"/>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2C48BE42-8D92-955D-FE1A-8AEB95D21079}"/>
              </a:ext>
            </a:extLst>
          </p:cNvPr>
          <p:cNvSpPr>
            <a:spLocks noGrp="1"/>
          </p:cNvSpPr>
          <p:nvPr>
            <p:ph idx="1"/>
          </p:nvPr>
        </p:nvSpPr>
        <p:spPr/>
        <p:txBody>
          <a:bodyPr/>
          <a:lstStyle/>
          <a:p>
            <a:r>
              <a:rPr lang="en-US" dirty="0"/>
              <a:t>Nuchal translucency (NT) thickness is a prenatal screening measurement used to assess the risk of certain chromosomal abnormalities in a developing fetus, particularly Down syndrome (Trisomy 21), as well as other genetic disorders. This measurement is typically performed during the first trimester of pregnancy, around the 11th to 14th week, and is part of a larger assessment known as the first trimester combined screening or the first trimester screening.</a:t>
            </a:r>
            <a:endParaRPr lang="en-IN" dirty="0"/>
          </a:p>
        </p:txBody>
      </p:sp>
    </p:spTree>
    <p:extLst>
      <p:ext uri="{BB962C8B-B14F-4D97-AF65-F5344CB8AC3E}">
        <p14:creationId xmlns:p14="http://schemas.microsoft.com/office/powerpoint/2010/main" val="366797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C180-9788-F283-A372-B6D0024610E9}"/>
              </a:ext>
            </a:extLst>
          </p:cNvPr>
          <p:cNvSpPr>
            <a:spLocks noGrp="1"/>
          </p:cNvSpPr>
          <p:nvPr>
            <p:ph type="title"/>
          </p:nvPr>
        </p:nvSpPr>
        <p:spPr/>
        <p:txBody>
          <a:bodyPr/>
          <a:lstStyle/>
          <a:p>
            <a:r>
              <a:rPr lang="en-IN" dirty="0"/>
              <a:t>Automatic Method </a:t>
            </a:r>
          </a:p>
        </p:txBody>
      </p:sp>
      <p:sp>
        <p:nvSpPr>
          <p:cNvPr id="3" name="Content Placeholder 2">
            <a:extLst>
              <a:ext uri="{FF2B5EF4-FFF2-40B4-BE49-F238E27FC236}">
                <a16:creationId xmlns:a16="http://schemas.microsoft.com/office/drawing/2014/main" id="{2CB0BEA8-9669-AB4B-90ED-477A32EFCCFD}"/>
              </a:ext>
            </a:extLst>
          </p:cNvPr>
          <p:cNvSpPr>
            <a:spLocks noGrp="1"/>
          </p:cNvSpPr>
          <p:nvPr>
            <p:ph idx="1"/>
          </p:nvPr>
        </p:nvSpPr>
        <p:spPr>
          <a:xfrm>
            <a:off x="11951208" y="215728"/>
            <a:ext cx="45719" cy="70875"/>
          </a:xfrm>
        </p:spPr>
        <p:txBody>
          <a:bodyPr>
            <a:normAutofit fontScale="25000" lnSpcReduction="20000"/>
          </a:bodyPr>
          <a:lstStyle/>
          <a:p>
            <a:endParaRPr lang="en-IN" sz="1600" dirty="0"/>
          </a:p>
        </p:txBody>
      </p:sp>
      <p:sp>
        <p:nvSpPr>
          <p:cNvPr id="4" name="TextBox 3">
            <a:extLst>
              <a:ext uri="{FF2B5EF4-FFF2-40B4-BE49-F238E27FC236}">
                <a16:creationId xmlns:a16="http://schemas.microsoft.com/office/drawing/2014/main" id="{8E73D7D3-1991-E59C-30A1-412D6984882D}"/>
              </a:ext>
            </a:extLst>
          </p:cNvPr>
          <p:cNvSpPr txBox="1"/>
          <p:nvPr/>
        </p:nvSpPr>
        <p:spPr>
          <a:xfrm>
            <a:off x="73152" y="2221992"/>
            <a:ext cx="4059936" cy="4154984"/>
          </a:xfrm>
          <a:prstGeom prst="rect">
            <a:avLst/>
          </a:prstGeom>
          <a:noFill/>
        </p:spPr>
        <p:txBody>
          <a:bodyPr wrap="square" rtlCol="0">
            <a:spAutoFit/>
          </a:bodyPr>
          <a:lstStyle/>
          <a:p>
            <a:r>
              <a:rPr lang="en-IN" sz="1200" dirty="0"/>
              <a:t>import cv2</a:t>
            </a:r>
          </a:p>
          <a:p>
            <a:r>
              <a:rPr lang="en-IN" sz="1200" dirty="0"/>
              <a:t>import </a:t>
            </a:r>
            <a:r>
              <a:rPr lang="en-IN" sz="1200" dirty="0" err="1"/>
              <a:t>numpy</a:t>
            </a:r>
            <a:r>
              <a:rPr lang="en-IN" sz="1200" dirty="0"/>
              <a:t> as np</a:t>
            </a:r>
          </a:p>
          <a:p>
            <a:endParaRPr lang="en-IN" sz="1200" dirty="0"/>
          </a:p>
          <a:p>
            <a:r>
              <a:rPr lang="en-IN" sz="1200" dirty="0"/>
              <a:t># Load YOLO model</a:t>
            </a:r>
          </a:p>
          <a:p>
            <a:r>
              <a:rPr lang="en-IN" sz="1200" dirty="0"/>
              <a:t>net = cv2.dnn.readNet("yolov3.weights", "yolov3.cfg")</a:t>
            </a:r>
          </a:p>
          <a:p>
            <a:endParaRPr lang="en-IN" sz="1200" dirty="0"/>
          </a:p>
          <a:p>
            <a:r>
              <a:rPr lang="en-IN" sz="1200" dirty="0"/>
              <a:t># Load class names</a:t>
            </a:r>
          </a:p>
          <a:p>
            <a:r>
              <a:rPr lang="en-IN" sz="1200" dirty="0"/>
              <a:t>classes = []</a:t>
            </a:r>
          </a:p>
          <a:p>
            <a:r>
              <a:rPr lang="en-IN" sz="1200" dirty="0"/>
              <a:t>with open("</a:t>
            </a:r>
            <a:r>
              <a:rPr lang="en-IN" sz="1200" dirty="0" err="1"/>
              <a:t>coco.names</a:t>
            </a:r>
            <a:r>
              <a:rPr lang="en-IN" sz="1200" dirty="0"/>
              <a:t>", "r") as f:</a:t>
            </a:r>
          </a:p>
          <a:p>
            <a:r>
              <a:rPr lang="en-IN" sz="1200" dirty="0"/>
              <a:t>    classes = [</a:t>
            </a:r>
            <a:r>
              <a:rPr lang="en-IN" sz="1200" dirty="0" err="1"/>
              <a:t>line.strip</a:t>
            </a:r>
            <a:r>
              <a:rPr lang="en-IN" sz="1200" dirty="0"/>
              <a:t>() for line in f]</a:t>
            </a:r>
          </a:p>
          <a:p>
            <a:endParaRPr lang="en-IN" sz="1200" dirty="0"/>
          </a:p>
          <a:p>
            <a:r>
              <a:rPr lang="en-IN" sz="1200" dirty="0"/>
              <a:t># Load image</a:t>
            </a:r>
          </a:p>
          <a:p>
            <a:r>
              <a:rPr lang="en-IN" sz="1200" dirty="0"/>
              <a:t>image = cv2.imread("image.jpg")</a:t>
            </a:r>
          </a:p>
          <a:p>
            <a:endParaRPr lang="en-IN" sz="1200" dirty="0"/>
          </a:p>
          <a:p>
            <a:r>
              <a:rPr lang="en-IN" sz="1200" dirty="0"/>
              <a:t># Get image dimensions</a:t>
            </a:r>
          </a:p>
          <a:p>
            <a:r>
              <a:rPr lang="en-IN" sz="1200" dirty="0"/>
              <a:t>height, width, _ = </a:t>
            </a:r>
            <a:r>
              <a:rPr lang="en-IN" sz="1200" dirty="0" err="1"/>
              <a:t>image.shape</a:t>
            </a:r>
            <a:endParaRPr lang="en-IN" sz="1200" dirty="0"/>
          </a:p>
          <a:p>
            <a:endParaRPr lang="en-IN" sz="1200" dirty="0"/>
          </a:p>
          <a:p>
            <a:r>
              <a:rPr lang="en-IN" sz="1200" dirty="0"/>
              <a:t># Create a blob from the image</a:t>
            </a:r>
          </a:p>
          <a:p>
            <a:r>
              <a:rPr lang="en-IN" sz="1200" dirty="0"/>
              <a:t>blob = cv2.dnn.blobFromImage(image, 0.00392, (416, 416), (0, 0, 0), True, crop=False)</a:t>
            </a:r>
          </a:p>
          <a:p>
            <a:endParaRPr lang="en-IN" sz="1200" dirty="0"/>
          </a:p>
          <a:p>
            <a:endParaRPr lang="en-IN" sz="1200" dirty="0"/>
          </a:p>
        </p:txBody>
      </p:sp>
      <p:sp>
        <p:nvSpPr>
          <p:cNvPr id="5" name="TextBox 4">
            <a:extLst>
              <a:ext uri="{FF2B5EF4-FFF2-40B4-BE49-F238E27FC236}">
                <a16:creationId xmlns:a16="http://schemas.microsoft.com/office/drawing/2014/main" id="{CB44EFBF-0D22-E7DB-7E64-87E4501F71B9}"/>
              </a:ext>
            </a:extLst>
          </p:cNvPr>
          <p:cNvSpPr txBox="1"/>
          <p:nvPr/>
        </p:nvSpPr>
        <p:spPr>
          <a:xfrm>
            <a:off x="3913632" y="2108201"/>
            <a:ext cx="3867912" cy="4339650"/>
          </a:xfrm>
          <a:prstGeom prst="rect">
            <a:avLst/>
          </a:prstGeom>
          <a:noFill/>
        </p:spPr>
        <p:txBody>
          <a:bodyPr wrap="square" rtlCol="0">
            <a:spAutoFit/>
          </a:bodyPr>
          <a:lstStyle/>
          <a:p>
            <a:r>
              <a:rPr lang="en-IN" sz="1200" dirty="0"/>
              <a:t># Set input</a:t>
            </a:r>
          </a:p>
          <a:p>
            <a:r>
              <a:rPr lang="en-IN" sz="1200" dirty="0" err="1"/>
              <a:t>net.setInput</a:t>
            </a:r>
            <a:r>
              <a:rPr lang="en-IN" sz="1200" dirty="0"/>
              <a:t>(blob)</a:t>
            </a:r>
          </a:p>
          <a:p>
            <a:r>
              <a:rPr lang="en-IN" sz="1200" dirty="0"/>
              <a:t>outs = </a:t>
            </a:r>
            <a:r>
              <a:rPr lang="en-IN" sz="1200" dirty="0" err="1"/>
              <a:t>net.forward</a:t>
            </a:r>
            <a:r>
              <a:rPr lang="en-IN" sz="1200" dirty="0"/>
              <a:t>(</a:t>
            </a:r>
            <a:r>
              <a:rPr lang="en-IN" sz="1200" dirty="0" err="1"/>
              <a:t>net.getUnconnectedOutLayersNames</a:t>
            </a:r>
            <a:r>
              <a:rPr lang="en-IN" sz="1200" dirty="0"/>
              <a:t>())</a:t>
            </a:r>
          </a:p>
          <a:p>
            <a:endParaRPr lang="en-IN" sz="1200" dirty="0"/>
          </a:p>
          <a:p>
            <a:r>
              <a:rPr lang="en-IN" sz="1200" dirty="0" err="1"/>
              <a:t>class_ids</a:t>
            </a:r>
            <a:r>
              <a:rPr lang="en-IN" sz="1200" dirty="0"/>
              <a:t> = []</a:t>
            </a:r>
          </a:p>
          <a:p>
            <a:r>
              <a:rPr lang="en-IN" sz="1200" dirty="0"/>
              <a:t>confidences = []</a:t>
            </a:r>
          </a:p>
          <a:p>
            <a:r>
              <a:rPr lang="en-IN" sz="1200" dirty="0"/>
              <a:t>boxes = []</a:t>
            </a:r>
          </a:p>
          <a:p>
            <a:endParaRPr lang="en-IN" sz="1200" dirty="0"/>
          </a:p>
          <a:p>
            <a:r>
              <a:rPr lang="en-IN" sz="1200" dirty="0"/>
              <a:t># Detect objects</a:t>
            </a:r>
          </a:p>
          <a:p>
            <a:r>
              <a:rPr lang="en-IN" sz="1200" dirty="0"/>
              <a:t>for out in outs:</a:t>
            </a:r>
          </a:p>
          <a:p>
            <a:r>
              <a:rPr lang="en-IN" sz="1200" dirty="0"/>
              <a:t>    for detection in out:</a:t>
            </a:r>
          </a:p>
          <a:p>
            <a:r>
              <a:rPr lang="en-IN" sz="1200" dirty="0"/>
              <a:t>        scores = detection[5:]</a:t>
            </a:r>
          </a:p>
          <a:p>
            <a:r>
              <a:rPr lang="en-IN" sz="1200" dirty="0"/>
              <a:t>        </a:t>
            </a:r>
            <a:r>
              <a:rPr lang="en-IN" sz="1200" dirty="0" err="1"/>
              <a:t>class_id</a:t>
            </a:r>
            <a:r>
              <a:rPr lang="en-IN" sz="1200" dirty="0"/>
              <a:t> = </a:t>
            </a:r>
            <a:r>
              <a:rPr lang="en-IN" sz="1200" dirty="0" err="1"/>
              <a:t>np.argmax</a:t>
            </a:r>
            <a:r>
              <a:rPr lang="en-IN" sz="1200" dirty="0"/>
              <a:t>(scores)</a:t>
            </a:r>
          </a:p>
          <a:p>
            <a:r>
              <a:rPr lang="en-IN" sz="1200" dirty="0"/>
              <a:t>        confidence = scores[</a:t>
            </a:r>
            <a:r>
              <a:rPr lang="en-IN" sz="1200" dirty="0" err="1"/>
              <a:t>class_id</a:t>
            </a:r>
            <a:r>
              <a:rPr lang="en-IN" sz="1200" dirty="0"/>
              <a:t>]</a:t>
            </a:r>
          </a:p>
          <a:p>
            <a:r>
              <a:rPr lang="en-IN" sz="1200" dirty="0"/>
              <a:t>        if confidence &gt; 0.5:  # Adjust the confidence threshold as needed</a:t>
            </a:r>
          </a:p>
          <a:p>
            <a:r>
              <a:rPr lang="en-IN" sz="1200" dirty="0"/>
              <a:t>            # Object detected</a:t>
            </a:r>
          </a:p>
          <a:p>
            <a:r>
              <a:rPr lang="en-IN" sz="1200" dirty="0"/>
              <a:t>            </a:t>
            </a:r>
            <a:r>
              <a:rPr lang="en-IN" sz="1200" dirty="0" err="1"/>
              <a:t>center_x</a:t>
            </a:r>
            <a:r>
              <a:rPr lang="en-IN" sz="1200" dirty="0"/>
              <a:t> = int(detection[0] * width)</a:t>
            </a:r>
          </a:p>
          <a:p>
            <a:r>
              <a:rPr lang="en-IN" sz="1200" dirty="0"/>
              <a:t>            </a:t>
            </a:r>
            <a:r>
              <a:rPr lang="en-IN" sz="1200" dirty="0" err="1"/>
              <a:t>center_y</a:t>
            </a:r>
            <a:r>
              <a:rPr lang="en-IN" sz="1200" dirty="0"/>
              <a:t> = int(detection[1] * height)</a:t>
            </a:r>
          </a:p>
          <a:p>
            <a:r>
              <a:rPr lang="en-IN" sz="1200" dirty="0"/>
              <a:t>            w = int(detection[2] * width)</a:t>
            </a:r>
          </a:p>
          <a:p>
            <a:r>
              <a:rPr lang="en-IN" sz="1200" dirty="0"/>
              <a:t>            h = int(detection[3] * height)</a:t>
            </a:r>
          </a:p>
          <a:p>
            <a:r>
              <a:rPr lang="en-IN" sz="1200" dirty="0"/>
              <a:t>            x = int(</a:t>
            </a:r>
            <a:r>
              <a:rPr lang="en-IN" sz="1200" dirty="0" err="1"/>
              <a:t>center_x</a:t>
            </a:r>
            <a:r>
              <a:rPr lang="en-IN" sz="1200" dirty="0"/>
              <a:t> - w / 2)</a:t>
            </a:r>
          </a:p>
        </p:txBody>
      </p:sp>
      <p:sp>
        <p:nvSpPr>
          <p:cNvPr id="6" name="TextBox 5">
            <a:extLst>
              <a:ext uri="{FF2B5EF4-FFF2-40B4-BE49-F238E27FC236}">
                <a16:creationId xmlns:a16="http://schemas.microsoft.com/office/drawing/2014/main" id="{F23F826C-7393-399A-0FB4-4525FA6C2A37}"/>
              </a:ext>
            </a:extLst>
          </p:cNvPr>
          <p:cNvSpPr txBox="1"/>
          <p:nvPr/>
        </p:nvSpPr>
        <p:spPr>
          <a:xfrm>
            <a:off x="7763256" y="2108201"/>
            <a:ext cx="3767328" cy="4485843"/>
          </a:xfrm>
          <a:prstGeom prst="rect">
            <a:avLst/>
          </a:prstGeom>
          <a:noFill/>
        </p:spPr>
        <p:txBody>
          <a:bodyPr wrap="square" rtlCol="0">
            <a:spAutoFit/>
          </a:bodyPr>
          <a:lstStyle/>
          <a:p>
            <a:endParaRPr lang="en-IN" sz="1200" dirty="0"/>
          </a:p>
          <a:p>
            <a:r>
              <a:rPr lang="en-IN" sz="1050" dirty="0"/>
              <a:t>            y = int(</a:t>
            </a:r>
            <a:r>
              <a:rPr lang="en-IN" sz="1050" dirty="0" err="1"/>
              <a:t>center_y</a:t>
            </a:r>
            <a:r>
              <a:rPr lang="en-IN" sz="1050" dirty="0"/>
              <a:t> - h / 2)</a:t>
            </a:r>
          </a:p>
          <a:p>
            <a:r>
              <a:rPr lang="en-IN" sz="1050" dirty="0"/>
              <a:t>            </a:t>
            </a:r>
            <a:r>
              <a:rPr lang="en-IN" sz="1050" dirty="0" err="1"/>
              <a:t>boxes.append</a:t>
            </a:r>
            <a:r>
              <a:rPr lang="en-IN" sz="1050" dirty="0"/>
              <a:t>([x, y, w, h])</a:t>
            </a:r>
          </a:p>
          <a:p>
            <a:r>
              <a:rPr lang="en-IN" sz="1050" dirty="0"/>
              <a:t>            </a:t>
            </a:r>
            <a:r>
              <a:rPr lang="en-IN" sz="1050" dirty="0" err="1"/>
              <a:t>confidences.append</a:t>
            </a:r>
            <a:r>
              <a:rPr lang="en-IN" sz="1050" dirty="0"/>
              <a:t>(float(confidence))</a:t>
            </a:r>
          </a:p>
          <a:p>
            <a:r>
              <a:rPr lang="en-IN" sz="1050" dirty="0"/>
              <a:t>            </a:t>
            </a:r>
            <a:r>
              <a:rPr lang="en-IN" sz="1050" dirty="0" err="1"/>
              <a:t>class_ids.append</a:t>
            </a:r>
            <a:r>
              <a:rPr lang="en-IN" sz="1050" dirty="0"/>
              <a:t>(</a:t>
            </a:r>
            <a:r>
              <a:rPr lang="en-IN" sz="1050" dirty="0" err="1"/>
              <a:t>class_id</a:t>
            </a:r>
            <a:r>
              <a:rPr lang="en-IN" sz="1050" dirty="0"/>
              <a:t>)</a:t>
            </a:r>
          </a:p>
          <a:p>
            <a:endParaRPr lang="en-IN" sz="1050" dirty="0"/>
          </a:p>
          <a:p>
            <a:r>
              <a:rPr lang="en-IN" sz="1050" dirty="0"/>
              <a:t># Non-maximum suppression to remove redundant boxes</a:t>
            </a:r>
          </a:p>
          <a:p>
            <a:r>
              <a:rPr lang="en-IN" sz="1050" dirty="0"/>
              <a:t>indexes = cv2.dnn.NMSBoxes(boxes, confidences, 0.5, 0.4)</a:t>
            </a:r>
          </a:p>
          <a:p>
            <a:endParaRPr lang="en-IN" sz="1050" dirty="0"/>
          </a:p>
          <a:p>
            <a:r>
              <a:rPr lang="en-IN" sz="1050" dirty="0"/>
              <a:t># Draw bounding boxes and extract ROIs</a:t>
            </a:r>
          </a:p>
          <a:p>
            <a:r>
              <a:rPr lang="en-IN" sz="1050" dirty="0"/>
              <a:t>for </a:t>
            </a:r>
            <a:r>
              <a:rPr lang="en-IN" sz="1050" dirty="0" err="1"/>
              <a:t>i</a:t>
            </a:r>
            <a:r>
              <a:rPr lang="en-IN" sz="1050" dirty="0"/>
              <a:t> in range(</a:t>
            </a:r>
            <a:r>
              <a:rPr lang="en-IN" sz="1050" dirty="0" err="1"/>
              <a:t>len</a:t>
            </a:r>
            <a:r>
              <a:rPr lang="en-IN" sz="1050" dirty="0"/>
              <a:t>(boxes)):</a:t>
            </a:r>
          </a:p>
          <a:p>
            <a:r>
              <a:rPr lang="en-IN" sz="1050" dirty="0"/>
              <a:t>    if </a:t>
            </a:r>
            <a:r>
              <a:rPr lang="en-IN" sz="1050" dirty="0" err="1"/>
              <a:t>i</a:t>
            </a:r>
            <a:r>
              <a:rPr lang="en-IN" sz="1050" dirty="0"/>
              <a:t> in indexes:</a:t>
            </a:r>
          </a:p>
          <a:p>
            <a:r>
              <a:rPr lang="en-IN" sz="1050" dirty="0"/>
              <a:t>        x, y, w, h = boxes[</a:t>
            </a:r>
            <a:r>
              <a:rPr lang="en-IN" sz="1050" dirty="0" err="1"/>
              <a:t>i</a:t>
            </a:r>
            <a:r>
              <a:rPr lang="en-IN" sz="1050" dirty="0"/>
              <a:t>]</a:t>
            </a:r>
          </a:p>
          <a:p>
            <a:r>
              <a:rPr lang="en-IN" sz="1050" dirty="0"/>
              <a:t>        label = str(classes[</a:t>
            </a:r>
            <a:r>
              <a:rPr lang="en-IN" sz="1050" dirty="0" err="1"/>
              <a:t>class_ids</a:t>
            </a:r>
            <a:r>
              <a:rPr lang="en-IN" sz="1050" dirty="0"/>
              <a:t>[</a:t>
            </a:r>
            <a:r>
              <a:rPr lang="en-IN" sz="1050" dirty="0" err="1"/>
              <a:t>i</a:t>
            </a:r>
            <a:r>
              <a:rPr lang="en-IN" sz="1050" dirty="0"/>
              <a:t>]])</a:t>
            </a:r>
          </a:p>
          <a:p>
            <a:r>
              <a:rPr lang="en-IN" sz="1050" dirty="0"/>
              <a:t>        confidence = confidences[</a:t>
            </a:r>
            <a:r>
              <a:rPr lang="en-IN" sz="1050" dirty="0" err="1"/>
              <a:t>i</a:t>
            </a:r>
            <a:r>
              <a:rPr lang="en-IN" sz="1050" dirty="0"/>
              <a:t>]</a:t>
            </a:r>
          </a:p>
          <a:p>
            <a:r>
              <a:rPr lang="en-IN" sz="1050" dirty="0"/>
              <a:t>        if label == "</a:t>
            </a:r>
            <a:r>
              <a:rPr lang="en-IN" sz="1050" dirty="0" err="1"/>
              <a:t>your_object_of_interest</a:t>
            </a:r>
            <a:r>
              <a:rPr lang="en-IN" sz="1050" dirty="0"/>
              <a:t>":  # Replace with the class name you want to detect</a:t>
            </a:r>
          </a:p>
          <a:p>
            <a:r>
              <a:rPr lang="en-IN" sz="1050" dirty="0"/>
              <a:t>            cv2.rectangle(image, (x, y), (x + w, y + h), (0, 0, 255), 2)</a:t>
            </a:r>
          </a:p>
          <a:p>
            <a:r>
              <a:rPr lang="en-IN" sz="1050" dirty="0"/>
              <a:t>            </a:t>
            </a:r>
            <a:r>
              <a:rPr lang="en-IN" sz="1050" dirty="0" err="1"/>
              <a:t>roi</a:t>
            </a:r>
            <a:r>
              <a:rPr lang="en-IN" sz="1050" dirty="0"/>
              <a:t> = image[</a:t>
            </a:r>
            <a:r>
              <a:rPr lang="en-IN" sz="1050" dirty="0" err="1"/>
              <a:t>y:y</a:t>
            </a:r>
            <a:r>
              <a:rPr lang="en-IN" sz="1050" dirty="0"/>
              <a:t> + h, x:x + w]</a:t>
            </a:r>
          </a:p>
          <a:p>
            <a:r>
              <a:rPr lang="en-IN" sz="1050" dirty="0"/>
              <a:t>            # You can further process or save the ROI as needed</a:t>
            </a:r>
          </a:p>
          <a:p>
            <a:endParaRPr lang="en-IN" sz="1050" dirty="0"/>
          </a:p>
          <a:p>
            <a:r>
              <a:rPr lang="en-IN" sz="1050" dirty="0"/>
              <a:t># Display the result</a:t>
            </a:r>
          </a:p>
          <a:p>
            <a:r>
              <a:rPr lang="en-IN" sz="1050" dirty="0"/>
              <a:t>cv2.imshow("ROI Detection", image)</a:t>
            </a:r>
          </a:p>
          <a:p>
            <a:r>
              <a:rPr lang="en-IN" sz="1050" dirty="0"/>
              <a:t>cv2.waitKey(0)</a:t>
            </a:r>
          </a:p>
          <a:p>
            <a:r>
              <a:rPr lang="en-IN" sz="1050" dirty="0"/>
              <a:t>cv2.destroyAllWindows()</a:t>
            </a:r>
          </a:p>
          <a:p>
            <a:endParaRPr lang="en-IN" sz="1100" dirty="0"/>
          </a:p>
        </p:txBody>
      </p:sp>
    </p:spTree>
    <p:extLst>
      <p:ext uri="{BB962C8B-B14F-4D97-AF65-F5344CB8AC3E}">
        <p14:creationId xmlns:p14="http://schemas.microsoft.com/office/powerpoint/2010/main" val="2551698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33C-5E1E-579D-FCAB-DB1CDFD9937E}"/>
              </a:ext>
            </a:extLst>
          </p:cNvPr>
          <p:cNvSpPr>
            <a:spLocks noGrp="1"/>
          </p:cNvSpPr>
          <p:nvPr>
            <p:ph type="title"/>
          </p:nvPr>
        </p:nvSpPr>
        <p:spPr/>
        <p:txBody>
          <a:bodyPr/>
          <a:lstStyle/>
          <a:p>
            <a:pPr algn="ctr"/>
            <a:r>
              <a:rPr lang="en-IN" dirty="0"/>
              <a:t>Feature Extraction</a:t>
            </a:r>
          </a:p>
        </p:txBody>
      </p:sp>
      <p:sp>
        <p:nvSpPr>
          <p:cNvPr id="3" name="Content Placeholder 2">
            <a:extLst>
              <a:ext uri="{FF2B5EF4-FFF2-40B4-BE49-F238E27FC236}">
                <a16:creationId xmlns:a16="http://schemas.microsoft.com/office/drawing/2014/main" id="{B7EDFB10-4C1B-8DE1-E3BC-2B83ECBD36D3}"/>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 We need to calculate the NT thickness using edge detection or boundary tracing algorithms.</a:t>
            </a:r>
          </a:p>
          <a:p>
            <a:pPr>
              <a:buFont typeface="Arial" panose="020B0604020202020204" pitchFamily="34" charset="0"/>
              <a:buChar char="•"/>
            </a:pPr>
            <a:r>
              <a:rPr lang="en-US" dirty="0"/>
              <a:t> Measure the distance between the innermost and outermost boundaries of the NT</a:t>
            </a:r>
          </a:p>
          <a:p>
            <a:pPr marL="0" indent="0">
              <a:buNone/>
            </a:pPr>
            <a:r>
              <a:rPr lang="en-US" dirty="0"/>
              <a:t>	</a:t>
            </a:r>
            <a:r>
              <a:rPr lang="en-IN" b="1" i="0" dirty="0">
                <a:effectLst/>
                <a:latin typeface="Söhne"/>
              </a:rPr>
              <a:t>Algorithms and Techniques:</a:t>
            </a:r>
          </a:p>
          <a:p>
            <a:pPr marL="0" indent="0">
              <a:buNone/>
            </a:pPr>
            <a:r>
              <a:rPr lang="en-IN" b="1" dirty="0">
                <a:latin typeface="Söhne"/>
              </a:rPr>
              <a:t>	1.</a:t>
            </a:r>
            <a:r>
              <a:rPr lang="en-US" b="1" dirty="0">
                <a:latin typeface="Söhne"/>
              </a:rPr>
              <a:t>Active Contour Models (Snakes): To trace the boundaries of the NT area.</a:t>
            </a:r>
          </a:p>
          <a:p>
            <a:pPr marL="0" indent="0">
              <a:buNone/>
            </a:pPr>
            <a:r>
              <a:rPr lang="en-US" b="1" dirty="0">
                <a:latin typeface="Söhne"/>
              </a:rPr>
              <a:t>	2.Hough Transform: To detect circles or ellipses for NT thickness measurement.</a:t>
            </a:r>
            <a:endParaRPr lang="en-US" b="1" i="0" dirty="0">
              <a:effectLst/>
              <a:latin typeface="Söhne"/>
            </a:endParaRPr>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4094706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F8A0-E32F-D7FD-A97E-69C8AB0C8F01}"/>
              </a:ext>
            </a:extLst>
          </p:cNvPr>
          <p:cNvSpPr>
            <a:spLocks noGrp="1"/>
          </p:cNvSpPr>
          <p:nvPr>
            <p:ph type="title"/>
          </p:nvPr>
        </p:nvSpPr>
        <p:spPr/>
        <p:txBody>
          <a:bodyPr/>
          <a:lstStyle/>
          <a:p>
            <a:pPr algn="ctr"/>
            <a:r>
              <a:rPr lang="en-IN" dirty="0"/>
              <a:t>Sample code for </a:t>
            </a:r>
            <a:r>
              <a:rPr lang="en-US" b="1" dirty="0">
                <a:latin typeface="Söhne"/>
              </a:rPr>
              <a:t>Active Contour Models</a:t>
            </a:r>
            <a:endParaRPr lang="en-IN" dirty="0"/>
          </a:p>
        </p:txBody>
      </p:sp>
      <p:sp>
        <p:nvSpPr>
          <p:cNvPr id="3" name="TextBox 2">
            <a:extLst>
              <a:ext uri="{FF2B5EF4-FFF2-40B4-BE49-F238E27FC236}">
                <a16:creationId xmlns:a16="http://schemas.microsoft.com/office/drawing/2014/main" id="{56DE3710-580F-FF98-0F7A-7C146EBF601B}"/>
              </a:ext>
            </a:extLst>
          </p:cNvPr>
          <p:cNvSpPr txBox="1"/>
          <p:nvPr/>
        </p:nvSpPr>
        <p:spPr>
          <a:xfrm>
            <a:off x="561975" y="2038350"/>
            <a:ext cx="10887075" cy="4293483"/>
          </a:xfrm>
          <a:prstGeom prst="rect">
            <a:avLst/>
          </a:prstGeom>
          <a:noFill/>
        </p:spPr>
        <p:txBody>
          <a:bodyPr wrap="square" rtlCol="0">
            <a:spAutoFit/>
          </a:bodyPr>
          <a:lstStyle/>
          <a:p>
            <a:r>
              <a:rPr lang="en-IN" sz="1050" dirty="0"/>
              <a:t>import cv2</a:t>
            </a:r>
          </a:p>
          <a:p>
            <a:r>
              <a:rPr lang="en-IN" sz="1050" dirty="0"/>
              <a:t>import </a:t>
            </a:r>
            <a:r>
              <a:rPr lang="en-IN" sz="1050" dirty="0" err="1"/>
              <a:t>numpy</a:t>
            </a:r>
            <a:r>
              <a:rPr lang="en-IN" sz="1050" dirty="0"/>
              <a:t> as np</a:t>
            </a:r>
          </a:p>
          <a:p>
            <a:endParaRPr lang="en-IN" sz="1050" dirty="0"/>
          </a:p>
          <a:p>
            <a:r>
              <a:rPr lang="en-IN" sz="1050" dirty="0"/>
              <a:t># Load the input image</a:t>
            </a:r>
          </a:p>
          <a:p>
            <a:r>
              <a:rPr lang="en-IN" sz="1050" dirty="0" err="1"/>
              <a:t>input_image</a:t>
            </a:r>
            <a:r>
              <a:rPr lang="en-IN" sz="1050" dirty="0"/>
              <a:t> = cv2.imread('input_image.jpg')</a:t>
            </a:r>
          </a:p>
          <a:p>
            <a:endParaRPr lang="en-IN" sz="1050" dirty="0"/>
          </a:p>
          <a:p>
            <a:r>
              <a:rPr lang="en-IN" sz="1050" dirty="0"/>
              <a:t># Convert the image to grayscale</a:t>
            </a:r>
          </a:p>
          <a:p>
            <a:r>
              <a:rPr lang="en-IN" sz="1050" dirty="0" err="1"/>
              <a:t>gray_image</a:t>
            </a:r>
            <a:r>
              <a:rPr lang="en-IN" sz="1050" dirty="0"/>
              <a:t> = cv2.cvtColor(</a:t>
            </a:r>
            <a:r>
              <a:rPr lang="en-IN" sz="1050" dirty="0" err="1"/>
              <a:t>input_image</a:t>
            </a:r>
            <a:r>
              <a:rPr lang="en-IN" sz="1050" dirty="0"/>
              <a:t>, cv2.COLOR_BGR2GRAY)</a:t>
            </a:r>
          </a:p>
          <a:p>
            <a:endParaRPr lang="en-IN" sz="1050" dirty="0"/>
          </a:p>
          <a:p>
            <a:r>
              <a:rPr lang="en-IN" sz="1050" dirty="0"/>
              <a:t># Initialize the snake</a:t>
            </a:r>
          </a:p>
          <a:p>
            <a:r>
              <a:rPr lang="en-IN" sz="1050" dirty="0"/>
              <a:t>snake = </a:t>
            </a:r>
            <a:r>
              <a:rPr lang="en-IN" sz="1050" dirty="0" err="1"/>
              <a:t>np.array</a:t>
            </a:r>
            <a:r>
              <a:rPr lang="en-IN" sz="1050" dirty="0"/>
              <a:t>([[[100, 150]], [[150, 100]], [[200, 150]], [[150, 200]]], </a:t>
            </a:r>
            <a:r>
              <a:rPr lang="en-IN" sz="1050" dirty="0" err="1"/>
              <a:t>dtype</a:t>
            </a:r>
            <a:r>
              <a:rPr lang="en-IN" sz="1050" dirty="0"/>
              <a:t>=np.int32)</a:t>
            </a:r>
          </a:p>
          <a:p>
            <a:endParaRPr lang="en-IN" sz="1050" dirty="0"/>
          </a:p>
          <a:p>
            <a:r>
              <a:rPr lang="en-IN" sz="1050" dirty="0"/>
              <a:t># Create the snake's parameters</a:t>
            </a:r>
          </a:p>
          <a:p>
            <a:r>
              <a:rPr lang="en-IN" sz="1050" dirty="0" err="1"/>
              <a:t>snake_params</a:t>
            </a:r>
            <a:r>
              <a:rPr lang="en-IN" sz="1050" dirty="0"/>
              <a:t> = cv2.SnakeParameters()</a:t>
            </a:r>
          </a:p>
          <a:p>
            <a:r>
              <a:rPr lang="en-IN" sz="1050" dirty="0" err="1"/>
              <a:t>snake_params.alpha</a:t>
            </a:r>
            <a:r>
              <a:rPr lang="en-IN" sz="1050" dirty="0"/>
              <a:t> = 0.1  # Elastic energy (smoothing)</a:t>
            </a:r>
          </a:p>
          <a:p>
            <a:r>
              <a:rPr lang="en-IN" sz="1050" dirty="0" err="1"/>
              <a:t>snake_params.beta</a:t>
            </a:r>
            <a:r>
              <a:rPr lang="en-IN" sz="1050" dirty="0"/>
              <a:t> = 0.1   # Inflation energy (attraction to edges)</a:t>
            </a:r>
          </a:p>
          <a:p>
            <a:r>
              <a:rPr lang="en-IN" sz="1050" dirty="0" err="1"/>
              <a:t>snake_params.gamma</a:t>
            </a:r>
            <a:r>
              <a:rPr lang="en-IN" sz="1050" dirty="0"/>
              <a:t> = 0.01 # Balloon force</a:t>
            </a:r>
          </a:p>
          <a:p>
            <a:endParaRPr lang="en-IN" sz="1050" dirty="0"/>
          </a:p>
          <a:p>
            <a:r>
              <a:rPr lang="en-IN" sz="1050" dirty="0"/>
              <a:t># Apply the Active Contour Model</a:t>
            </a:r>
          </a:p>
          <a:p>
            <a:r>
              <a:rPr lang="en-IN" sz="1050" dirty="0"/>
              <a:t>snake, _ = cv2.findContours(</a:t>
            </a:r>
            <a:r>
              <a:rPr lang="en-IN" sz="1050" dirty="0" err="1"/>
              <a:t>gray_image</a:t>
            </a:r>
            <a:r>
              <a:rPr lang="en-IN" sz="1050" dirty="0"/>
              <a:t>, cv2.RETR_EXTERNAL, cv2.CHAIN_APPROX_SIMPLE)</a:t>
            </a:r>
          </a:p>
          <a:p>
            <a:r>
              <a:rPr lang="en-IN" sz="1050" dirty="0"/>
              <a:t>cv2.fillPoly(</a:t>
            </a:r>
            <a:r>
              <a:rPr lang="en-IN" sz="1050" dirty="0" err="1"/>
              <a:t>input_image</a:t>
            </a:r>
            <a:r>
              <a:rPr lang="en-IN" sz="1050" dirty="0"/>
              <a:t>, [snake], (0, 255, 0))  # Draw the snake on the image</a:t>
            </a:r>
          </a:p>
          <a:p>
            <a:endParaRPr lang="en-IN" sz="1050" dirty="0"/>
          </a:p>
          <a:p>
            <a:r>
              <a:rPr lang="en-IN" sz="1050" dirty="0"/>
              <a:t># Display the result</a:t>
            </a:r>
          </a:p>
          <a:p>
            <a:r>
              <a:rPr lang="en-IN" sz="1050" dirty="0"/>
              <a:t>cv2.imshow('Snake Result', </a:t>
            </a:r>
            <a:r>
              <a:rPr lang="en-IN" sz="1050" dirty="0" err="1"/>
              <a:t>input_image</a:t>
            </a:r>
            <a:r>
              <a:rPr lang="en-IN" sz="1050" dirty="0"/>
              <a:t>)</a:t>
            </a:r>
          </a:p>
          <a:p>
            <a:r>
              <a:rPr lang="en-IN" sz="1050" dirty="0"/>
              <a:t>cv2.waitKey(0)</a:t>
            </a:r>
          </a:p>
          <a:p>
            <a:r>
              <a:rPr lang="en-IN" sz="1050" dirty="0"/>
              <a:t>cv2.destroyAllWindows()</a:t>
            </a:r>
          </a:p>
        </p:txBody>
      </p:sp>
    </p:spTree>
    <p:extLst>
      <p:ext uri="{BB962C8B-B14F-4D97-AF65-F5344CB8AC3E}">
        <p14:creationId xmlns:p14="http://schemas.microsoft.com/office/powerpoint/2010/main" val="2088930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F8A0-E32F-D7FD-A97E-69C8AB0C8F01}"/>
              </a:ext>
            </a:extLst>
          </p:cNvPr>
          <p:cNvSpPr>
            <a:spLocks noGrp="1"/>
          </p:cNvSpPr>
          <p:nvPr>
            <p:ph type="title"/>
          </p:nvPr>
        </p:nvSpPr>
        <p:spPr/>
        <p:txBody>
          <a:bodyPr/>
          <a:lstStyle/>
          <a:p>
            <a:pPr algn="ctr"/>
            <a:r>
              <a:rPr lang="en-IN" dirty="0"/>
              <a:t>Sample code for </a:t>
            </a:r>
            <a:r>
              <a:rPr lang="en-US" b="1" dirty="0">
                <a:latin typeface="Söhne"/>
              </a:rPr>
              <a:t>Hough Transform</a:t>
            </a:r>
            <a:endParaRPr lang="en-IN" dirty="0"/>
          </a:p>
        </p:txBody>
      </p:sp>
      <p:sp>
        <p:nvSpPr>
          <p:cNvPr id="3" name="TextBox 2">
            <a:extLst>
              <a:ext uri="{FF2B5EF4-FFF2-40B4-BE49-F238E27FC236}">
                <a16:creationId xmlns:a16="http://schemas.microsoft.com/office/drawing/2014/main" id="{56DE3710-580F-FF98-0F7A-7C146EBF601B}"/>
              </a:ext>
            </a:extLst>
          </p:cNvPr>
          <p:cNvSpPr txBox="1"/>
          <p:nvPr/>
        </p:nvSpPr>
        <p:spPr>
          <a:xfrm>
            <a:off x="561976" y="2038350"/>
            <a:ext cx="4533900" cy="4293483"/>
          </a:xfrm>
          <a:prstGeom prst="rect">
            <a:avLst/>
          </a:prstGeom>
          <a:noFill/>
        </p:spPr>
        <p:txBody>
          <a:bodyPr wrap="square" rtlCol="0">
            <a:spAutoFit/>
          </a:bodyPr>
          <a:lstStyle/>
          <a:p>
            <a:r>
              <a:rPr lang="en-IN" sz="1050" dirty="0"/>
              <a:t>import cv2</a:t>
            </a:r>
          </a:p>
          <a:p>
            <a:r>
              <a:rPr lang="en-IN" sz="1050" dirty="0"/>
              <a:t>import </a:t>
            </a:r>
            <a:r>
              <a:rPr lang="en-IN" sz="1050" dirty="0" err="1"/>
              <a:t>numpy</a:t>
            </a:r>
            <a:r>
              <a:rPr lang="en-IN" sz="1050" dirty="0"/>
              <a:t> as np</a:t>
            </a:r>
          </a:p>
          <a:p>
            <a:endParaRPr lang="en-IN" sz="1050" dirty="0"/>
          </a:p>
          <a:p>
            <a:r>
              <a:rPr lang="en-IN" sz="1050" dirty="0"/>
              <a:t># Load the input image</a:t>
            </a:r>
          </a:p>
          <a:p>
            <a:r>
              <a:rPr lang="en-IN" sz="1050" dirty="0" err="1"/>
              <a:t>input_image</a:t>
            </a:r>
            <a:r>
              <a:rPr lang="en-IN" sz="1050" dirty="0"/>
              <a:t> = cv2.imread('input_image.jpg')</a:t>
            </a:r>
          </a:p>
          <a:p>
            <a:endParaRPr lang="en-IN" sz="1050" dirty="0"/>
          </a:p>
          <a:p>
            <a:r>
              <a:rPr lang="en-IN" sz="1050" dirty="0"/>
              <a:t># Convert the image to grayscale</a:t>
            </a:r>
          </a:p>
          <a:p>
            <a:r>
              <a:rPr lang="en-IN" sz="1050" dirty="0" err="1"/>
              <a:t>gray_image</a:t>
            </a:r>
            <a:r>
              <a:rPr lang="en-IN" sz="1050" dirty="0"/>
              <a:t> = cv2.cvtColor(</a:t>
            </a:r>
            <a:r>
              <a:rPr lang="en-IN" sz="1050" dirty="0" err="1"/>
              <a:t>input_image</a:t>
            </a:r>
            <a:r>
              <a:rPr lang="en-IN" sz="1050" dirty="0"/>
              <a:t>, cv2.COLOR_BGR2GRAY)</a:t>
            </a:r>
          </a:p>
          <a:p>
            <a:endParaRPr lang="en-IN" sz="1050" dirty="0"/>
          </a:p>
          <a:p>
            <a:r>
              <a:rPr lang="en-IN" sz="1050" dirty="0"/>
              <a:t># Apply Canny edge detection</a:t>
            </a:r>
          </a:p>
          <a:p>
            <a:r>
              <a:rPr lang="en-IN" sz="1050" dirty="0"/>
              <a:t>edges = cv2.Canny(</a:t>
            </a:r>
            <a:r>
              <a:rPr lang="en-IN" sz="1050" dirty="0" err="1"/>
              <a:t>gray_image</a:t>
            </a:r>
            <a:r>
              <a:rPr lang="en-IN" sz="1050" dirty="0"/>
              <a:t>, 50, 150, </a:t>
            </a:r>
            <a:r>
              <a:rPr lang="en-IN" sz="1050" dirty="0" err="1"/>
              <a:t>apertureSize</a:t>
            </a:r>
            <a:r>
              <a:rPr lang="en-IN" sz="1050" dirty="0"/>
              <a:t>=3)</a:t>
            </a:r>
          </a:p>
          <a:p>
            <a:endParaRPr lang="en-IN" sz="1050" dirty="0"/>
          </a:p>
          <a:p>
            <a:r>
              <a:rPr lang="en-IN" sz="1050" dirty="0"/>
              <a:t># Apply Hough Line Transform</a:t>
            </a:r>
          </a:p>
          <a:p>
            <a:r>
              <a:rPr lang="en-IN" sz="1050" dirty="0"/>
              <a:t>lines = cv2.HoughLines(edges, 1, </a:t>
            </a:r>
            <a:r>
              <a:rPr lang="en-IN" sz="1050" dirty="0" err="1"/>
              <a:t>np.pi</a:t>
            </a:r>
            <a:r>
              <a:rPr lang="en-IN" sz="1050" dirty="0"/>
              <a:t> / 180, threshold=100)</a:t>
            </a:r>
          </a:p>
          <a:p>
            <a:endParaRPr lang="en-IN" sz="1050" dirty="0"/>
          </a:p>
          <a:p>
            <a:r>
              <a:rPr lang="en-IN" sz="1050" dirty="0"/>
              <a:t># Draw the detected lines on the original image</a:t>
            </a:r>
          </a:p>
          <a:p>
            <a:r>
              <a:rPr lang="en-IN" sz="1050" dirty="0"/>
              <a:t>for rho, theta in lines[:, 0]:</a:t>
            </a:r>
          </a:p>
          <a:p>
            <a:r>
              <a:rPr lang="en-IN" sz="1050" dirty="0"/>
              <a:t>    a = </a:t>
            </a:r>
            <a:r>
              <a:rPr lang="en-IN" sz="1050" dirty="0" err="1"/>
              <a:t>np.cos</a:t>
            </a:r>
            <a:r>
              <a:rPr lang="en-IN" sz="1050" dirty="0"/>
              <a:t>(theta)</a:t>
            </a:r>
          </a:p>
          <a:p>
            <a:r>
              <a:rPr lang="en-IN" sz="1050" dirty="0"/>
              <a:t>    b = </a:t>
            </a:r>
            <a:r>
              <a:rPr lang="en-IN" sz="1050" dirty="0" err="1"/>
              <a:t>np.sin</a:t>
            </a:r>
            <a:r>
              <a:rPr lang="en-IN" sz="1050" dirty="0"/>
              <a:t>(theta)</a:t>
            </a:r>
          </a:p>
          <a:p>
            <a:r>
              <a:rPr lang="en-IN" sz="1050" dirty="0"/>
              <a:t>    x0 = a * rho</a:t>
            </a:r>
          </a:p>
          <a:p>
            <a:r>
              <a:rPr lang="en-IN" sz="1050" dirty="0"/>
              <a:t>    y0 = b * rho</a:t>
            </a:r>
          </a:p>
          <a:p>
            <a:r>
              <a:rPr lang="en-IN" sz="1050" dirty="0"/>
              <a:t>    x1 = int(x0 + 1000 * (-b))</a:t>
            </a:r>
          </a:p>
          <a:p>
            <a:r>
              <a:rPr lang="en-IN" sz="1050" dirty="0"/>
              <a:t>    y1 = int(y0 + 1000 * (a))</a:t>
            </a:r>
          </a:p>
          <a:p>
            <a:r>
              <a:rPr lang="en-IN" sz="1050" dirty="0"/>
              <a:t>    x2 = int(x0 - 1000 * (-b))</a:t>
            </a:r>
          </a:p>
          <a:p>
            <a:r>
              <a:rPr lang="en-IN" sz="1050" dirty="0"/>
              <a:t>    y2 = int(y0 - 1000 * (a))</a:t>
            </a:r>
          </a:p>
          <a:p>
            <a:r>
              <a:rPr lang="en-IN" sz="1050" dirty="0"/>
              <a:t>    cv2.line(</a:t>
            </a:r>
            <a:r>
              <a:rPr lang="en-IN" sz="1050" dirty="0" err="1"/>
              <a:t>input_image</a:t>
            </a:r>
            <a:r>
              <a:rPr lang="en-IN" sz="1050" dirty="0"/>
              <a:t>, (x1, y1), (x2, y2), (0, 0, 255), 2)</a:t>
            </a:r>
          </a:p>
        </p:txBody>
      </p:sp>
      <p:sp>
        <p:nvSpPr>
          <p:cNvPr id="5" name="TextBox 4">
            <a:extLst>
              <a:ext uri="{FF2B5EF4-FFF2-40B4-BE49-F238E27FC236}">
                <a16:creationId xmlns:a16="http://schemas.microsoft.com/office/drawing/2014/main" id="{B59EBF75-14B5-354F-F401-976E46F8D6FB}"/>
              </a:ext>
            </a:extLst>
          </p:cNvPr>
          <p:cNvSpPr txBox="1"/>
          <p:nvPr/>
        </p:nvSpPr>
        <p:spPr>
          <a:xfrm>
            <a:off x="5295900" y="1962150"/>
            <a:ext cx="5191125" cy="769441"/>
          </a:xfrm>
          <a:prstGeom prst="rect">
            <a:avLst/>
          </a:prstGeom>
          <a:noFill/>
        </p:spPr>
        <p:txBody>
          <a:bodyPr wrap="square" rtlCol="0">
            <a:spAutoFit/>
          </a:bodyPr>
          <a:lstStyle/>
          <a:p>
            <a:r>
              <a:rPr lang="en-US" sz="1100" b="0" i="0" dirty="0">
                <a:effectLst/>
                <a:latin typeface="Söhne Mono"/>
              </a:rPr>
              <a:t># Display the result</a:t>
            </a:r>
          </a:p>
          <a:p>
            <a:r>
              <a:rPr lang="en-US" sz="1100" b="0" i="0" dirty="0">
                <a:effectLst/>
                <a:latin typeface="Söhne Mono"/>
              </a:rPr>
              <a:t>cv2.imshow('Hough Transform Result', </a:t>
            </a:r>
            <a:r>
              <a:rPr lang="en-US" sz="1100" b="0" i="0" dirty="0" err="1">
                <a:effectLst/>
                <a:latin typeface="Söhne Mono"/>
              </a:rPr>
              <a:t>input_image</a:t>
            </a:r>
            <a:r>
              <a:rPr lang="en-US" sz="1100" b="0" i="0" dirty="0">
                <a:effectLst/>
                <a:latin typeface="Söhne Mono"/>
              </a:rPr>
              <a:t>)</a:t>
            </a:r>
          </a:p>
          <a:p>
            <a:r>
              <a:rPr lang="en-US" sz="1100" b="0" i="0" dirty="0">
                <a:effectLst/>
                <a:latin typeface="Söhne Mono"/>
              </a:rPr>
              <a:t>cv2.waitKey(0)</a:t>
            </a:r>
          </a:p>
          <a:p>
            <a:r>
              <a:rPr lang="en-US" sz="1100" b="0" i="0" dirty="0">
                <a:effectLst/>
                <a:latin typeface="Söhne Mono"/>
              </a:rPr>
              <a:t>cv2.destroyAllWindows()</a:t>
            </a:r>
            <a:r>
              <a:rPr lang="en-US" sz="1100" b="0" i="0" dirty="0">
                <a:solidFill>
                  <a:srgbClr val="FFFFFF"/>
                </a:solidFill>
                <a:effectLst/>
                <a:latin typeface="Söhne Mono"/>
              </a:rPr>
              <a:t>()</a:t>
            </a:r>
            <a:endParaRPr lang="en-IN" sz="1100" dirty="0"/>
          </a:p>
        </p:txBody>
      </p:sp>
    </p:spTree>
    <p:extLst>
      <p:ext uri="{BB962C8B-B14F-4D97-AF65-F5344CB8AC3E}">
        <p14:creationId xmlns:p14="http://schemas.microsoft.com/office/powerpoint/2010/main" val="1622594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87CB1-7E4A-FC02-F29D-D58D28231CA6}"/>
              </a:ext>
            </a:extLst>
          </p:cNvPr>
          <p:cNvSpPr>
            <a:spLocks noGrp="1"/>
          </p:cNvSpPr>
          <p:nvPr>
            <p:ph type="title"/>
          </p:nvPr>
        </p:nvSpPr>
        <p:spPr/>
        <p:txBody>
          <a:bodyPr/>
          <a:lstStyle/>
          <a:p>
            <a:pPr algn="ctr"/>
            <a:r>
              <a:rPr lang="en-IN" dirty="0"/>
              <a:t>NT Measurement</a:t>
            </a:r>
          </a:p>
        </p:txBody>
      </p:sp>
      <p:sp>
        <p:nvSpPr>
          <p:cNvPr id="3" name="Content Placeholder 2">
            <a:extLst>
              <a:ext uri="{FF2B5EF4-FFF2-40B4-BE49-F238E27FC236}">
                <a16:creationId xmlns:a16="http://schemas.microsoft.com/office/drawing/2014/main" id="{3C47DA76-0689-FA34-50E9-949055BE8AE3}"/>
              </a:ext>
            </a:extLst>
          </p:cNvPr>
          <p:cNvSpPr>
            <a:spLocks noGrp="1"/>
          </p:cNvSpPr>
          <p:nvPr>
            <p:ph idx="1"/>
          </p:nvPr>
        </p:nvSpPr>
        <p:spPr/>
        <p:txBody>
          <a:bodyPr/>
          <a:lstStyle/>
          <a:p>
            <a:pPr>
              <a:buFont typeface="Arial" panose="020B0604020202020204" pitchFamily="34" charset="0"/>
              <a:buChar char="•"/>
            </a:pPr>
            <a:r>
              <a:rPr lang="en-US" dirty="0"/>
              <a:t>Utilize the extracted features to calculate the NT thickness.</a:t>
            </a:r>
          </a:p>
          <a:p>
            <a:pPr>
              <a:buFont typeface="Arial" panose="020B0604020202020204" pitchFamily="34" charset="0"/>
              <a:buChar char="•"/>
            </a:pPr>
            <a:r>
              <a:rPr lang="en-US" dirty="0"/>
              <a:t>The measurement should be in millimeters (mm).</a:t>
            </a:r>
            <a:endParaRPr lang="en-IN" dirty="0"/>
          </a:p>
        </p:txBody>
      </p:sp>
    </p:spTree>
    <p:extLst>
      <p:ext uri="{BB962C8B-B14F-4D97-AF65-F5344CB8AC3E}">
        <p14:creationId xmlns:p14="http://schemas.microsoft.com/office/powerpoint/2010/main" val="1979356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F8A0-E32F-D7FD-A97E-69C8AB0C8F01}"/>
              </a:ext>
            </a:extLst>
          </p:cNvPr>
          <p:cNvSpPr>
            <a:spLocks noGrp="1"/>
          </p:cNvSpPr>
          <p:nvPr>
            <p:ph type="title"/>
          </p:nvPr>
        </p:nvSpPr>
        <p:spPr/>
        <p:txBody>
          <a:bodyPr/>
          <a:lstStyle/>
          <a:p>
            <a:pPr algn="ctr"/>
            <a:r>
              <a:rPr lang="en-IN" dirty="0"/>
              <a:t>Sample code for </a:t>
            </a:r>
            <a:r>
              <a:rPr lang="en-IN" b="1" dirty="0"/>
              <a:t>NT Measurement</a:t>
            </a:r>
            <a:br>
              <a:rPr lang="en-IN" b="1" dirty="0"/>
            </a:br>
            <a:r>
              <a:rPr lang="en-IN" dirty="0"/>
              <a:t>Method 1 (taking Mean)</a:t>
            </a:r>
            <a:endParaRPr lang="en-IN" b="1" dirty="0"/>
          </a:p>
        </p:txBody>
      </p:sp>
      <p:sp>
        <p:nvSpPr>
          <p:cNvPr id="3" name="TextBox 2">
            <a:extLst>
              <a:ext uri="{FF2B5EF4-FFF2-40B4-BE49-F238E27FC236}">
                <a16:creationId xmlns:a16="http://schemas.microsoft.com/office/drawing/2014/main" id="{56DE3710-580F-FF98-0F7A-7C146EBF601B}"/>
              </a:ext>
            </a:extLst>
          </p:cNvPr>
          <p:cNvSpPr txBox="1"/>
          <p:nvPr/>
        </p:nvSpPr>
        <p:spPr>
          <a:xfrm>
            <a:off x="561976" y="2038350"/>
            <a:ext cx="4533900" cy="4293483"/>
          </a:xfrm>
          <a:prstGeom prst="rect">
            <a:avLst/>
          </a:prstGeom>
          <a:noFill/>
        </p:spPr>
        <p:txBody>
          <a:bodyPr wrap="square" rtlCol="0">
            <a:spAutoFit/>
          </a:bodyPr>
          <a:lstStyle/>
          <a:p>
            <a:r>
              <a:rPr lang="en-US" sz="1050" dirty="0"/>
              <a:t>import cv2</a:t>
            </a:r>
          </a:p>
          <a:p>
            <a:r>
              <a:rPr lang="en-US" sz="1050" dirty="0"/>
              <a:t>import </a:t>
            </a:r>
            <a:r>
              <a:rPr lang="en-US" sz="1050" dirty="0" err="1"/>
              <a:t>numpy</a:t>
            </a:r>
            <a:r>
              <a:rPr lang="en-US" sz="1050" dirty="0"/>
              <a:t> as np</a:t>
            </a:r>
          </a:p>
          <a:p>
            <a:endParaRPr lang="en-US" sz="1050" dirty="0"/>
          </a:p>
          <a:p>
            <a:r>
              <a:rPr lang="en-US" sz="1050" dirty="0"/>
              <a:t># Assuming '</a:t>
            </a:r>
            <a:r>
              <a:rPr lang="en-US" sz="1050" dirty="0" err="1"/>
              <a:t>nt_region</a:t>
            </a:r>
            <a:r>
              <a:rPr lang="en-US" sz="1050" dirty="0"/>
              <a:t>' is the ROI containing the nuchal region</a:t>
            </a:r>
          </a:p>
          <a:p>
            <a:r>
              <a:rPr lang="en-US" sz="1050" dirty="0"/>
              <a:t># You might have already applied image enhancement and edge detection</a:t>
            </a:r>
          </a:p>
          <a:p>
            <a:endParaRPr lang="en-US" sz="1050" dirty="0"/>
          </a:p>
          <a:p>
            <a:r>
              <a:rPr lang="en-US" sz="1050" dirty="0"/>
              <a:t># Convert the ROI to grayscale</a:t>
            </a:r>
          </a:p>
          <a:p>
            <a:r>
              <a:rPr lang="en-US" sz="1050" dirty="0" err="1"/>
              <a:t>nt_region_gray</a:t>
            </a:r>
            <a:r>
              <a:rPr lang="en-US" sz="1050" dirty="0"/>
              <a:t> = cv2.cvtColor(</a:t>
            </a:r>
            <a:r>
              <a:rPr lang="en-US" sz="1050" dirty="0" err="1"/>
              <a:t>nt_region</a:t>
            </a:r>
            <a:r>
              <a:rPr lang="en-US" sz="1050" dirty="0"/>
              <a:t>, cv2.COLOR_BGR2GRAY)</a:t>
            </a:r>
          </a:p>
          <a:p>
            <a:endParaRPr lang="en-US" sz="1050" dirty="0"/>
          </a:p>
          <a:p>
            <a:r>
              <a:rPr lang="en-US" sz="1050" dirty="0"/>
              <a:t># Find the contours of the NT region</a:t>
            </a:r>
          </a:p>
          <a:p>
            <a:r>
              <a:rPr lang="en-US" sz="1050" dirty="0"/>
              <a:t>contours, _ = cv2.findContours(</a:t>
            </a:r>
            <a:r>
              <a:rPr lang="en-US" sz="1050" dirty="0" err="1"/>
              <a:t>nt_region_gray</a:t>
            </a:r>
            <a:r>
              <a:rPr lang="en-US" sz="1050" dirty="0"/>
              <a:t>, cv2.RETR_EXTERNAL, cv2.CHAIN_APPROX_SIMPLE)</a:t>
            </a:r>
          </a:p>
          <a:p>
            <a:endParaRPr lang="en-US" sz="1050" dirty="0"/>
          </a:p>
          <a:p>
            <a:r>
              <a:rPr lang="en-US" sz="1050" dirty="0"/>
              <a:t># Sort the contours by area and select the largest one (assumes it's the NT region)</a:t>
            </a:r>
          </a:p>
          <a:p>
            <a:r>
              <a:rPr lang="en-US" sz="1050" dirty="0"/>
              <a:t>contours = sorted(contours, key=cv2.contourArea, reverse=True)</a:t>
            </a:r>
          </a:p>
          <a:p>
            <a:r>
              <a:rPr lang="en-US" sz="1050" dirty="0" err="1"/>
              <a:t>largest_contour</a:t>
            </a:r>
            <a:r>
              <a:rPr lang="en-US" sz="1050" dirty="0"/>
              <a:t> = contours[0]</a:t>
            </a:r>
          </a:p>
          <a:p>
            <a:endParaRPr lang="en-US" sz="1050" dirty="0"/>
          </a:p>
          <a:p>
            <a:r>
              <a:rPr lang="en-US" sz="1050" dirty="0"/>
              <a:t># Calculate NT thickness as the average distance between inner and outer boundaries</a:t>
            </a:r>
          </a:p>
          <a:p>
            <a:r>
              <a:rPr lang="en-US" sz="1050" dirty="0" err="1"/>
              <a:t>outer_contour</a:t>
            </a:r>
            <a:r>
              <a:rPr lang="en-US" sz="1050" dirty="0"/>
              <a:t> = </a:t>
            </a:r>
            <a:r>
              <a:rPr lang="en-US" sz="1050" dirty="0" err="1"/>
              <a:t>largest_contour</a:t>
            </a:r>
            <a:endParaRPr lang="en-US" sz="1050" dirty="0"/>
          </a:p>
          <a:p>
            <a:r>
              <a:rPr lang="en-US" sz="1050" dirty="0" err="1"/>
              <a:t>inner_contour</a:t>
            </a:r>
            <a:r>
              <a:rPr lang="en-US" sz="1050" dirty="0"/>
              <a:t> = </a:t>
            </a:r>
            <a:r>
              <a:rPr lang="en-US" sz="1050" dirty="0" err="1"/>
              <a:t>largest_contour</a:t>
            </a:r>
            <a:r>
              <a:rPr lang="en-US" sz="1050" dirty="0"/>
              <a:t>  # You may need to identify the inner boundary separately</a:t>
            </a:r>
          </a:p>
          <a:p>
            <a:endParaRPr lang="en-US" sz="1050" dirty="0"/>
          </a:p>
          <a:p>
            <a:endParaRPr lang="en-IN" sz="1050" dirty="0"/>
          </a:p>
        </p:txBody>
      </p:sp>
      <p:sp>
        <p:nvSpPr>
          <p:cNvPr id="5" name="TextBox 4">
            <a:extLst>
              <a:ext uri="{FF2B5EF4-FFF2-40B4-BE49-F238E27FC236}">
                <a16:creationId xmlns:a16="http://schemas.microsoft.com/office/drawing/2014/main" id="{B59EBF75-14B5-354F-F401-976E46F8D6FB}"/>
              </a:ext>
            </a:extLst>
          </p:cNvPr>
          <p:cNvSpPr txBox="1"/>
          <p:nvPr/>
        </p:nvSpPr>
        <p:spPr>
          <a:xfrm>
            <a:off x="5295900" y="1962150"/>
            <a:ext cx="5191125" cy="938719"/>
          </a:xfrm>
          <a:prstGeom prst="rect">
            <a:avLst/>
          </a:prstGeom>
          <a:noFill/>
        </p:spPr>
        <p:txBody>
          <a:bodyPr wrap="square" rtlCol="0">
            <a:spAutoFit/>
          </a:bodyPr>
          <a:lstStyle/>
          <a:p>
            <a:r>
              <a:rPr lang="en-US" sz="1100" dirty="0" err="1"/>
              <a:t>nt_thickness</a:t>
            </a:r>
            <a:r>
              <a:rPr lang="en-US" sz="1100" dirty="0"/>
              <a:t> = </a:t>
            </a:r>
            <a:r>
              <a:rPr lang="en-US" sz="1100" dirty="0" err="1"/>
              <a:t>np.mean</a:t>
            </a:r>
            <a:r>
              <a:rPr lang="en-US" sz="1100" dirty="0"/>
              <a:t>(cv2.pointPolygonTest(</a:t>
            </a:r>
            <a:r>
              <a:rPr lang="en-US" sz="1100" dirty="0" err="1"/>
              <a:t>outer_contour</a:t>
            </a:r>
            <a:r>
              <a:rPr lang="en-US" sz="1100" dirty="0"/>
              <a:t>, (0, 0), True) - cv2.pointPolygonTest(</a:t>
            </a:r>
            <a:r>
              <a:rPr lang="en-US" sz="1100" dirty="0" err="1"/>
              <a:t>inner_contour</a:t>
            </a:r>
            <a:r>
              <a:rPr lang="en-US" sz="1100" dirty="0"/>
              <a:t>, (0, 0), True))</a:t>
            </a:r>
          </a:p>
          <a:p>
            <a:endParaRPr lang="en-US" sz="1100" dirty="0"/>
          </a:p>
          <a:p>
            <a:r>
              <a:rPr lang="en-US" sz="1100" dirty="0"/>
              <a:t># Display or store the NT thickness measurement</a:t>
            </a:r>
          </a:p>
          <a:p>
            <a:r>
              <a:rPr lang="en-US" sz="1100" dirty="0"/>
              <a:t>print(</a:t>
            </a:r>
            <a:r>
              <a:rPr lang="en-US" sz="1100" dirty="0" err="1"/>
              <a:t>f"NT</a:t>
            </a:r>
            <a:r>
              <a:rPr lang="en-US" sz="1100" dirty="0"/>
              <a:t> Thickness: {nt_thickness:.2f} mm")</a:t>
            </a:r>
          </a:p>
        </p:txBody>
      </p:sp>
    </p:spTree>
    <p:extLst>
      <p:ext uri="{BB962C8B-B14F-4D97-AF65-F5344CB8AC3E}">
        <p14:creationId xmlns:p14="http://schemas.microsoft.com/office/powerpoint/2010/main" val="267451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F8A0-E32F-D7FD-A97E-69C8AB0C8F01}"/>
              </a:ext>
            </a:extLst>
          </p:cNvPr>
          <p:cNvSpPr>
            <a:spLocks noGrp="1"/>
          </p:cNvSpPr>
          <p:nvPr>
            <p:ph type="title"/>
          </p:nvPr>
        </p:nvSpPr>
        <p:spPr/>
        <p:txBody>
          <a:bodyPr/>
          <a:lstStyle/>
          <a:p>
            <a:pPr algn="ctr"/>
            <a:r>
              <a:rPr lang="en-IN" dirty="0"/>
              <a:t>Sample code for </a:t>
            </a:r>
            <a:r>
              <a:rPr lang="en-IN" b="1" dirty="0"/>
              <a:t>NT Measurement</a:t>
            </a:r>
            <a:br>
              <a:rPr lang="en-IN" b="1" dirty="0"/>
            </a:br>
            <a:r>
              <a:rPr lang="en-IN" dirty="0"/>
              <a:t>Method 2 (taking Max)</a:t>
            </a:r>
            <a:endParaRPr lang="en-IN" b="1" dirty="0"/>
          </a:p>
        </p:txBody>
      </p:sp>
      <p:sp>
        <p:nvSpPr>
          <p:cNvPr id="3" name="TextBox 2">
            <a:extLst>
              <a:ext uri="{FF2B5EF4-FFF2-40B4-BE49-F238E27FC236}">
                <a16:creationId xmlns:a16="http://schemas.microsoft.com/office/drawing/2014/main" id="{56DE3710-580F-FF98-0F7A-7C146EBF601B}"/>
              </a:ext>
            </a:extLst>
          </p:cNvPr>
          <p:cNvSpPr txBox="1"/>
          <p:nvPr/>
        </p:nvSpPr>
        <p:spPr>
          <a:xfrm>
            <a:off x="561976" y="2038350"/>
            <a:ext cx="4533900" cy="4293483"/>
          </a:xfrm>
          <a:prstGeom prst="rect">
            <a:avLst/>
          </a:prstGeom>
          <a:noFill/>
        </p:spPr>
        <p:txBody>
          <a:bodyPr wrap="square" rtlCol="0">
            <a:spAutoFit/>
          </a:bodyPr>
          <a:lstStyle/>
          <a:p>
            <a:r>
              <a:rPr lang="en-US" dirty="0"/>
              <a:t>import cv2</a:t>
            </a:r>
          </a:p>
          <a:p>
            <a:endParaRPr lang="en-US" dirty="0"/>
          </a:p>
          <a:p>
            <a:r>
              <a:rPr lang="en-US" dirty="0"/>
              <a:t># Assuming '</a:t>
            </a:r>
            <a:r>
              <a:rPr lang="en-US" dirty="0" err="1"/>
              <a:t>roi</a:t>
            </a:r>
            <a:r>
              <a:rPr lang="en-US" dirty="0"/>
              <a:t>' is your grayscale ROI</a:t>
            </a:r>
          </a:p>
          <a:p>
            <a:r>
              <a:rPr lang="en-US" dirty="0"/>
              <a:t>contours, _ = cv2.findContours(</a:t>
            </a:r>
            <a:r>
              <a:rPr lang="en-US" dirty="0" err="1"/>
              <a:t>roi</a:t>
            </a:r>
            <a:r>
              <a:rPr lang="en-US" dirty="0"/>
              <a:t>, cv2.RETR_EXTERNAL, cv2.CHAIN_APPROX_SIMPLE)</a:t>
            </a:r>
          </a:p>
          <a:p>
            <a:r>
              <a:rPr lang="en-US" dirty="0" err="1"/>
              <a:t>max_thickness</a:t>
            </a:r>
            <a:r>
              <a:rPr lang="en-US" dirty="0"/>
              <a:t> = 0</a:t>
            </a:r>
          </a:p>
          <a:p>
            <a:r>
              <a:rPr lang="en-US" dirty="0"/>
              <a:t>for contour in contours:</a:t>
            </a:r>
          </a:p>
          <a:p>
            <a:r>
              <a:rPr lang="en-US" dirty="0"/>
              <a:t>    (x, y, w, h) = cv2.boundingRect(contour)</a:t>
            </a:r>
          </a:p>
          <a:p>
            <a:r>
              <a:rPr lang="en-US" dirty="0"/>
              <a:t>    thickness = w if w &gt; h else h  # Assuming w and h represent width and height</a:t>
            </a:r>
          </a:p>
          <a:p>
            <a:r>
              <a:rPr lang="en-US" dirty="0"/>
              <a:t>    if thickness &gt; </a:t>
            </a:r>
            <a:r>
              <a:rPr lang="en-US" dirty="0" err="1"/>
              <a:t>max_thickness</a:t>
            </a:r>
            <a:r>
              <a:rPr lang="en-US" dirty="0"/>
              <a:t>:</a:t>
            </a:r>
          </a:p>
          <a:p>
            <a:r>
              <a:rPr lang="en-US" dirty="0"/>
              <a:t>        </a:t>
            </a:r>
            <a:r>
              <a:rPr lang="en-US" dirty="0" err="1"/>
              <a:t>max_thickness</a:t>
            </a:r>
            <a:r>
              <a:rPr lang="en-US" dirty="0"/>
              <a:t> = thickness</a:t>
            </a:r>
          </a:p>
          <a:p>
            <a:endParaRPr lang="en-US" sz="1050" dirty="0"/>
          </a:p>
          <a:p>
            <a:endParaRPr lang="en-IN" sz="1050" dirty="0"/>
          </a:p>
        </p:txBody>
      </p:sp>
    </p:spTree>
    <p:extLst>
      <p:ext uri="{BB962C8B-B14F-4D97-AF65-F5344CB8AC3E}">
        <p14:creationId xmlns:p14="http://schemas.microsoft.com/office/powerpoint/2010/main" val="109811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5B7D-E247-7880-25A7-64D818C5A979}"/>
              </a:ext>
            </a:extLst>
          </p:cNvPr>
          <p:cNvSpPr>
            <a:spLocks noGrp="1"/>
          </p:cNvSpPr>
          <p:nvPr>
            <p:ph type="title"/>
          </p:nvPr>
        </p:nvSpPr>
        <p:spPr/>
        <p:txBody>
          <a:bodyPr/>
          <a:lstStyle/>
          <a:p>
            <a:pPr algn="ctr"/>
            <a:r>
              <a:rPr lang="en-IN" dirty="0"/>
              <a:t>Quality Control</a:t>
            </a:r>
          </a:p>
        </p:txBody>
      </p:sp>
      <p:sp>
        <p:nvSpPr>
          <p:cNvPr id="3" name="Content Placeholder 2">
            <a:extLst>
              <a:ext uri="{FF2B5EF4-FFF2-40B4-BE49-F238E27FC236}">
                <a16:creationId xmlns:a16="http://schemas.microsoft.com/office/drawing/2014/main" id="{1E0FCF7E-C5BE-6F15-7CB2-A249C7F91B95}"/>
              </a:ext>
            </a:extLst>
          </p:cNvPr>
          <p:cNvSpPr>
            <a:spLocks noGrp="1"/>
          </p:cNvSpPr>
          <p:nvPr>
            <p:ph idx="1"/>
          </p:nvPr>
        </p:nvSpPr>
        <p:spPr/>
        <p:txBody>
          <a:bodyPr/>
          <a:lstStyle/>
          <a:p>
            <a:pPr>
              <a:buFont typeface="Arial" panose="020B0604020202020204" pitchFamily="34" charset="0"/>
              <a:buChar char="•"/>
            </a:pPr>
            <a:r>
              <a:rPr lang="en-US" dirty="0"/>
              <a:t> Assess image quality and the reliability of the measurement.</a:t>
            </a:r>
          </a:p>
          <a:p>
            <a:pPr>
              <a:buFont typeface="Arial" panose="020B0604020202020204" pitchFamily="34" charset="0"/>
              <a:buChar char="•"/>
            </a:pPr>
            <a:r>
              <a:rPr lang="en-US" dirty="0"/>
              <a:t> Implement checks to ensure the NT measurement is accurate.</a:t>
            </a:r>
          </a:p>
          <a:p>
            <a:pPr marL="0" indent="0">
              <a:buNone/>
            </a:pPr>
            <a:r>
              <a:rPr lang="en-US" dirty="0"/>
              <a:t>	</a:t>
            </a:r>
            <a:r>
              <a:rPr lang="en-IN" b="1" i="0" dirty="0">
                <a:effectLst/>
                <a:latin typeface="Söhne"/>
              </a:rPr>
              <a:t>Algorithms and Techniques:</a:t>
            </a:r>
          </a:p>
          <a:p>
            <a:pPr marL="0" indent="0">
              <a:buNone/>
            </a:pPr>
            <a:r>
              <a:rPr lang="en-IN" b="1" dirty="0">
                <a:latin typeface="Söhne"/>
              </a:rPr>
              <a:t>	1.</a:t>
            </a:r>
            <a:r>
              <a:rPr lang="en-US" b="1" dirty="0">
                <a:latin typeface="Söhne"/>
              </a:rPr>
              <a:t>Signal-to-Noise Ratio (SNR) Analysis: To assess image quality.</a:t>
            </a:r>
          </a:p>
          <a:p>
            <a:pPr marL="0" indent="0">
              <a:buNone/>
            </a:pPr>
            <a:r>
              <a:rPr lang="en-US" b="1" dirty="0">
                <a:latin typeface="Söhne"/>
              </a:rPr>
              <a:t>	2.Boundary Smoothness Analysis: To check for anomalies in boundary detection.</a:t>
            </a:r>
            <a:endParaRPr lang="en-IN" b="1" i="0" dirty="0">
              <a:effectLst/>
              <a:latin typeface="Söhne"/>
            </a:endParaRPr>
          </a:p>
          <a:p>
            <a:pPr marL="0" indent="0">
              <a:buNone/>
            </a:pPr>
            <a:endParaRPr lang="en-IN" dirty="0"/>
          </a:p>
        </p:txBody>
      </p:sp>
    </p:spTree>
    <p:extLst>
      <p:ext uri="{BB962C8B-B14F-4D97-AF65-F5344CB8AC3E}">
        <p14:creationId xmlns:p14="http://schemas.microsoft.com/office/powerpoint/2010/main" val="2497781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F8A0-E32F-D7FD-A97E-69C8AB0C8F01}"/>
              </a:ext>
            </a:extLst>
          </p:cNvPr>
          <p:cNvSpPr>
            <a:spLocks noGrp="1"/>
          </p:cNvSpPr>
          <p:nvPr>
            <p:ph type="title"/>
          </p:nvPr>
        </p:nvSpPr>
        <p:spPr/>
        <p:txBody>
          <a:bodyPr/>
          <a:lstStyle/>
          <a:p>
            <a:pPr algn="ctr"/>
            <a:r>
              <a:rPr lang="en-IN" dirty="0"/>
              <a:t>Sample code for </a:t>
            </a:r>
            <a:r>
              <a:rPr lang="en-US" b="1" dirty="0">
                <a:latin typeface="Söhne"/>
              </a:rPr>
              <a:t>Signal-to-Noise Ratio (SNR) Analysis</a:t>
            </a:r>
            <a:endParaRPr lang="en-IN" dirty="0"/>
          </a:p>
        </p:txBody>
      </p:sp>
      <p:sp>
        <p:nvSpPr>
          <p:cNvPr id="3" name="TextBox 2">
            <a:extLst>
              <a:ext uri="{FF2B5EF4-FFF2-40B4-BE49-F238E27FC236}">
                <a16:creationId xmlns:a16="http://schemas.microsoft.com/office/drawing/2014/main" id="{56DE3710-580F-FF98-0F7A-7C146EBF601B}"/>
              </a:ext>
            </a:extLst>
          </p:cNvPr>
          <p:cNvSpPr txBox="1"/>
          <p:nvPr/>
        </p:nvSpPr>
        <p:spPr>
          <a:xfrm>
            <a:off x="561976" y="2038350"/>
            <a:ext cx="4533900" cy="4154984"/>
          </a:xfrm>
          <a:prstGeom prst="rect">
            <a:avLst/>
          </a:prstGeom>
          <a:noFill/>
        </p:spPr>
        <p:txBody>
          <a:bodyPr wrap="square" rtlCol="0">
            <a:spAutoFit/>
          </a:bodyPr>
          <a:lstStyle/>
          <a:p>
            <a:r>
              <a:rPr lang="en-IN" sz="1200" dirty="0"/>
              <a:t>import cv2</a:t>
            </a:r>
          </a:p>
          <a:p>
            <a:r>
              <a:rPr lang="en-IN" sz="1200" dirty="0"/>
              <a:t>import </a:t>
            </a:r>
            <a:r>
              <a:rPr lang="en-IN" sz="1200" dirty="0" err="1"/>
              <a:t>numpy</a:t>
            </a:r>
            <a:r>
              <a:rPr lang="en-IN" sz="1200" dirty="0"/>
              <a:t> as np</a:t>
            </a:r>
          </a:p>
          <a:p>
            <a:endParaRPr lang="en-IN" sz="1200" dirty="0"/>
          </a:p>
          <a:p>
            <a:r>
              <a:rPr lang="en-IN" sz="1200" dirty="0"/>
              <a:t># Load the noisy image</a:t>
            </a:r>
          </a:p>
          <a:p>
            <a:r>
              <a:rPr lang="en-IN" sz="1200" dirty="0" err="1"/>
              <a:t>noisy_image</a:t>
            </a:r>
            <a:r>
              <a:rPr lang="en-IN" sz="1200" dirty="0"/>
              <a:t> = cv2.imread('noisy_image.jpg', cv2.IMREAD_GRAYSCALE)</a:t>
            </a:r>
          </a:p>
          <a:p>
            <a:endParaRPr lang="en-IN" sz="1200" dirty="0"/>
          </a:p>
          <a:p>
            <a:r>
              <a:rPr lang="en-IN" sz="1200" dirty="0"/>
              <a:t># Calculate the mean signal intensity</a:t>
            </a:r>
          </a:p>
          <a:p>
            <a:r>
              <a:rPr lang="en-IN" sz="1200" dirty="0" err="1"/>
              <a:t>mean_signal_intensity</a:t>
            </a:r>
            <a:r>
              <a:rPr lang="en-IN" sz="1200" dirty="0"/>
              <a:t> = </a:t>
            </a:r>
            <a:r>
              <a:rPr lang="en-IN" sz="1200" dirty="0" err="1"/>
              <a:t>np.mean</a:t>
            </a:r>
            <a:r>
              <a:rPr lang="en-IN" sz="1200" dirty="0"/>
              <a:t>(</a:t>
            </a:r>
            <a:r>
              <a:rPr lang="en-IN" sz="1200" dirty="0" err="1"/>
              <a:t>noisy_image</a:t>
            </a:r>
            <a:r>
              <a:rPr lang="en-IN" sz="1200" dirty="0"/>
              <a:t>)</a:t>
            </a:r>
          </a:p>
          <a:p>
            <a:endParaRPr lang="en-IN" sz="1200" dirty="0"/>
          </a:p>
          <a:p>
            <a:r>
              <a:rPr lang="en-IN" sz="1200" dirty="0"/>
              <a:t># Define a region of interest (ROI) to calculate the noise</a:t>
            </a:r>
          </a:p>
          <a:p>
            <a:r>
              <a:rPr lang="en-IN" sz="1200" dirty="0" err="1"/>
              <a:t>roi</a:t>
            </a:r>
            <a:r>
              <a:rPr lang="en-IN" sz="1200" dirty="0"/>
              <a:t> = </a:t>
            </a:r>
            <a:r>
              <a:rPr lang="en-IN" sz="1200" dirty="0" err="1"/>
              <a:t>noisy_image</a:t>
            </a:r>
            <a:r>
              <a:rPr lang="en-IN" sz="1200" dirty="0"/>
              <a:t>[100:200, 100:200]</a:t>
            </a:r>
          </a:p>
          <a:p>
            <a:endParaRPr lang="en-IN" sz="1200" dirty="0"/>
          </a:p>
          <a:p>
            <a:r>
              <a:rPr lang="en-IN" sz="1200" dirty="0"/>
              <a:t># Calculate the mean noise intensity from the ROI</a:t>
            </a:r>
          </a:p>
          <a:p>
            <a:r>
              <a:rPr lang="en-IN" sz="1200" dirty="0" err="1"/>
              <a:t>mean_noise_intensity</a:t>
            </a:r>
            <a:r>
              <a:rPr lang="en-IN" sz="1200" dirty="0"/>
              <a:t> = </a:t>
            </a:r>
            <a:r>
              <a:rPr lang="en-IN" sz="1200" dirty="0" err="1"/>
              <a:t>np.mean</a:t>
            </a:r>
            <a:r>
              <a:rPr lang="en-IN" sz="1200" dirty="0"/>
              <a:t>(</a:t>
            </a:r>
            <a:r>
              <a:rPr lang="en-IN" sz="1200" dirty="0" err="1"/>
              <a:t>roi</a:t>
            </a:r>
            <a:r>
              <a:rPr lang="en-IN" sz="1200" dirty="0"/>
              <a:t>)</a:t>
            </a:r>
          </a:p>
          <a:p>
            <a:endParaRPr lang="en-IN" sz="1200" dirty="0"/>
          </a:p>
          <a:p>
            <a:r>
              <a:rPr lang="en-IN" sz="1200" dirty="0"/>
              <a:t># Calculate the standard deviation of the noise</a:t>
            </a:r>
          </a:p>
          <a:p>
            <a:r>
              <a:rPr lang="en-IN" sz="1200" dirty="0" err="1"/>
              <a:t>std_deviation_noise</a:t>
            </a:r>
            <a:r>
              <a:rPr lang="en-IN" sz="1200" dirty="0"/>
              <a:t> = </a:t>
            </a:r>
            <a:r>
              <a:rPr lang="en-IN" sz="1200" dirty="0" err="1"/>
              <a:t>np.std</a:t>
            </a:r>
            <a:r>
              <a:rPr lang="en-IN" sz="1200" dirty="0"/>
              <a:t>(</a:t>
            </a:r>
            <a:r>
              <a:rPr lang="en-IN" sz="1200" dirty="0" err="1"/>
              <a:t>roi</a:t>
            </a:r>
            <a:r>
              <a:rPr lang="en-IN" sz="1200" dirty="0"/>
              <a:t>)</a:t>
            </a:r>
          </a:p>
          <a:p>
            <a:endParaRPr lang="en-IN" sz="1200" dirty="0"/>
          </a:p>
          <a:p>
            <a:r>
              <a:rPr lang="en-IN" sz="1200" dirty="0"/>
              <a:t># Calculate the SNR in decibels (dB)</a:t>
            </a:r>
          </a:p>
          <a:p>
            <a:r>
              <a:rPr lang="en-IN" sz="1200" dirty="0" err="1"/>
              <a:t>SNR_dB</a:t>
            </a:r>
            <a:r>
              <a:rPr lang="en-IN" sz="1200" dirty="0"/>
              <a:t> = 20 * np.log10(</a:t>
            </a:r>
            <a:r>
              <a:rPr lang="en-IN" sz="1200" dirty="0" err="1"/>
              <a:t>mean_signal_intensity</a:t>
            </a:r>
            <a:r>
              <a:rPr lang="en-IN" sz="1200" dirty="0"/>
              <a:t> / </a:t>
            </a:r>
            <a:r>
              <a:rPr lang="en-IN" sz="1200" dirty="0" err="1"/>
              <a:t>std_deviation_noise</a:t>
            </a:r>
            <a:r>
              <a:rPr lang="en-IN" sz="1200" dirty="0"/>
              <a:t>)</a:t>
            </a:r>
          </a:p>
        </p:txBody>
      </p:sp>
      <p:sp>
        <p:nvSpPr>
          <p:cNvPr id="5" name="TextBox 4">
            <a:extLst>
              <a:ext uri="{FF2B5EF4-FFF2-40B4-BE49-F238E27FC236}">
                <a16:creationId xmlns:a16="http://schemas.microsoft.com/office/drawing/2014/main" id="{B59EBF75-14B5-354F-F401-976E46F8D6FB}"/>
              </a:ext>
            </a:extLst>
          </p:cNvPr>
          <p:cNvSpPr txBox="1"/>
          <p:nvPr/>
        </p:nvSpPr>
        <p:spPr>
          <a:xfrm>
            <a:off x="5353050" y="2009775"/>
            <a:ext cx="5191125" cy="830997"/>
          </a:xfrm>
          <a:prstGeom prst="rect">
            <a:avLst/>
          </a:prstGeom>
          <a:noFill/>
        </p:spPr>
        <p:txBody>
          <a:bodyPr wrap="square" rtlCol="0">
            <a:spAutoFit/>
          </a:bodyPr>
          <a:lstStyle/>
          <a:p>
            <a:r>
              <a:rPr lang="en-US" sz="1200" b="0" i="0" dirty="0">
                <a:effectLst/>
                <a:latin typeface="Söhne Mono"/>
              </a:rPr>
              <a:t>print(</a:t>
            </a:r>
            <a:r>
              <a:rPr lang="en-US" sz="1200" b="0" i="0" dirty="0" err="1">
                <a:effectLst/>
                <a:latin typeface="Söhne Mono"/>
              </a:rPr>
              <a:t>f"Mean</a:t>
            </a:r>
            <a:r>
              <a:rPr lang="en-US" sz="1200" b="0" i="0" dirty="0">
                <a:effectLst/>
                <a:latin typeface="Söhne Mono"/>
              </a:rPr>
              <a:t> Signal Intensity: {</a:t>
            </a:r>
            <a:r>
              <a:rPr lang="en-US" sz="1200" b="0" i="0" dirty="0" err="1">
                <a:effectLst/>
                <a:latin typeface="Söhne Mono"/>
              </a:rPr>
              <a:t>mean_signal_intensity</a:t>
            </a:r>
            <a:r>
              <a:rPr lang="en-US" sz="1200" b="0" i="0" dirty="0">
                <a:effectLst/>
                <a:latin typeface="Söhne Mono"/>
              </a:rPr>
              <a:t>}")</a:t>
            </a:r>
          </a:p>
          <a:p>
            <a:r>
              <a:rPr lang="en-US" sz="1200" b="0" i="0" dirty="0">
                <a:effectLst/>
                <a:latin typeface="Söhne Mono"/>
              </a:rPr>
              <a:t>print(</a:t>
            </a:r>
            <a:r>
              <a:rPr lang="en-US" sz="1200" b="0" i="0" dirty="0" err="1">
                <a:effectLst/>
                <a:latin typeface="Söhne Mono"/>
              </a:rPr>
              <a:t>f"Mean</a:t>
            </a:r>
            <a:r>
              <a:rPr lang="en-US" sz="1200" b="0" i="0" dirty="0">
                <a:effectLst/>
                <a:latin typeface="Söhne Mono"/>
              </a:rPr>
              <a:t> Noise Intensity: {</a:t>
            </a:r>
            <a:r>
              <a:rPr lang="en-US" sz="1200" b="0" i="0" dirty="0" err="1">
                <a:effectLst/>
                <a:latin typeface="Söhne Mono"/>
              </a:rPr>
              <a:t>mean_noise_intensity</a:t>
            </a:r>
            <a:r>
              <a:rPr lang="en-US" sz="1200" b="0" i="0" dirty="0">
                <a:effectLst/>
                <a:latin typeface="Söhne Mono"/>
              </a:rPr>
              <a:t>}")</a:t>
            </a:r>
          </a:p>
          <a:p>
            <a:r>
              <a:rPr lang="en-US" sz="1200" b="0" i="0" dirty="0">
                <a:effectLst/>
                <a:latin typeface="Söhne Mono"/>
              </a:rPr>
              <a:t>print(</a:t>
            </a:r>
            <a:r>
              <a:rPr lang="en-US" sz="1200" b="0" i="0" dirty="0" err="1">
                <a:effectLst/>
                <a:latin typeface="Söhne Mono"/>
              </a:rPr>
              <a:t>f"Standard</a:t>
            </a:r>
            <a:r>
              <a:rPr lang="en-US" sz="1200" b="0" i="0" dirty="0">
                <a:effectLst/>
                <a:latin typeface="Söhne Mono"/>
              </a:rPr>
              <a:t> Deviation of Noise: {</a:t>
            </a:r>
            <a:r>
              <a:rPr lang="en-US" sz="1200" b="0" i="0" dirty="0" err="1">
                <a:effectLst/>
                <a:latin typeface="Söhne Mono"/>
              </a:rPr>
              <a:t>std_deviation_noise</a:t>
            </a:r>
            <a:r>
              <a:rPr lang="en-US" sz="1200" b="0" i="0" dirty="0">
                <a:effectLst/>
                <a:latin typeface="Söhne Mono"/>
              </a:rPr>
              <a:t>}")</a:t>
            </a:r>
          </a:p>
          <a:p>
            <a:r>
              <a:rPr lang="en-US" sz="1200" b="0" i="0" dirty="0">
                <a:effectLst/>
                <a:latin typeface="Söhne Mono"/>
              </a:rPr>
              <a:t>print(</a:t>
            </a:r>
            <a:r>
              <a:rPr lang="en-US" sz="1200" b="0" i="0" dirty="0" err="1">
                <a:effectLst/>
                <a:latin typeface="Söhne Mono"/>
              </a:rPr>
              <a:t>f"SNR</a:t>
            </a:r>
            <a:r>
              <a:rPr lang="en-US" sz="1200" b="0" i="0" dirty="0">
                <a:effectLst/>
                <a:latin typeface="Söhne Mono"/>
              </a:rPr>
              <a:t> (in dB): {</a:t>
            </a:r>
            <a:r>
              <a:rPr lang="en-US" sz="1200" b="0" i="0" dirty="0" err="1">
                <a:effectLst/>
                <a:latin typeface="Söhne Mono"/>
              </a:rPr>
              <a:t>SNR_dB</a:t>
            </a:r>
            <a:r>
              <a:rPr lang="en-US" sz="1200" b="0" i="0" dirty="0">
                <a:effectLst/>
                <a:latin typeface="Söhne Mono"/>
              </a:rPr>
              <a:t>}")</a:t>
            </a:r>
            <a:endParaRPr lang="en-IN" sz="1200" dirty="0"/>
          </a:p>
        </p:txBody>
      </p:sp>
    </p:spTree>
    <p:extLst>
      <p:ext uri="{BB962C8B-B14F-4D97-AF65-F5344CB8AC3E}">
        <p14:creationId xmlns:p14="http://schemas.microsoft.com/office/powerpoint/2010/main" val="952785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F8A0-E32F-D7FD-A97E-69C8AB0C8F01}"/>
              </a:ext>
            </a:extLst>
          </p:cNvPr>
          <p:cNvSpPr>
            <a:spLocks noGrp="1"/>
          </p:cNvSpPr>
          <p:nvPr>
            <p:ph type="title"/>
          </p:nvPr>
        </p:nvSpPr>
        <p:spPr/>
        <p:txBody>
          <a:bodyPr/>
          <a:lstStyle/>
          <a:p>
            <a:pPr algn="ctr"/>
            <a:r>
              <a:rPr lang="en-IN" dirty="0"/>
              <a:t>Sample code for </a:t>
            </a:r>
            <a:r>
              <a:rPr lang="en-US" b="1" dirty="0">
                <a:latin typeface="Söhne"/>
              </a:rPr>
              <a:t>Boundary Smoothness Analysis</a:t>
            </a:r>
            <a:endParaRPr lang="en-IN" dirty="0"/>
          </a:p>
        </p:txBody>
      </p:sp>
      <p:sp>
        <p:nvSpPr>
          <p:cNvPr id="3" name="TextBox 2">
            <a:extLst>
              <a:ext uri="{FF2B5EF4-FFF2-40B4-BE49-F238E27FC236}">
                <a16:creationId xmlns:a16="http://schemas.microsoft.com/office/drawing/2014/main" id="{56DE3710-580F-FF98-0F7A-7C146EBF601B}"/>
              </a:ext>
            </a:extLst>
          </p:cNvPr>
          <p:cNvSpPr txBox="1"/>
          <p:nvPr/>
        </p:nvSpPr>
        <p:spPr>
          <a:xfrm>
            <a:off x="561976" y="2038350"/>
            <a:ext cx="4533900" cy="3970318"/>
          </a:xfrm>
          <a:prstGeom prst="rect">
            <a:avLst/>
          </a:prstGeom>
          <a:noFill/>
        </p:spPr>
        <p:txBody>
          <a:bodyPr wrap="square" rtlCol="0">
            <a:spAutoFit/>
          </a:bodyPr>
          <a:lstStyle/>
          <a:p>
            <a:r>
              <a:rPr lang="en-IN" sz="1050" dirty="0"/>
              <a:t>import cv2</a:t>
            </a:r>
          </a:p>
          <a:p>
            <a:r>
              <a:rPr lang="en-IN" sz="1050" dirty="0"/>
              <a:t>import </a:t>
            </a:r>
            <a:r>
              <a:rPr lang="en-IN" sz="1050" dirty="0" err="1"/>
              <a:t>numpy</a:t>
            </a:r>
            <a:r>
              <a:rPr lang="en-IN" sz="1050" dirty="0"/>
              <a:t> as np</a:t>
            </a:r>
          </a:p>
          <a:p>
            <a:endParaRPr lang="en-IN" sz="1050" dirty="0"/>
          </a:p>
          <a:p>
            <a:r>
              <a:rPr lang="en-IN" sz="1050" dirty="0"/>
              <a:t># Load the input image</a:t>
            </a:r>
          </a:p>
          <a:p>
            <a:r>
              <a:rPr lang="en-IN" sz="1050" dirty="0" err="1"/>
              <a:t>input_image</a:t>
            </a:r>
            <a:r>
              <a:rPr lang="en-IN" sz="1050" dirty="0"/>
              <a:t> = cv2.imread('input_image.jpg', cv2.IMREAD_GRAYSCALE)</a:t>
            </a:r>
          </a:p>
          <a:p>
            <a:endParaRPr lang="en-IN" sz="1050" dirty="0"/>
          </a:p>
          <a:p>
            <a:r>
              <a:rPr lang="en-IN" sz="1050" dirty="0"/>
              <a:t># Threshold the image to create a binary mask</a:t>
            </a:r>
          </a:p>
          <a:p>
            <a:r>
              <a:rPr lang="en-IN" sz="1050" dirty="0"/>
              <a:t>_, </a:t>
            </a:r>
            <a:r>
              <a:rPr lang="en-IN" sz="1050" dirty="0" err="1"/>
              <a:t>binary_mask</a:t>
            </a:r>
            <a:r>
              <a:rPr lang="en-IN" sz="1050" dirty="0"/>
              <a:t> = cv2.threshold(</a:t>
            </a:r>
            <a:r>
              <a:rPr lang="en-IN" sz="1050" dirty="0" err="1"/>
              <a:t>input_image</a:t>
            </a:r>
            <a:r>
              <a:rPr lang="en-IN" sz="1050" dirty="0"/>
              <a:t>, 128, 255, cv2.THRESH_BINARY)</a:t>
            </a:r>
          </a:p>
          <a:p>
            <a:endParaRPr lang="en-IN" sz="1050" dirty="0"/>
          </a:p>
          <a:p>
            <a:r>
              <a:rPr lang="en-IN" sz="1050" dirty="0"/>
              <a:t># Find contours of objects in the binary mask</a:t>
            </a:r>
          </a:p>
          <a:p>
            <a:r>
              <a:rPr lang="en-IN" sz="1050" dirty="0"/>
              <a:t>contours, _ = cv2.findContours(</a:t>
            </a:r>
            <a:r>
              <a:rPr lang="en-IN" sz="1050" dirty="0" err="1"/>
              <a:t>binary_mask</a:t>
            </a:r>
            <a:r>
              <a:rPr lang="en-IN" sz="1050" dirty="0"/>
              <a:t>, cv2.RETR_EXTERNAL, cv2.CHAIN_APPROX_SIMPLE)</a:t>
            </a:r>
          </a:p>
          <a:p>
            <a:endParaRPr lang="en-IN" sz="1050" dirty="0"/>
          </a:p>
          <a:p>
            <a:r>
              <a:rPr lang="en-IN" sz="1050" dirty="0"/>
              <a:t># Calculate boundary smoothness for each contour</a:t>
            </a:r>
          </a:p>
          <a:p>
            <a:r>
              <a:rPr lang="en-IN" sz="1050" dirty="0"/>
              <a:t>for contour in contours:</a:t>
            </a:r>
          </a:p>
          <a:p>
            <a:r>
              <a:rPr lang="en-IN" sz="1050" dirty="0"/>
              <a:t>    # Calculate curvature at each point on the contour</a:t>
            </a:r>
          </a:p>
          <a:p>
            <a:r>
              <a:rPr lang="en-IN" sz="1050" dirty="0"/>
              <a:t>    curvature = cv2.approxPolyDP(contour, epsilon=0.02, closed=True)</a:t>
            </a:r>
          </a:p>
          <a:p>
            <a:r>
              <a:rPr lang="en-IN" sz="1050" dirty="0"/>
              <a:t>    # Measure the smoothness (smaller curvature values indicate smoother boundaries)</a:t>
            </a:r>
          </a:p>
          <a:p>
            <a:r>
              <a:rPr lang="en-IN" sz="1050" dirty="0"/>
              <a:t>    smoothness = </a:t>
            </a:r>
            <a:r>
              <a:rPr lang="en-IN" sz="1050" dirty="0" err="1"/>
              <a:t>len</a:t>
            </a:r>
            <a:r>
              <a:rPr lang="en-IN" sz="1050" dirty="0"/>
              <a:t>(curvature) / cv2.arcLength(contour, closed=True)</a:t>
            </a:r>
          </a:p>
          <a:p>
            <a:r>
              <a:rPr lang="en-IN" sz="1050" dirty="0"/>
              <a:t>    # Display the smoothness for each contour</a:t>
            </a:r>
          </a:p>
          <a:p>
            <a:r>
              <a:rPr lang="en-IN" sz="1050" dirty="0"/>
              <a:t>    print(</a:t>
            </a:r>
            <a:r>
              <a:rPr lang="en-IN" sz="1050" dirty="0" err="1"/>
              <a:t>f"Boundary</a:t>
            </a:r>
            <a:r>
              <a:rPr lang="en-IN" sz="1050" dirty="0"/>
              <a:t> Smoothness: {smoothness:.2f}")</a:t>
            </a:r>
          </a:p>
        </p:txBody>
      </p:sp>
      <p:sp>
        <p:nvSpPr>
          <p:cNvPr id="5" name="TextBox 4">
            <a:extLst>
              <a:ext uri="{FF2B5EF4-FFF2-40B4-BE49-F238E27FC236}">
                <a16:creationId xmlns:a16="http://schemas.microsoft.com/office/drawing/2014/main" id="{B59EBF75-14B5-354F-F401-976E46F8D6FB}"/>
              </a:ext>
            </a:extLst>
          </p:cNvPr>
          <p:cNvSpPr txBox="1"/>
          <p:nvPr/>
        </p:nvSpPr>
        <p:spPr>
          <a:xfrm>
            <a:off x="5295900" y="1962150"/>
            <a:ext cx="5191125" cy="1277273"/>
          </a:xfrm>
          <a:prstGeom prst="rect">
            <a:avLst/>
          </a:prstGeom>
          <a:noFill/>
        </p:spPr>
        <p:txBody>
          <a:bodyPr wrap="square" rtlCol="0">
            <a:spAutoFit/>
          </a:bodyPr>
          <a:lstStyle/>
          <a:p>
            <a:r>
              <a:rPr lang="en-US" sz="1100" b="0" i="0" dirty="0">
                <a:effectLst/>
                <a:latin typeface="Söhne Mono"/>
              </a:rPr>
              <a:t># Visualize the contours on the input image</a:t>
            </a:r>
          </a:p>
          <a:p>
            <a:r>
              <a:rPr lang="en-US" sz="1100" b="0" i="0" dirty="0" err="1">
                <a:effectLst/>
                <a:latin typeface="Söhne Mono"/>
              </a:rPr>
              <a:t>output_image</a:t>
            </a:r>
            <a:r>
              <a:rPr lang="en-US" sz="1100" b="0" i="0" dirty="0">
                <a:effectLst/>
                <a:latin typeface="Söhne Mono"/>
              </a:rPr>
              <a:t> = cv2.drawContours(</a:t>
            </a:r>
            <a:r>
              <a:rPr lang="en-US" sz="1100" b="0" i="0" dirty="0" err="1">
                <a:effectLst/>
                <a:latin typeface="Söhne Mono"/>
              </a:rPr>
              <a:t>input_image</a:t>
            </a:r>
            <a:r>
              <a:rPr lang="en-US" sz="1100" b="0" i="0" dirty="0">
                <a:effectLst/>
                <a:latin typeface="Söhne Mono"/>
              </a:rPr>
              <a:t>, contours, -1, (0, 255, 0), 2)</a:t>
            </a:r>
          </a:p>
          <a:p>
            <a:endParaRPr lang="en-US" sz="1100" b="0" i="0" dirty="0">
              <a:effectLst/>
              <a:latin typeface="Söhne Mono"/>
            </a:endParaRPr>
          </a:p>
          <a:p>
            <a:r>
              <a:rPr lang="en-US" sz="1100" b="0" i="0" dirty="0">
                <a:effectLst/>
                <a:latin typeface="Söhne Mono"/>
              </a:rPr>
              <a:t># Display the result</a:t>
            </a:r>
          </a:p>
          <a:p>
            <a:r>
              <a:rPr lang="en-US" sz="1100" b="0" i="0" dirty="0">
                <a:effectLst/>
                <a:latin typeface="Söhne Mono"/>
              </a:rPr>
              <a:t>cv2.imshow('Boundary Smoothness Analysis', </a:t>
            </a:r>
            <a:r>
              <a:rPr lang="en-US" sz="1100" b="0" i="0" dirty="0" err="1">
                <a:effectLst/>
                <a:latin typeface="Söhne Mono"/>
              </a:rPr>
              <a:t>output_image</a:t>
            </a:r>
            <a:r>
              <a:rPr lang="en-US" sz="1100" b="0" i="0" dirty="0">
                <a:effectLst/>
                <a:latin typeface="Söhne Mono"/>
              </a:rPr>
              <a:t>)</a:t>
            </a:r>
          </a:p>
          <a:p>
            <a:r>
              <a:rPr lang="en-US" sz="1100" b="0" i="0" dirty="0">
                <a:effectLst/>
                <a:latin typeface="Söhne Mono"/>
              </a:rPr>
              <a:t>cv2.waitKey(0)</a:t>
            </a:r>
          </a:p>
          <a:p>
            <a:r>
              <a:rPr lang="en-US" sz="1100" b="0" i="0" dirty="0">
                <a:effectLst/>
                <a:latin typeface="Söhne Mono"/>
              </a:rPr>
              <a:t>cv2.destroyAllWindows()</a:t>
            </a:r>
            <a:endParaRPr lang="en-IN" sz="1100" dirty="0"/>
          </a:p>
        </p:txBody>
      </p:sp>
    </p:spTree>
    <p:extLst>
      <p:ext uri="{BB962C8B-B14F-4D97-AF65-F5344CB8AC3E}">
        <p14:creationId xmlns:p14="http://schemas.microsoft.com/office/powerpoint/2010/main" val="1869693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E816-FBD8-540C-6EEC-6D87F73879A2}"/>
              </a:ext>
            </a:extLst>
          </p:cNvPr>
          <p:cNvSpPr>
            <a:spLocks noGrp="1"/>
          </p:cNvSpPr>
          <p:nvPr>
            <p:ph type="title"/>
          </p:nvPr>
        </p:nvSpPr>
        <p:spPr/>
        <p:txBody>
          <a:bodyPr/>
          <a:lstStyle/>
          <a:p>
            <a:pPr algn="ctr"/>
            <a:r>
              <a:rPr lang="en-IN" dirty="0"/>
              <a:t>SIGNIFICANCE</a:t>
            </a:r>
          </a:p>
        </p:txBody>
      </p:sp>
      <p:sp>
        <p:nvSpPr>
          <p:cNvPr id="3" name="Content Placeholder 2">
            <a:extLst>
              <a:ext uri="{FF2B5EF4-FFF2-40B4-BE49-F238E27FC236}">
                <a16:creationId xmlns:a16="http://schemas.microsoft.com/office/drawing/2014/main" id="{997DE2DC-BC94-2CB7-FB5C-7ADC1F8BD4E1}"/>
              </a:ext>
            </a:extLst>
          </p:cNvPr>
          <p:cNvSpPr>
            <a:spLocks noGrp="1"/>
          </p:cNvSpPr>
          <p:nvPr>
            <p:ph idx="1"/>
          </p:nvPr>
        </p:nvSpPr>
        <p:spPr/>
        <p:txBody>
          <a:bodyPr/>
          <a:lstStyle/>
          <a:p>
            <a:r>
              <a:rPr lang="en-US" dirty="0"/>
              <a:t>Nuchal translucency refers to a fluid-filled space at the back of a developing baby's neck. During early pregnancy, it's normal for a small amount of fluid to accumulate in this area. The NT thickness is the measurement of the thickness of this fluid-filled space, typically in millimeters (mm). Abnormalities in the NT measurement may indicate an increased risk of certain genetic conditions.</a:t>
            </a:r>
          </a:p>
          <a:p>
            <a:r>
              <a:rPr lang="en-US" dirty="0"/>
              <a:t>The primary purpose of measuring NT thickness is to identify fetuses at higher risk for chromosomal abnormalities, such as Down syndrome. When combined with other factors, like the mother's age and blood test results, NT thickness can help estimate the likelihood of such conditions.</a:t>
            </a:r>
            <a:endParaRPr lang="en-IN" dirty="0"/>
          </a:p>
        </p:txBody>
      </p:sp>
    </p:spTree>
    <p:extLst>
      <p:ext uri="{BB962C8B-B14F-4D97-AF65-F5344CB8AC3E}">
        <p14:creationId xmlns:p14="http://schemas.microsoft.com/office/powerpoint/2010/main" val="2785738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D1DA-C0D4-B1E8-703C-A86E8BDA5A05}"/>
              </a:ext>
            </a:extLst>
          </p:cNvPr>
          <p:cNvSpPr>
            <a:spLocks noGrp="1"/>
          </p:cNvSpPr>
          <p:nvPr>
            <p:ph type="title"/>
          </p:nvPr>
        </p:nvSpPr>
        <p:spPr/>
        <p:txBody>
          <a:bodyPr/>
          <a:lstStyle/>
          <a:p>
            <a:pPr algn="ctr"/>
            <a:r>
              <a:rPr lang="en-IN" dirty="0"/>
              <a:t>Output</a:t>
            </a:r>
          </a:p>
        </p:txBody>
      </p:sp>
      <p:sp>
        <p:nvSpPr>
          <p:cNvPr id="3" name="Content Placeholder 2">
            <a:extLst>
              <a:ext uri="{FF2B5EF4-FFF2-40B4-BE49-F238E27FC236}">
                <a16:creationId xmlns:a16="http://schemas.microsoft.com/office/drawing/2014/main" id="{7DD6B4BC-7528-478F-1622-C7FEF4D82B54}"/>
              </a:ext>
            </a:extLst>
          </p:cNvPr>
          <p:cNvSpPr>
            <a:spLocks noGrp="1"/>
          </p:cNvSpPr>
          <p:nvPr>
            <p:ph idx="1"/>
          </p:nvPr>
        </p:nvSpPr>
        <p:spPr/>
        <p:txBody>
          <a:bodyPr/>
          <a:lstStyle/>
          <a:p>
            <a:pPr>
              <a:buFont typeface="Arial" panose="020B0604020202020204" pitchFamily="34" charset="0"/>
              <a:buChar char="•"/>
            </a:pPr>
            <a:r>
              <a:rPr lang="en-US" dirty="0"/>
              <a:t>Display the NT thickness measurement on the ultrasound machine screen.</a:t>
            </a:r>
          </a:p>
          <a:p>
            <a:pPr>
              <a:buFont typeface="Arial" panose="020B0604020202020204" pitchFamily="34" charset="0"/>
              <a:buChar char="•"/>
            </a:pPr>
            <a:r>
              <a:rPr lang="en-US" dirty="0"/>
              <a:t>Store the measurement and images in the patient's medical records.</a:t>
            </a:r>
            <a:endParaRPr lang="en-IN" dirty="0"/>
          </a:p>
        </p:txBody>
      </p:sp>
    </p:spTree>
    <p:extLst>
      <p:ext uri="{BB962C8B-B14F-4D97-AF65-F5344CB8AC3E}">
        <p14:creationId xmlns:p14="http://schemas.microsoft.com/office/powerpoint/2010/main" val="1768981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F7F6-A529-E4D3-4DB0-7554982E9C38}"/>
              </a:ext>
            </a:extLst>
          </p:cNvPr>
          <p:cNvSpPr>
            <a:spLocks noGrp="1"/>
          </p:cNvSpPr>
          <p:nvPr>
            <p:ph type="title"/>
          </p:nvPr>
        </p:nvSpPr>
        <p:spPr/>
        <p:txBody>
          <a:bodyPr/>
          <a:lstStyle/>
          <a:p>
            <a:pPr algn="ctr"/>
            <a:r>
              <a:rPr lang="en-IN" dirty="0"/>
              <a:t>IN THIS PRESENTATION</a:t>
            </a:r>
          </a:p>
        </p:txBody>
      </p:sp>
      <p:sp>
        <p:nvSpPr>
          <p:cNvPr id="3" name="Content Placeholder 2">
            <a:extLst>
              <a:ext uri="{FF2B5EF4-FFF2-40B4-BE49-F238E27FC236}">
                <a16:creationId xmlns:a16="http://schemas.microsoft.com/office/drawing/2014/main" id="{3A3F3B47-EB7B-6B5D-2A97-AC00DD2999CA}"/>
              </a:ext>
            </a:extLst>
          </p:cNvPr>
          <p:cNvSpPr>
            <a:spLocks noGrp="1"/>
          </p:cNvSpPr>
          <p:nvPr>
            <p:ph idx="1"/>
          </p:nvPr>
        </p:nvSpPr>
        <p:spPr/>
        <p:txBody>
          <a:bodyPr/>
          <a:lstStyle/>
          <a:p>
            <a:pPr marL="0" indent="0">
              <a:buNone/>
            </a:pPr>
            <a:r>
              <a:rPr lang="en-IN" dirty="0"/>
              <a:t>The main motive of this presentation is to propose an efficient and improved way for finding the NT thickness from ultrasound images .</a:t>
            </a:r>
          </a:p>
          <a:p>
            <a:pPr marL="0" indent="0">
              <a:buNone/>
            </a:pPr>
            <a:r>
              <a:rPr lang="en-IN" dirty="0"/>
              <a:t>The presentation includes overall steps from getting the raw US image to final NT thickness measurement output .</a:t>
            </a:r>
          </a:p>
          <a:p>
            <a:pPr marL="0" indent="0">
              <a:buNone/>
            </a:pPr>
            <a:r>
              <a:rPr lang="en-IN" dirty="0"/>
              <a:t>It also includes various data processing steps and algorithms that I plan on using.</a:t>
            </a:r>
          </a:p>
        </p:txBody>
      </p:sp>
    </p:spTree>
    <p:extLst>
      <p:ext uri="{BB962C8B-B14F-4D97-AF65-F5344CB8AC3E}">
        <p14:creationId xmlns:p14="http://schemas.microsoft.com/office/powerpoint/2010/main" val="88127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66F6-F48E-680E-C7ED-FA757EBB4C9F}"/>
              </a:ext>
            </a:extLst>
          </p:cNvPr>
          <p:cNvSpPr>
            <a:spLocks noGrp="1"/>
          </p:cNvSpPr>
          <p:nvPr>
            <p:ph type="title"/>
          </p:nvPr>
        </p:nvSpPr>
        <p:spPr/>
        <p:txBody>
          <a:bodyPr/>
          <a:lstStyle/>
          <a:p>
            <a:pPr algn="ctr"/>
            <a:r>
              <a:rPr lang="en-IN" dirty="0"/>
              <a:t>BLOCK DIAGRAM</a:t>
            </a:r>
          </a:p>
        </p:txBody>
      </p:sp>
      <p:sp>
        <p:nvSpPr>
          <p:cNvPr id="3" name="Rectangle 2">
            <a:extLst>
              <a:ext uri="{FF2B5EF4-FFF2-40B4-BE49-F238E27FC236}">
                <a16:creationId xmlns:a16="http://schemas.microsoft.com/office/drawing/2014/main" id="{F847997F-2071-AEBB-0F7E-96D003CF6768}"/>
              </a:ext>
            </a:extLst>
          </p:cNvPr>
          <p:cNvSpPr/>
          <p:nvPr/>
        </p:nvSpPr>
        <p:spPr>
          <a:xfrm>
            <a:off x="525780" y="2093976"/>
            <a:ext cx="1641348"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F874F0E-A3F7-FC56-3878-B26FE117D49C}"/>
              </a:ext>
            </a:extLst>
          </p:cNvPr>
          <p:cNvSpPr txBox="1"/>
          <p:nvPr/>
        </p:nvSpPr>
        <p:spPr>
          <a:xfrm>
            <a:off x="525780" y="2093975"/>
            <a:ext cx="1714500" cy="646331"/>
          </a:xfrm>
          <a:prstGeom prst="rect">
            <a:avLst/>
          </a:prstGeom>
          <a:noFill/>
        </p:spPr>
        <p:txBody>
          <a:bodyPr wrap="square" rtlCol="0">
            <a:spAutoFit/>
          </a:bodyPr>
          <a:lstStyle/>
          <a:p>
            <a:r>
              <a:rPr lang="en-IN" dirty="0"/>
              <a:t>IMAGE </a:t>
            </a:r>
          </a:p>
          <a:p>
            <a:r>
              <a:rPr lang="en-IN" dirty="0"/>
              <a:t>ACQUISITION</a:t>
            </a:r>
          </a:p>
        </p:txBody>
      </p:sp>
      <p:sp>
        <p:nvSpPr>
          <p:cNvPr id="7" name="Rectangle 6">
            <a:extLst>
              <a:ext uri="{FF2B5EF4-FFF2-40B4-BE49-F238E27FC236}">
                <a16:creationId xmlns:a16="http://schemas.microsoft.com/office/drawing/2014/main" id="{BC8B1177-144F-80DD-6033-CF95CC72252E}"/>
              </a:ext>
            </a:extLst>
          </p:cNvPr>
          <p:cNvSpPr/>
          <p:nvPr/>
        </p:nvSpPr>
        <p:spPr>
          <a:xfrm>
            <a:off x="2615184" y="2093976"/>
            <a:ext cx="2203704" cy="14773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65115BD-5E61-E105-60BF-4DC6320B0FF0}"/>
              </a:ext>
            </a:extLst>
          </p:cNvPr>
          <p:cNvSpPr txBox="1"/>
          <p:nvPr/>
        </p:nvSpPr>
        <p:spPr>
          <a:xfrm>
            <a:off x="2615184" y="2093976"/>
            <a:ext cx="2331720" cy="1477328"/>
          </a:xfrm>
          <a:prstGeom prst="rect">
            <a:avLst/>
          </a:prstGeom>
          <a:noFill/>
        </p:spPr>
        <p:txBody>
          <a:bodyPr wrap="square" rtlCol="0">
            <a:spAutoFit/>
          </a:bodyPr>
          <a:lstStyle/>
          <a:p>
            <a:r>
              <a:rPr lang="en-IN" dirty="0"/>
              <a:t>PRE-PROCESSING</a:t>
            </a:r>
          </a:p>
          <a:p>
            <a:pPr marL="285750" indent="-285750">
              <a:buFont typeface="Arial" panose="020B0604020202020204" pitchFamily="34" charset="0"/>
              <a:buChar char="•"/>
            </a:pPr>
            <a:r>
              <a:rPr lang="en-IN" dirty="0"/>
              <a:t>Image Enhancement</a:t>
            </a:r>
          </a:p>
          <a:p>
            <a:pPr marL="285750" indent="-285750">
              <a:buFont typeface="Arial" panose="020B0604020202020204" pitchFamily="34" charset="0"/>
              <a:buChar char="•"/>
            </a:pPr>
            <a:r>
              <a:rPr lang="en-IN" dirty="0"/>
              <a:t>Noise Reduction</a:t>
            </a:r>
          </a:p>
          <a:p>
            <a:pPr marL="285750" indent="-285750">
              <a:buFont typeface="Arial" panose="020B0604020202020204" pitchFamily="34" charset="0"/>
              <a:buChar char="•"/>
            </a:pPr>
            <a:r>
              <a:rPr lang="en-IN" dirty="0"/>
              <a:t>Segmentation</a:t>
            </a:r>
          </a:p>
        </p:txBody>
      </p:sp>
      <p:sp>
        <p:nvSpPr>
          <p:cNvPr id="9" name="Rectangle 8">
            <a:extLst>
              <a:ext uri="{FF2B5EF4-FFF2-40B4-BE49-F238E27FC236}">
                <a16:creationId xmlns:a16="http://schemas.microsoft.com/office/drawing/2014/main" id="{52DDB9F6-128E-CBE5-6ABE-6801898F9541}"/>
              </a:ext>
            </a:extLst>
          </p:cNvPr>
          <p:cNvSpPr/>
          <p:nvPr/>
        </p:nvSpPr>
        <p:spPr>
          <a:xfrm>
            <a:off x="5394960" y="2093976"/>
            <a:ext cx="1426464" cy="923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5BEEEE0-7D3E-BDE9-0648-2AA65F701F46}"/>
              </a:ext>
            </a:extLst>
          </p:cNvPr>
          <p:cNvSpPr txBox="1"/>
          <p:nvPr/>
        </p:nvSpPr>
        <p:spPr>
          <a:xfrm>
            <a:off x="5394960" y="2093976"/>
            <a:ext cx="1499616" cy="923330"/>
          </a:xfrm>
          <a:prstGeom prst="rect">
            <a:avLst/>
          </a:prstGeom>
          <a:noFill/>
        </p:spPr>
        <p:txBody>
          <a:bodyPr wrap="square" rtlCol="0">
            <a:spAutoFit/>
          </a:bodyPr>
          <a:lstStyle/>
          <a:p>
            <a:r>
              <a:rPr lang="en-IN" dirty="0"/>
              <a:t>REGION OF INTEREST SELECTION</a:t>
            </a:r>
          </a:p>
        </p:txBody>
      </p:sp>
      <p:sp>
        <p:nvSpPr>
          <p:cNvPr id="11" name="Rectangle 10">
            <a:extLst>
              <a:ext uri="{FF2B5EF4-FFF2-40B4-BE49-F238E27FC236}">
                <a16:creationId xmlns:a16="http://schemas.microsoft.com/office/drawing/2014/main" id="{87A5BB0D-A996-BFA0-D6FF-27804AA87C3A}"/>
              </a:ext>
            </a:extLst>
          </p:cNvPr>
          <p:cNvSpPr/>
          <p:nvPr/>
        </p:nvSpPr>
        <p:spPr>
          <a:xfrm>
            <a:off x="7159752" y="2093976"/>
            <a:ext cx="1572768" cy="7315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F67D7DD4-D973-D31B-F128-A006ABAE48F1}"/>
              </a:ext>
            </a:extLst>
          </p:cNvPr>
          <p:cNvSpPr txBox="1"/>
          <p:nvPr/>
        </p:nvSpPr>
        <p:spPr>
          <a:xfrm>
            <a:off x="7159752" y="2093976"/>
            <a:ext cx="1773936" cy="646331"/>
          </a:xfrm>
          <a:prstGeom prst="rect">
            <a:avLst/>
          </a:prstGeom>
          <a:noFill/>
        </p:spPr>
        <p:txBody>
          <a:bodyPr wrap="square" rtlCol="0">
            <a:spAutoFit/>
          </a:bodyPr>
          <a:lstStyle/>
          <a:p>
            <a:r>
              <a:rPr lang="en-IN" dirty="0"/>
              <a:t>FEATURE </a:t>
            </a:r>
          </a:p>
          <a:p>
            <a:r>
              <a:rPr lang="en-IN" dirty="0"/>
              <a:t>EXTRACTION</a:t>
            </a:r>
          </a:p>
        </p:txBody>
      </p:sp>
      <p:sp>
        <p:nvSpPr>
          <p:cNvPr id="13" name="Rectangle 12">
            <a:extLst>
              <a:ext uri="{FF2B5EF4-FFF2-40B4-BE49-F238E27FC236}">
                <a16:creationId xmlns:a16="http://schemas.microsoft.com/office/drawing/2014/main" id="{1427600A-4C41-E075-DEEB-55517AD221E8}"/>
              </a:ext>
            </a:extLst>
          </p:cNvPr>
          <p:cNvSpPr/>
          <p:nvPr/>
        </p:nvSpPr>
        <p:spPr>
          <a:xfrm>
            <a:off x="9061704" y="2093976"/>
            <a:ext cx="1837944" cy="7315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225813D2-A06F-FAE0-7F3B-6FE199D9D521}"/>
              </a:ext>
            </a:extLst>
          </p:cNvPr>
          <p:cNvSpPr txBox="1"/>
          <p:nvPr/>
        </p:nvSpPr>
        <p:spPr>
          <a:xfrm>
            <a:off x="9061704" y="2093976"/>
            <a:ext cx="2011680" cy="646331"/>
          </a:xfrm>
          <a:prstGeom prst="rect">
            <a:avLst/>
          </a:prstGeom>
          <a:noFill/>
        </p:spPr>
        <p:txBody>
          <a:bodyPr wrap="square" rtlCol="0">
            <a:spAutoFit/>
          </a:bodyPr>
          <a:lstStyle/>
          <a:p>
            <a:r>
              <a:rPr lang="en-IN" dirty="0"/>
              <a:t>NT THICKNESS MEASUREMENT</a:t>
            </a:r>
          </a:p>
        </p:txBody>
      </p:sp>
      <p:sp>
        <p:nvSpPr>
          <p:cNvPr id="15" name="Rectangle 14">
            <a:extLst>
              <a:ext uri="{FF2B5EF4-FFF2-40B4-BE49-F238E27FC236}">
                <a16:creationId xmlns:a16="http://schemas.microsoft.com/office/drawing/2014/main" id="{28CC7059-EFF3-300A-13B8-9F43779CBD52}"/>
              </a:ext>
            </a:extLst>
          </p:cNvPr>
          <p:cNvSpPr/>
          <p:nvPr/>
        </p:nvSpPr>
        <p:spPr>
          <a:xfrm>
            <a:off x="9198864" y="3493008"/>
            <a:ext cx="1700784" cy="64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55D0B19D-8DB1-4D40-D789-C7E4AFF29106}"/>
              </a:ext>
            </a:extLst>
          </p:cNvPr>
          <p:cNvSpPr txBox="1"/>
          <p:nvPr/>
        </p:nvSpPr>
        <p:spPr>
          <a:xfrm>
            <a:off x="9198864" y="3493008"/>
            <a:ext cx="1700784" cy="646331"/>
          </a:xfrm>
          <a:prstGeom prst="rect">
            <a:avLst/>
          </a:prstGeom>
          <a:noFill/>
        </p:spPr>
        <p:txBody>
          <a:bodyPr wrap="square" rtlCol="0">
            <a:spAutoFit/>
          </a:bodyPr>
          <a:lstStyle/>
          <a:p>
            <a:r>
              <a:rPr lang="en-IN" dirty="0"/>
              <a:t>QUALITY CONTROL</a:t>
            </a:r>
          </a:p>
        </p:txBody>
      </p:sp>
      <p:sp>
        <p:nvSpPr>
          <p:cNvPr id="17" name="Rectangle 16">
            <a:extLst>
              <a:ext uri="{FF2B5EF4-FFF2-40B4-BE49-F238E27FC236}">
                <a16:creationId xmlns:a16="http://schemas.microsoft.com/office/drawing/2014/main" id="{DCA27D66-4BD4-2F17-1DCD-5E23861E2022}"/>
              </a:ext>
            </a:extLst>
          </p:cNvPr>
          <p:cNvSpPr/>
          <p:nvPr/>
        </p:nvSpPr>
        <p:spPr>
          <a:xfrm>
            <a:off x="9308592" y="4663440"/>
            <a:ext cx="1645920" cy="5577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FAD57C5C-B7A2-AB30-344C-3B09F49E56BA}"/>
              </a:ext>
            </a:extLst>
          </p:cNvPr>
          <p:cNvSpPr txBox="1"/>
          <p:nvPr/>
        </p:nvSpPr>
        <p:spPr>
          <a:xfrm>
            <a:off x="9308592" y="4657189"/>
            <a:ext cx="1645920" cy="369332"/>
          </a:xfrm>
          <a:prstGeom prst="rect">
            <a:avLst/>
          </a:prstGeom>
          <a:noFill/>
        </p:spPr>
        <p:txBody>
          <a:bodyPr wrap="square" rtlCol="0">
            <a:spAutoFit/>
          </a:bodyPr>
          <a:lstStyle/>
          <a:p>
            <a:r>
              <a:rPr lang="en-IN" dirty="0"/>
              <a:t>OUTPUT</a:t>
            </a:r>
          </a:p>
        </p:txBody>
      </p:sp>
      <p:sp>
        <p:nvSpPr>
          <p:cNvPr id="21" name="Arrow: Right 20">
            <a:extLst>
              <a:ext uri="{FF2B5EF4-FFF2-40B4-BE49-F238E27FC236}">
                <a16:creationId xmlns:a16="http://schemas.microsoft.com/office/drawing/2014/main" id="{08D4D29C-74CC-37C8-7728-BD0E50A9EE26}"/>
              </a:ext>
            </a:extLst>
          </p:cNvPr>
          <p:cNvSpPr/>
          <p:nvPr/>
        </p:nvSpPr>
        <p:spPr>
          <a:xfrm>
            <a:off x="2167128" y="2441448"/>
            <a:ext cx="448056" cy="20116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9E956784-E713-187D-4634-E1D128E5092C}"/>
              </a:ext>
            </a:extLst>
          </p:cNvPr>
          <p:cNvSpPr/>
          <p:nvPr/>
        </p:nvSpPr>
        <p:spPr>
          <a:xfrm>
            <a:off x="4818888" y="2441448"/>
            <a:ext cx="576072" cy="20116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6F5CB3D5-0E67-2570-0420-7510F4B3FCFE}"/>
              </a:ext>
            </a:extLst>
          </p:cNvPr>
          <p:cNvSpPr/>
          <p:nvPr/>
        </p:nvSpPr>
        <p:spPr>
          <a:xfrm>
            <a:off x="6821424" y="2441448"/>
            <a:ext cx="329184" cy="20116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1F21A852-B050-CCCF-4CD5-68DF8ED72A0E}"/>
              </a:ext>
            </a:extLst>
          </p:cNvPr>
          <p:cNvSpPr/>
          <p:nvPr/>
        </p:nvSpPr>
        <p:spPr>
          <a:xfrm>
            <a:off x="8741664" y="2359152"/>
            <a:ext cx="320040" cy="17373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2319CBD5-022D-AB7E-3656-8EF5A2C581F8}"/>
              </a:ext>
            </a:extLst>
          </p:cNvPr>
          <p:cNvSpPr/>
          <p:nvPr/>
        </p:nvSpPr>
        <p:spPr>
          <a:xfrm>
            <a:off x="9902952" y="2825496"/>
            <a:ext cx="192024" cy="661261"/>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231E5F53-9AAC-37B1-BEE0-F23E31270660}"/>
              </a:ext>
            </a:extLst>
          </p:cNvPr>
          <p:cNvSpPr/>
          <p:nvPr/>
        </p:nvSpPr>
        <p:spPr>
          <a:xfrm>
            <a:off x="9902952" y="4117694"/>
            <a:ext cx="192024" cy="557784"/>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2870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26EFB-8E63-C419-544A-DFCAF2074FAA}"/>
              </a:ext>
            </a:extLst>
          </p:cNvPr>
          <p:cNvSpPr>
            <a:spLocks noGrp="1"/>
          </p:cNvSpPr>
          <p:nvPr>
            <p:ph type="title"/>
          </p:nvPr>
        </p:nvSpPr>
        <p:spPr/>
        <p:txBody>
          <a:bodyPr/>
          <a:lstStyle/>
          <a:p>
            <a:r>
              <a:rPr lang="en-IN" dirty="0"/>
              <a:t>METHODOLOGY IN SHORT</a:t>
            </a:r>
          </a:p>
        </p:txBody>
      </p:sp>
      <p:sp>
        <p:nvSpPr>
          <p:cNvPr id="3" name="Content Placeholder 2">
            <a:extLst>
              <a:ext uri="{FF2B5EF4-FFF2-40B4-BE49-F238E27FC236}">
                <a16:creationId xmlns:a16="http://schemas.microsoft.com/office/drawing/2014/main" id="{7CDF32D8-8B2D-6289-6CCC-89CCBFA19ADA}"/>
              </a:ext>
            </a:extLst>
          </p:cNvPr>
          <p:cNvSpPr>
            <a:spLocks noGrp="1"/>
          </p:cNvSpPr>
          <p:nvPr>
            <p:ph idx="1"/>
          </p:nvPr>
        </p:nvSpPr>
        <p:spPr/>
        <p:txBody>
          <a:bodyPr/>
          <a:lstStyle/>
          <a:p>
            <a:r>
              <a:rPr lang="en-IN" dirty="0"/>
              <a:t>Basically, what I am planning on doing is selecting a rectangular ROI and inside of that by applying  the active contour models defining a more accurate area and then finding the distance between the inner contour and outer contour wall to find the more accurate thickness of NT</a:t>
            </a:r>
          </a:p>
        </p:txBody>
      </p:sp>
    </p:spTree>
    <p:extLst>
      <p:ext uri="{BB962C8B-B14F-4D97-AF65-F5344CB8AC3E}">
        <p14:creationId xmlns:p14="http://schemas.microsoft.com/office/powerpoint/2010/main" val="50887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00AA-DAF0-63BC-0DB7-61ACE9628B2D}"/>
              </a:ext>
            </a:extLst>
          </p:cNvPr>
          <p:cNvSpPr>
            <a:spLocks noGrp="1"/>
          </p:cNvSpPr>
          <p:nvPr>
            <p:ph type="title"/>
          </p:nvPr>
        </p:nvSpPr>
        <p:spPr>
          <a:xfrm>
            <a:off x="1179576" y="528705"/>
            <a:ext cx="10058400" cy="1450757"/>
          </a:xfrm>
        </p:spPr>
        <p:txBody>
          <a:bodyPr>
            <a:normAutofit fontScale="90000"/>
          </a:bodyPr>
          <a:lstStyle/>
          <a:p>
            <a:r>
              <a:rPr lang="en-US" dirty="0"/>
              <a:t>How I plan to ensure the active contour model localizes on the true contour and avoids false contours</a:t>
            </a:r>
            <a:endParaRPr lang="en-IN" dirty="0"/>
          </a:p>
        </p:txBody>
      </p:sp>
      <p:sp>
        <p:nvSpPr>
          <p:cNvPr id="3" name="Content Placeholder 2">
            <a:extLst>
              <a:ext uri="{FF2B5EF4-FFF2-40B4-BE49-F238E27FC236}">
                <a16:creationId xmlns:a16="http://schemas.microsoft.com/office/drawing/2014/main" id="{5570D7AA-F509-E01E-2D8B-E1479C6178B7}"/>
              </a:ext>
            </a:extLst>
          </p:cNvPr>
          <p:cNvSpPr>
            <a:spLocks noGrp="1"/>
          </p:cNvSpPr>
          <p:nvPr>
            <p:ph idx="1"/>
          </p:nvPr>
        </p:nvSpPr>
        <p:spPr/>
        <p:txBody>
          <a:bodyPr/>
          <a:lstStyle/>
          <a:p>
            <a:pPr>
              <a:buFont typeface="Wingdings" panose="05000000000000000000" pitchFamily="2" charset="2"/>
              <a:buChar char="v"/>
            </a:pPr>
            <a:r>
              <a:rPr lang="en-IN" b="1" i="0" dirty="0">
                <a:effectLst/>
                <a:latin typeface="Söhne"/>
              </a:rPr>
              <a:t>Initialization</a:t>
            </a:r>
          </a:p>
          <a:p>
            <a:pPr>
              <a:buFont typeface="Wingdings" panose="05000000000000000000" pitchFamily="2" charset="2"/>
              <a:buChar char="v"/>
            </a:pPr>
            <a:r>
              <a:rPr lang="en-IN" b="1" i="0" dirty="0">
                <a:effectLst/>
                <a:latin typeface="Söhne"/>
              </a:rPr>
              <a:t>Energy Function</a:t>
            </a:r>
            <a:endParaRPr lang="en-IN" b="1" dirty="0">
              <a:latin typeface="Söhne"/>
            </a:endParaRPr>
          </a:p>
          <a:p>
            <a:pPr>
              <a:buFont typeface="Wingdings" panose="05000000000000000000" pitchFamily="2" charset="2"/>
              <a:buChar char="v"/>
            </a:pPr>
            <a:r>
              <a:rPr lang="en-IN" b="1" i="0" dirty="0">
                <a:effectLst/>
                <a:latin typeface="Söhne"/>
              </a:rPr>
              <a:t>Regularization</a:t>
            </a:r>
          </a:p>
          <a:p>
            <a:pPr>
              <a:buFont typeface="Wingdings" panose="05000000000000000000" pitchFamily="2" charset="2"/>
              <a:buChar char="v"/>
            </a:pPr>
            <a:r>
              <a:rPr lang="en-IN" b="1" i="0" dirty="0">
                <a:effectLst/>
                <a:latin typeface="Söhne"/>
              </a:rPr>
              <a:t>Convergence Criteria</a:t>
            </a:r>
            <a:endParaRPr lang="en-IN" b="1" dirty="0">
              <a:latin typeface="Söhne"/>
            </a:endParaRPr>
          </a:p>
          <a:p>
            <a:pPr>
              <a:buFont typeface="Wingdings" panose="05000000000000000000" pitchFamily="2" charset="2"/>
              <a:buChar char="v"/>
            </a:pPr>
            <a:r>
              <a:rPr lang="en-IN" b="1" i="0" dirty="0">
                <a:effectLst/>
                <a:latin typeface="Söhne"/>
              </a:rPr>
              <a:t>Sensitivity Parameters</a:t>
            </a:r>
          </a:p>
          <a:p>
            <a:pPr marL="0" indent="0">
              <a:buNone/>
            </a:pPr>
            <a:r>
              <a:rPr lang="en-IN" b="1" dirty="0">
                <a:latin typeface="Söhne"/>
              </a:rPr>
              <a:t>After applying Active contour model to our image we can also compare the outcome with our edge detection outcome to ensure that both are closely similar .(more about it in slide 14)</a:t>
            </a:r>
            <a:endParaRPr lang="en-IN" b="1" i="0" dirty="0">
              <a:effectLst/>
              <a:latin typeface="Söhne"/>
            </a:endParaRPr>
          </a:p>
        </p:txBody>
      </p:sp>
    </p:spTree>
    <p:extLst>
      <p:ext uri="{BB962C8B-B14F-4D97-AF65-F5344CB8AC3E}">
        <p14:creationId xmlns:p14="http://schemas.microsoft.com/office/powerpoint/2010/main" val="117546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D5D3-F601-D91E-EEBE-5464875E37C8}"/>
              </a:ext>
            </a:extLst>
          </p:cNvPr>
          <p:cNvSpPr>
            <a:spLocks noGrp="1"/>
          </p:cNvSpPr>
          <p:nvPr>
            <p:ph type="title"/>
          </p:nvPr>
        </p:nvSpPr>
        <p:spPr/>
        <p:txBody>
          <a:bodyPr/>
          <a:lstStyle/>
          <a:p>
            <a:pPr algn="ctr"/>
            <a:r>
              <a:rPr lang="en-IN" dirty="0"/>
              <a:t>IMAGE ACQUISITION</a:t>
            </a:r>
          </a:p>
        </p:txBody>
      </p:sp>
      <p:sp>
        <p:nvSpPr>
          <p:cNvPr id="3" name="Content Placeholder 2">
            <a:extLst>
              <a:ext uri="{FF2B5EF4-FFF2-40B4-BE49-F238E27FC236}">
                <a16:creationId xmlns:a16="http://schemas.microsoft.com/office/drawing/2014/main" id="{FF2CEE9B-631D-98F4-2D47-77E019FF141C}"/>
              </a:ext>
            </a:extLst>
          </p:cNvPr>
          <p:cNvSpPr>
            <a:spLocks noGrp="1"/>
          </p:cNvSpPr>
          <p:nvPr>
            <p:ph idx="1"/>
          </p:nvPr>
        </p:nvSpPr>
        <p:spPr/>
        <p:txBody>
          <a:bodyPr/>
          <a:lstStyle/>
          <a:p>
            <a:r>
              <a:rPr lang="en-IN" dirty="0"/>
              <a:t>We need to start with </a:t>
            </a:r>
            <a:r>
              <a:rPr lang="en-US" dirty="0"/>
              <a:t>the acquisition of ultrasound images of the fetal nuchal region.</a:t>
            </a:r>
          </a:p>
          <a:p>
            <a:r>
              <a:rPr lang="en-US" dirty="0"/>
              <a:t>If we already have a dataset then we need to load and use that dataset .</a:t>
            </a:r>
          </a:p>
          <a:p>
            <a:r>
              <a:rPr lang="en-US" dirty="0"/>
              <a:t>If we don’t already have a dataset we need to convert the available images in the required format so that it can be used by us.</a:t>
            </a:r>
            <a:endParaRPr lang="en-IN" dirty="0"/>
          </a:p>
        </p:txBody>
      </p:sp>
    </p:spTree>
    <p:extLst>
      <p:ext uri="{BB962C8B-B14F-4D97-AF65-F5344CB8AC3E}">
        <p14:creationId xmlns:p14="http://schemas.microsoft.com/office/powerpoint/2010/main" val="1640537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7D473-84A9-40C0-B8B9-901DFDF74A1B}"/>
              </a:ext>
            </a:extLst>
          </p:cNvPr>
          <p:cNvSpPr>
            <a:spLocks noGrp="1"/>
          </p:cNvSpPr>
          <p:nvPr>
            <p:ph type="title"/>
          </p:nvPr>
        </p:nvSpPr>
        <p:spPr/>
        <p:txBody>
          <a:bodyPr/>
          <a:lstStyle/>
          <a:p>
            <a:pPr algn="ctr"/>
            <a:r>
              <a:rPr lang="en-IN" dirty="0"/>
              <a:t>PRE-PROCESSING</a:t>
            </a:r>
          </a:p>
        </p:txBody>
      </p:sp>
      <p:sp>
        <p:nvSpPr>
          <p:cNvPr id="3" name="Content Placeholder 2">
            <a:extLst>
              <a:ext uri="{FF2B5EF4-FFF2-40B4-BE49-F238E27FC236}">
                <a16:creationId xmlns:a16="http://schemas.microsoft.com/office/drawing/2014/main" id="{01EE0B02-762A-3C4F-B5C7-89DB412C2584}"/>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Image Enhancement</a:t>
            </a:r>
            <a:r>
              <a:rPr lang="en-US" dirty="0"/>
              <a:t>: Apply contrast and brightness adjustments to improve image quality.</a:t>
            </a:r>
          </a:p>
          <a:p>
            <a:pPr marL="0" indent="0">
              <a:buNone/>
            </a:pPr>
            <a:r>
              <a:rPr lang="en-US" dirty="0"/>
              <a:t>	</a:t>
            </a:r>
            <a:r>
              <a:rPr lang="en-IN" b="1" i="0" dirty="0">
                <a:effectLst/>
                <a:latin typeface="Söhne"/>
              </a:rPr>
              <a:t>Algorithms and Techniques:</a:t>
            </a:r>
            <a:endParaRPr lang="en-US" b="1" i="0" dirty="0">
              <a:effectLst/>
              <a:latin typeface="Söhne"/>
            </a:endParaRPr>
          </a:p>
          <a:p>
            <a:pPr marL="0" indent="0">
              <a:buNone/>
            </a:pPr>
            <a:r>
              <a:rPr lang="en-US" b="1" dirty="0">
                <a:latin typeface="Söhne"/>
              </a:rPr>
              <a:t>	1.Histogram Equalization: To improve contrast.</a:t>
            </a:r>
          </a:p>
          <a:p>
            <a:pPr marL="0" indent="0">
              <a:buNone/>
            </a:pPr>
            <a:r>
              <a:rPr lang="en-US" b="1" dirty="0">
                <a:latin typeface="Söhne"/>
              </a:rPr>
              <a:t>	</a:t>
            </a:r>
            <a:r>
              <a:rPr lang="en-US" dirty="0">
                <a:latin typeface="Söhne"/>
              </a:rPr>
              <a:t>enhance contrast by redistributing intensities so that they cover entire range of possible 	values.</a:t>
            </a:r>
          </a:p>
          <a:p>
            <a:pPr marL="0" indent="0">
              <a:buNone/>
            </a:pPr>
            <a:r>
              <a:rPr lang="en-US" b="1" dirty="0"/>
              <a:t>Global Histogram Equalization</a:t>
            </a:r>
            <a:r>
              <a:rPr lang="en-US" dirty="0"/>
              <a:t>: This is the standard form of histogram equalization. It enhances the overall contrast of the image by redistributing pixel intensities across the entire image. Global histogram equalization might be suitable for improving the visibility of NT structures in images with relatively uniform lighting and contrast variations.</a:t>
            </a:r>
          </a:p>
        </p:txBody>
      </p:sp>
    </p:spTree>
    <p:extLst>
      <p:ext uri="{BB962C8B-B14F-4D97-AF65-F5344CB8AC3E}">
        <p14:creationId xmlns:p14="http://schemas.microsoft.com/office/powerpoint/2010/main" val="1958293085"/>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3F2441"/>
      </a:dk2>
      <a:lt2>
        <a:srgbClr val="E2E8E2"/>
      </a:lt2>
      <a:accent1>
        <a:srgbClr val="DE79E3"/>
      </a:accent1>
      <a:accent2>
        <a:srgbClr val="DD5BAE"/>
      </a:accent2>
      <a:accent3>
        <a:srgbClr val="E37991"/>
      </a:accent3>
      <a:accent4>
        <a:srgbClr val="DD755B"/>
      </a:accent4>
      <a:accent5>
        <a:srgbClr val="CF9842"/>
      </a:accent5>
      <a:accent6>
        <a:srgbClr val="A5A845"/>
      </a:accent6>
      <a:hlink>
        <a:srgbClr val="598E56"/>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3847</Words>
  <Application>Microsoft Office PowerPoint</Application>
  <PresentationFormat>Widescreen</PresentationFormat>
  <Paragraphs>401</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Avenir Next LT Pro</vt:lpstr>
      <vt:lpstr>Avenir Next LT Pro Light</vt:lpstr>
      <vt:lpstr>Calibri</vt:lpstr>
      <vt:lpstr>Söhne</vt:lpstr>
      <vt:lpstr>Söhne Mono</vt:lpstr>
      <vt:lpstr>Wingdings</vt:lpstr>
      <vt:lpstr>RetrospectVTI</vt:lpstr>
      <vt:lpstr>PROPOSAL FOR FINDING THE NUCHAL TRANSLUCENCY THICKNESS FROM ULTRASOUND IMAGE</vt:lpstr>
      <vt:lpstr>INTRODUCTION</vt:lpstr>
      <vt:lpstr>SIGNIFICANCE</vt:lpstr>
      <vt:lpstr>IN THIS PRESENTATION</vt:lpstr>
      <vt:lpstr>BLOCK DIAGRAM</vt:lpstr>
      <vt:lpstr>METHODOLOGY IN SHORT</vt:lpstr>
      <vt:lpstr>How I plan to ensure the active contour model localizes on the true contour and avoids false contours</vt:lpstr>
      <vt:lpstr>IMAGE ACQUISITION</vt:lpstr>
      <vt:lpstr>PRE-PROCESSING</vt:lpstr>
      <vt:lpstr>Sample code for Histogram Equalization</vt:lpstr>
      <vt:lpstr>PRE-PROCESSING</vt:lpstr>
      <vt:lpstr>Sample code for Adaptive Filtering</vt:lpstr>
      <vt:lpstr>PRE-PROCESSING</vt:lpstr>
      <vt:lpstr>How do I plan to leverage Canny and Sobel operators to avoid false edges And  proposed approach for selecting appropriate threshold levels. </vt:lpstr>
      <vt:lpstr>How do I plan to leverage Canny and Sobel operators to avoid false edges And  proposed approach for selecting appropriate threshold levels. </vt:lpstr>
      <vt:lpstr>Sample code for Edge Detection </vt:lpstr>
      <vt:lpstr>Sample code for Thresholding</vt:lpstr>
      <vt:lpstr>Region of Interest (ROI) Selection:</vt:lpstr>
      <vt:lpstr>Sample code for ROI Selection</vt:lpstr>
      <vt:lpstr>Automatic Method </vt:lpstr>
      <vt:lpstr>Feature Extraction</vt:lpstr>
      <vt:lpstr>Sample code for Active Contour Models</vt:lpstr>
      <vt:lpstr>Sample code for Hough Transform</vt:lpstr>
      <vt:lpstr>NT Measurement</vt:lpstr>
      <vt:lpstr>Sample code for NT Measurement Method 1 (taking Mean)</vt:lpstr>
      <vt:lpstr>Sample code for NT Measurement Method 2 (taking Max)</vt:lpstr>
      <vt:lpstr>Quality Control</vt:lpstr>
      <vt:lpstr>Sample code for Signal-to-Noise Ratio (SNR) Analysis</vt:lpstr>
      <vt:lpstr>Sample code for Boundary Smoothness Analysis</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FINDING THE NUCHAL TRANSLUCENCY THICKNESS FROM ULTRASOUND IMAGE</dc:title>
  <dc:creator>ASHUTOSH JHA - 210907370</dc:creator>
  <cp:lastModifiedBy>ASHUTOSH JHA - 210907370</cp:lastModifiedBy>
  <cp:revision>6</cp:revision>
  <dcterms:created xsi:type="dcterms:W3CDTF">2023-10-17T12:13:40Z</dcterms:created>
  <dcterms:modified xsi:type="dcterms:W3CDTF">2023-10-25T12:34:41Z</dcterms:modified>
</cp:coreProperties>
</file>