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2" embedTrueTypeFonts="1" saveSubsetFonts="1">
  <p:sldMasterIdLst>
    <p:sldMasterId id="2147483648" r:id="rId1"/>
  </p:sldMasterIdLst>
  <p:notesMasterIdLst>
    <p:notesMasterId r:id="rId4"/>
  </p:notesMasterIdLst>
  <p:handoutMasterIdLst>
    <p:handoutMasterId r:id="rId45"/>
  </p:handoutMasterIdLst>
  <p:sldIdLst>
    <p:sldId id="330" r:id="rId3"/>
    <p:sldId id="389" r:id="rId5"/>
    <p:sldId id="331" r:id="rId6"/>
    <p:sldId id="400" r:id="rId7"/>
    <p:sldId id="399" r:id="rId8"/>
    <p:sldId id="390" r:id="rId9"/>
    <p:sldId id="401" r:id="rId10"/>
    <p:sldId id="415" r:id="rId11"/>
    <p:sldId id="416" r:id="rId12"/>
    <p:sldId id="418" r:id="rId13"/>
    <p:sldId id="417" r:id="rId14"/>
    <p:sldId id="419" r:id="rId15"/>
    <p:sldId id="420" r:id="rId16"/>
    <p:sldId id="421" r:id="rId17"/>
    <p:sldId id="402" r:id="rId18"/>
    <p:sldId id="424" r:id="rId19"/>
    <p:sldId id="403" r:id="rId20"/>
    <p:sldId id="394" r:id="rId21"/>
    <p:sldId id="404" r:id="rId22"/>
    <p:sldId id="405" r:id="rId23"/>
    <p:sldId id="406" r:id="rId24"/>
    <p:sldId id="430" r:id="rId25"/>
    <p:sldId id="429" r:id="rId26"/>
    <p:sldId id="428" r:id="rId27"/>
    <p:sldId id="431" r:id="rId28"/>
    <p:sldId id="432" r:id="rId29"/>
    <p:sldId id="433" r:id="rId30"/>
    <p:sldId id="407" r:id="rId31"/>
    <p:sldId id="391" r:id="rId32"/>
    <p:sldId id="408" r:id="rId33"/>
    <p:sldId id="435" r:id="rId34"/>
    <p:sldId id="434" r:id="rId35"/>
    <p:sldId id="409" r:id="rId36"/>
    <p:sldId id="436" r:id="rId37"/>
    <p:sldId id="437" r:id="rId38"/>
    <p:sldId id="392" r:id="rId39"/>
    <p:sldId id="410" r:id="rId40"/>
    <p:sldId id="412" r:id="rId41"/>
    <p:sldId id="413" r:id="rId42"/>
    <p:sldId id="414" r:id="rId43"/>
    <p:sldId id="338" r:id="rId44"/>
  </p:sldIdLst>
  <p:sldSz cx="12195175" cy="6859270"/>
  <p:notesSz cx="6858000" cy="9144000"/>
  <p:embeddedFontLst>
    <p:embeddedFont>
      <p:font typeface="微软雅黑" panose="020B0503020204020204" pitchFamily="34" charset="-122"/>
      <p:regular r:id="rId49"/>
    </p:embeddedFont>
    <p:embeddedFont>
      <p:font typeface="Arial Unicode MS" panose="020B0604020202020204" pitchFamily="34" charset="-122"/>
      <p:regular r:id="rId50"/>
    </p:embeddedFont>
    <p:embeddedFont>
      <p:font typeface="Calibri" panose="020F0502020204030204"/>
      <p:regular r:id="rId51"/>
      <p:bold r:id="rId52"/>
      <p:italic r:id="rId53"/>
      <p:boldItalic r:id="rId54"/>
    </p:embeddedFont>
    <p:embeddedFont>
      <p:font typeface="Calibri" panose="020F0502020204030204" charset="0"/>
      <p:regular r:id="rId55"/>
      <p:bold r:id="rId56"/>
      <p:italic r:id="rId57"/>
      <p:boldItalic r:id="rId58"/>
    </p:embeddedFont>
  </p:embeddedFont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1441"/>
    <a:srgbClr val="CA4259"/>
    <a:srgbClr val="8D1B4C"/>
    <a:srgbClr val="4234FC"/>
    <a:srgbClr val="005DA2"/>
    <a:srgbClr val="881A49"/>
    <a:srgbClr val="7E0000"/>
    <a:srgbClr val="FFD347"/>
    <a:srgbClr val="0071C1"/>
    <a:srgbClr val="FF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83" autoAdjust="0"/>
    <p:restoredTop sz="93818" autoAdjust="0"/>
  </p:normalViewPr>
  <p:slideViewPr>
    <p:cSldViewPr>
      <p:cViewPr varScale="1">
        <p:scale>
          <a:sx n="70" d="100"/>
          <a:sy n="70" d="100"/>
        </p:scale>
        <p:origin x="60" y="3618"/>
      </p:cViewPr>
      <p:guideLst>
        <p:guide orient="horz" pos="2126"/>
        <p:guide pos="3885"/>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86" d="100"/>
          <a:sy n="86" d="100"/>
        </p:scale>
        <p:origin x="-3834" y="-90"/>
      </p:cViewPr>
      <p:guideLst>
        <p:guide orient="horz" pos="2834"/>
        <p:guide pos="218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font" Target="fonts/font10.fntdata"/><Relationship Id="rId57" Type="http://schemas.openxmlformats.org/officeDocument/2006/relationships/font" Target="fonts/font9.fntdata"/><Relationship Id="rId56" Type="http://schemas.openxmlformats.org/officeDocument/2006/relationships/font" Target="fonts/font8.fntdata"/><Relationship Id="rId55" Type="http://schemas.openxmlformats.org/officeDocument/2006/relationships/font" Target="fonts/font7.fntdata"/><Relationship Id="rId54" Type="http://schemas.openxmlformats.org/officeDocument/2006/relationships/font" Target="fonts/font6.fntdata"/><Relationship Id="rId53" Type="http://schemas.openxmlformats.org/officeDocument/2006/relationships/font" Target="fonts/font5.fntdata"/><Relationship Id="rId52" Type="http://schemas.openxmlformats.org/officeDocument/2006/relationships/font" Target="fonts/font4.fntdata"/><Relationship Id="rId51" Type="http://schemas.openxmlformats.org/officeDocument/2006/relationships/font" Target="fonts/font3.fntdata"/><Relationship Id="rId50" Type="http://schemas.openxmlformats.org/officeDocument/2006/relationships/font" Target="fonts/font2.fntdata"/><Relationship Id="rId5" Type="http://schemas.openxmlformats.org/officeDocument/2006/relationships/slide" Target="slides/slide2.xml"/><Relationship Id="rId49" Type="http://schemas.openxmlformats.org/officeDocument/2006/relationships/font" Target="fonts/font1.fntdata"/><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054CAA-1DE3-4EBC-A44B-6DBFBB3A3C1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C5DB8A-FE1B-4E30-A4B9-29BF2D5B6A3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835" algn="l" defTabSz="1219200" rtl="0" eaLnBrk="1" latinLnBrk="0" hangingPunct="1">
      <a:defRPr sz="1600" kern="1200">
        <a:solidFill>
          <a:schemeClr val="tx1"/>
        </a:solidFill>
        <a:latin typeface="+mn-lt"/>
        <a:ea typeface="+mn-ea"/>
        <a:cs typeface="+mn-cs"/>
      </a:defRPr>
    </a:lvl3pPr>
    <a:lvl4pPr marL="1829435" algn="l" defTabSz="1219200" rtl="0" eaLnBrk="1" latinLnBrk="0" hangingPunct="1">
      <a:defRPr sz="1600" kern="1200">
        <a:solidFill>
          <a:schemeClr val="tx1"/>
        </a:solidFill>
        <a:latin typeface="+mn-lt"/>
        <a:ea typeface="+mn-ea"/>
        <a:cs typeface="+mn-cs"/>
      </a:defRPr>
    </a:lvl4pPr>
    <a:lvl5pPr marL="2439035" algn="l" defTabSz="1219200" rtl="0" eaLnBrk="1" latinLnBrk="0" hangingPunct="1">
      <a:defRPr sz="1600" kern="1200">
        <a:solidFill>
          <a:schemeClr val="tx1"/>
        </a:solidFill>
        <a:latin typeface="+mn-lt"/>
        <a:ea typeface="+mn-ea"/>
        <a:cs typeface="+mn-cs"/>
      </a:defRPr>
    </a:lvl5pPr>
    <a:lvl6pPr marL="3049270" algn="l" defTabSz="1219200" rtl="0" eaLnBrk="1" latinLnBrk="0" hangingPunct="1">
      <a:defRPr sz="1600" kern="1200">
        <a:solidFill>
          <a:schemeClr val="tx1"/>
        </a:solidFill>
        <a:latin typeface="+mn-lt"/>
        <a:ea typeface="+mn-ea"/>
        <a:cs typeface="+mn-cs"/>
      </a:defRPr>
    </a:lvl6pPr>
    <a:lvl7pPr marL="3658870" algn="l" defTabSz="1219200" rtl="0" eaLnBrk="1" latinLnBrk="0" hangingPunct="1">
      <a:defRPr sz="1600" kern="1200">
        <a:solidFill>
          <a:schemeClr val="tx1"/>
        </a:solidFill>
        <a:latin typeface="+mn-lt"/>
        <a:ea typeface="+mn-ea"/>
        <a:cs typeface="+mn-cs"/>
      </a:defRPr>
    </a:lvl7pPr>
    <a:lvl8pPr marL="4268470" algn="l" defTabSz="1219200" rtl="0" eaLnBrk="1" latinLnBrk="0" hangingPunct="1">
      <a:defRPr sz="1600" kern="1200">
        <a:solidFill>
          <a:schemeClr val="tx1"/>
        </a:solidFill>
        <a:latin typeface="+mn-lt"/>
        <a:ea typeface="+mn-ea"/>
        <a:cs typeface="+mn-cs"/>
      </a:defRPr>
    </a:lvl8pPr>
    <a:lvl9pPr marL="487870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09759" y="6357528"/>
            <a:ext cx="2845541" cy="365193"/>
          </a:xfrm>
        </p:spPr>
        <p:txBody>
          <a:bodyPr/>
          <a:lstStyle/>
          <a:p>
            <a:fld id="{53A34AF9-1664-4634-98DD-8A193B72BA2B}" type="datetime1">
              <a:rPr lang="zh-CN" altLang="en-US" smtClean="0"/>
            </a:fld>
            <a:endParaRPr lang="zh-CN" altLang="en-US"/>
          </a:p>
        </p:txBody>
      </p:sp>
      <p:sp>
        <p:nvSpPr>
          <p:cNvPr id="4" name="页脚占位符 3"/>
          <p:cNvSpPr>
            <a:spLocks noGrp="1"/>
          </p:cNvSpPr>
          <p:nvPr>
            <p:ph type="ftr" sz="quarter" idx="11"/>
          </p:nvPr>
        </p:nvSpPr>
        <p:spPr>
          <a:xfrm>
            <a:off x="4166685" y="6357528"/>
            <a:ext cx="3861805" cy="365193"/>
          </a:xfrm>
        </p:spPr>
        <p:txBody>
          <a:bodyPr/>
          <a:lstStyle/>
          <a:p>
            <a:endParaRPr lang="zh-CN" altLang="en-US"/>
          </a:p>
        </p:txBody>
      </p:sp>
      <p:sp>
        <p:nvSpPr>
          <p:cNvPr id="5" name="灯片编号占位符 4"/>
          <p:cNvSpPr>
            <a:spLocks noGrp="1"/>
          </p:cNvSpPr>
          <p:nvPr>
            <p:ph type="sldNum" sz="quarter" idx="12"/>
          </p:nvPr>
        </p:nvSpPr>
        <p:spPr>
          <a:xfrm>
            <a:off x="8739875" y="6357528"/>
            <a:ext cx="2845541" cy="365193"/>
          </a:xfr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4000">
              <a:schemeClr val="bg1"/>
            </a:gs>
            <a:gs pos="15000">
              <a:schemeClr val="bg1"/>
            </a:gs>
          </a:gsLst>
          <a:lin ang="5400000" scaled="0"/>
          <a:tileRect/>
        </a:gradFill>
        <a:effectLst/>
      </p:bgPr>
    </p:bg>
    <p:spTree>
      <p:nvGrpSpPr>
        <p:cNvPr id="1" name=""/>
        <p:cNvGrpSpPr/>
        <p:nvPr/>
      </p:nvGrpSpPr>
      <p:grpSpPr>
        <a:xfrm>
          <a:off x="0" y="0"/>
          <a:ext cx="0" cy="0"/>
          <a:chOff x="0" y="0"/>
          <a:chExt cx="0" cy="0"/>
        </a:xfrm>
      </p:grpSpPr>
      <p:grpSp>
        <p:nvGrpSpPr>
          <p:cNvPr id="2" name="组合 1"/>
          <p:cNvGrpSpPr/>
          <p:nvPr userDrawn="1"/>
        </p:nvGrpSpPr>
        <p:grpSpPr>
          <a:xfrm>
            <a:off x="-1" y="6692017"/>
            <a:ext cx="12195176" cy="166682"/>
            <a:chOff x="0" y="6526138"/>
            <a:chExt cx="12198350" cy="333450"/>
          </a:xfrm>
          <a:solidFill>
            <a:srgbClr val="8D1B4C"/>
          </a:solidFill>
        </p:grpSpPr>
        <p:sp>
          <p:nvSpPr>
            <p:cNvPr id="3" name="矩形 2"/>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矩形 3"/>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5" name="组合 4"/>
          <p:cNvGrpSpPr/>
          <p:nvPr userDrawn="1"/>
        </p:nvGrpSpPr>
        <p:grpSpPr>
          <a:xfrm>
            <a:off x="-4945" y="-26590"/>
            <a:ext cx="12195176" cy="822252"/>
            <a:chOff x="0" y="6526138"/>
            <a:chExt cx="12198350" cy="333450"/>
          </a:xfrm>
          <a:solidFill>
            <a:srgbClr val="8D1B4C"/>
          </a:solidFill>
          <a:effectLst>
            <a:outerShdw blurRad="50800" dist="38100" dir="2700000" algn="tl" rotWithShape="0">
              <a:prstClr val="black">
                <a:alpha val="40000"/>
              </a:prstClr>
            </a:outerShdw>
          </a:effectLst>
        </p:grpSpPr>
        <p:sp>
          <p:nvSpPr>
            <p:cNvPr id="6" name="矩形 5"/>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7" name="矩形 6"/>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grpSp>
        <p:nvGrpSpPr>
          <p:cNvPr id="14" name="组合 13"/>
          <p:cNvGrpSpPr/>
          <p:nvPr userDrawn="1"/>
        </p:nvGrpSpPr>
        <p:grpSpPr>
          <a:xfrm>
            <a:off x="552971" y="45418"/>
            <a:ext cx="702451" cy="682444"/>
            <a:chOff x="507553" y="-5609"/>
            <a:chExt cx="909514" cy="909514"/>
          </a:xfrm>
        </p:grpSpPr>
        <p:sp>
          <p:nvSpPr>
            <p:cNvPr id="15" name="椭圆 14"/>
            <p:cNvSpPr/>
            <p:nvPr/>
          </p:nvSpPr>
          <p:spPr>
            <a:xfrm>
              <a:off x="524356" y="0"/>
              <a:ext cx="888271" cy="8982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7553" y="-5609"/>
              <a:ext cx="909514" cy="90951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6692017"/>
            <a:ext cx="12195176" cy="166682"/>
            <a:chOff x="0" y="6526138"/>
            <a:chExt cx="12198350" cy="333450"/>
          </a:xfrm>
          <a:solidFill>
            <a:srgbClr val="8D1B4C"/>
          </a:solidFill>
        </p:grpSpPr>
        <p:sp>
          <p:nvSpPr>
            <p:cNvPr id="4" name="矩形 3"/>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90" name="矩形 89"/>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pic>
        <p:nvPicPr>
          <p:cNvPr id="9"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2"/>
            <a:ext cx="3072420" cy="795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336947" y="11046"/>
            <a:ext cx="792088" cy="754452"/>
            <a:chOff x="507553" y="-5609"/>
            <a:chExt cx="909514" cy="909514"/>
          </a:xfrm>
        </p:grpSpPr>
        <p:sp>
          <p:nvSpPr>
            <p:cNvPr id="14" name="椭圆 13"/>
            <p:cNvSpPr/>
            <p:nvPr/>
          </p:nvSpPr>
          <p:spPr>
            <a:xfrm>
              <a:off x="524356" y="0"/>
              <a:ext cx="888271" cy="8982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553" y="-5609"/>
              <a:ext cx="909514" cy="909514"/>
            </a:xfrm>
            <a:prstGeom prst="rect">
              <a:avLst/>
            </a:prstGeom>
          </p:spPr>
        </p:pic>
      </p:grpSp>
      <p:sp>
        <p:nvSpPr>
          <p:cNvPr id="2" name="矩形 1"/>
          <p:cNvSpPr/>
          <p:nvPr/>
        </p:nvSpPr>
        <p:spPr>
          <a:xfrm>
            <a:off x="2978546" y="2829990"/>
            <a:ext cx="6237605" cy="1445260"/>
          </a:xfrm>
          <a:prstGeom prst="rect">
            <a:avLst/>
          </a:prstGeom>
        </p:spPr>
        <p:txBody>
          <a:bodyPr wrap="none">
            <a:spAutoFit/>
          </a:bodyPr>
          <a:p>
            <a:pPr algn="ctr">
              <a:defRPr/>
            </a:pPr>
            <a:r>
              <a:rPr lang="en-US" sz="4400"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Zigbee</a:t>
            </a:r>
            <a:r>
              <a:rPr lang="zh-CN" altLang="en-US" sz="4400"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组网通信</a:t>
            </a:r>
            <a:endParaRPr lang="zh-CN" altLang="en-US" sz="4400"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sz="4400"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4400"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6" name="矩形 5"/>
          <p:cNvSpPr/>
          <p:nvPr/>
        </p:nvSpPr>
        <p:spPr>
          <a:xfrm>
            <a:off x="9615091" y="5989900"/>
            <a:ext cx="2316480" cy="460375"/>
          </a:xfrm>
          <a:prstGeom prst="rect">
            <a:avLst/>
          </a:prstGeom>
        </p:spPr>
        <p:txBody>
          <a:bodyPr wrap="none">
            <a:spAutoFit/>
          </a:bodyPr>
          <a:p>
            <a:pPr algn="ctr">
              <a:defRPr/>
            </a:pPr>
            <a:r>
              <a:rPr lang="zh-CN" altLang="en-US"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汇报人：郑绮欣</a:t>
            </a:r>
            <a:endParaRPr lang="zh-CN" altLang="en-US"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4000" advClick="0" advTm="5000">
        <p14:vortex dir="r"/>
      </p:transition>
    </mc:Choice>
    <mc:Fallback>
      <p:transition spd="slow" advClick="0" advTm="5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 name="文本框 1"/>
          <p:cNvSpPr txBox="1"/>
          <p:nvPr/>
        </p:nvSpPr>
        <p:spPr>
          <a:xfrm>
            <a:off x="993775" y="1858010"/>
            <a:ext cx="10206990" cy="3784600"/>
          </a:xfrm>
          <a:prstGeom prst="rect">
            <a:avLst/>
          </a:prstGeom>
          <a:noFill/>
        </p:spPr>
        <p:txBody>
          <a:bodyPr wrap="square" rtlCol="0" anchor="t">
            <a:spAutoFit/>
          </a:bodyPr>
          <a:p>
            <a:pPr indent="0"/>
            <a:endParaRPr lang="zh-CN" b="1">
              <a:latin typeface="宋体" panose="02010600030101010101" pitchFamily="2" charset="-122"/>
              <a:ea typeface="宋体" panose="02010600030101010101" pitchFamily="2" charset="-122"/>
              <a:cs typeface="宋体" panose="02010600030101010101" pitchFamily="2" charset="-122"/>
              <a:sym typeface="+mn-ea"/>
            </a:endParaRPr>
          </a:p>
          <a:p>
            <a:pPr indent="0"/>
            <a:r>
              <a:rPr lang="zh-CN" b="1">
                <a:latin typeface="宋体" panose="02010600030101010101" pitchFamily="2" charset="-122"/>
                <a:ea typeface="宋体" panose="02010600030101010101" pitchFamily="2" charset="-122"/>
                <a:cs typeface="宋体" panose="02010600030101010101" pitchFamily="2" charset="-122"/>
                <a:sym typeface="+mn-ea"/>
              </a:rPr>
              <a:t>定义</a:t>
            </a:r>
            <a:r>
              <a:rPr lang="en-US" altLang="zh-CN" b="1">
                <a:latin typeface="宋体" panose="02010600030101010101" pitchFamily="2" charset="-122"/>
                <a:ea typeface="宋体" panose="02010600030101010101" pitchFamily="2" charset="-122"/>
                <a:cs typeface="宋体" panose="02010600030101010101" pitchFamily="2" charset="-122"/>
                <a:sym typeface="+mn-ea"/>
              </a:rPr>
              <a:t>:</a:t>
            </a:r>
            <a:r>
              <a:rPr lang="zh-CN">
                <a:latin typeface="宋体" panose="02010600030101010101" pitchFamily="2" charset="-122"/>
                <a:ea typeface="宋体" panose="02010600030101010101" pitchFamily="2" charset="-122"/>
                <a:cs typeface="宋体" panose="02010600030101010101" pitchFamily="2" charset="-122"/>
                <a:sym typeface="+mn-ea"/>
              </a:rPr>
              <a:t>在个人局域网中通过射频方式在设备间进行互相通信的方式与协议</a:t>
            </a:r>
            <a:endParaRPr lang="zh-CN">
              <a:latin typeface="宋体" panose="02010600030101010101" pitchFamily="2" charset="-122"/>
              <a:ea typeface="宋体" panose="02010600030101010101" pitchFamily="2" charset="-122"/>
              <a:cs typeface="宋体" panose="02010600030101010101" pitchFamily="2" charset="-122"/>
            </a:endParaRPr>
          </a:p>
          <a:p>
            <a:pPr indent="0"/>
            <a:endParaRPr lang="zh-CN" altLang="en-US" b="1">
              <a:latin typeface="宋体" panose="02010600030101010101" pitchFamily="2" charset="-122"/>
              <a:ea typeface="宋体" panose="02010600030101010101" pitchFamily="2" charset="-122"/>
              <a:cs typeface="宋体" panose="02010600030101010101" pitchFamily="2" charset="-122"/>
            </a:endParaRPr>
          </a:p>
          <a:p>
            <a:pPr indent="0"/>
            <a:r>
              <a:rPr lang="zh-CN" altLang="en-US" b="1">
                <a:latin typeface="宋体" panose="02010600030101010101" pitchFamily="2" charset="-122"/>
                <a:ea typeface="宋体" panose="02010600030101010101" pitchFamily="2" charset="-122"/>
                <a:cs typeface="宋体" panose="02010600030101010101" pitchFamily="2" charset="-122"/>
                <a:sym typeface="+mn-ea"/>
              </a:rPr>
              <a:t>特点：</a:t>
            </a:r>
            <a:r>
              <a:rPr lang="zh-CN" altLang="en-US">
                <a:latin typeface="宋体" panose="02010600030101010101" pitchFamily="2" charset="-122"/>
                <a:ea typeface="宋体" panose="02010600030101010101" pitchFamily="2" charset="-122"/>
                <a:cs typeface="宋体" panose="02010600030101010101" pitchFamily="2" charset="-122"/>
                <a:sym typeface="+mn-ea"/>
              </a:rPr>
              <a:t>低速率、低功耗、短距离无线通信</a:t>
            </a:r>
            <a:br>
              <a:rPr lang="zh-CN" altLang="en-US" b="1">
                <a:latin typeface="宋体" panose="02010600030101010101" pitchFamily="2" charset="-122"/>
                <a:ea typeface="宋体" panose="02010600030101010101" pitchFamily="2" charset="-122"/>
                <a:cs typeface="宋体" panose="02010600030101010101" pitchFamily="2" charset="-122"/>
                <a:sym typeface="+mn-ea"/>
              </a:rPr>
            </a:br>
            <a:endParaRPr lang="zh-CN" altLang="en-US" b="1">
              <a:latin typeface="宋体" panose="02010600030101010101" pitchFamily="2" charset="-122"/>
              <a:ea typeface="宋体" panose="02010600030101010101" pitchFamily="2" charset="-122"/>
              <a:cs typeface="宋体" panose="02010600030101010101" pitchFamily="2" charset="-122"/>
            </a:endParaRPr>
          </a:p>
          <a:p>
            <a:pPr indent="0"/>
            <a:r>
              <a:rPr lang="zh-CN" altLang="en-US" b="1">
                <a:latin typeface="宋体" panose="02010600030101010101" pitchFamily="2" charset="-122"/>
                <a:ea typeface="宋体" panose="02010600030101010101" pitchFamily="2" charset="-122"/>
                <a:cs typeface="宋体" panose="02010600030101010101" pitchFamily="2" charset="-122"/>
                <a:sym typeface="+mn-ea"/>
              </a:rPr>
              <a:t>通信拓扑：</a:t>
            </a:r>
            <a:r>
              <a:rPr lang="zh-CN" altLang="en-US">
                <a:latin typeface="宋体" panose="02010600030101010101" pitchFamily="2" charset="-122"/>
                <a:ea typeface="宋体" panose="02010600030101010101" pitchFamily="2" charset="-122"/>
                <a:cs typeface="宋体" panose="02010600030101010101" pitchFamily="2" charset="-122"/>
                <a:sym typeface="+mn-ea"/>
              </a:rPr>
              <a:t>星状、对等、点对点等结构</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a:endParaRPr lang="zh-CN" altLang="en-US" b="1">
              <a:latin typeface="宋体" panose="02010600030101010101" pitchFamily="2" charset="-122"/>
              <a:ea typeface="宋体" panose="02010600030101010101" pitchFamily="2" charset="-122"/>
              <a:cs typeface="宋体" panose="02010600030101010101" pitchFamily="2" charset="-122"/>
            </a:endParaRPr>
          </a:p>
          <a:p>
            <a:pPr indent="0"/>
            <a:r>
              <a:rPr lang="zh-CN" altLang="en-US" b="1">
                <a:latin typeface="宋体" panose="02010600030101010101" pitchFamily="2" charset="-122"/>
                <a:ea typeface="宋体" panose="02010600030101010101" pitchFamily="2" charset="-122"/>
                <a:cs typeface="宋体" panose="02010600030101010101" pitchFamily="2" charset="-122"/>
                <a:sym typeface="+mn-ea"/>
              </a:rPr>
              <a:t>协议模型：</a:t>
            </a:r>
            <a:r>
              <a:rPr lang="zh-CN" altLang="en-US">
                <a:latin typeface="宋体" panose="02010600030101010101" pitchFamily="2" charset="-122"/>
                <a:ea typeface="宋体" panose="02010600030101010101" pitchFamily="2" charset="-122"/>
                <a:cs typeface="宋体" panose="02010600030101010101" pitchFamily="2" charset="-122"/>
                <a:sym typeface="+mn-ea"/>
              </a:rPr>
              <a:t>划分为物理层(PHY)和媒体访问控制层(MAC)两个子层进行实现。</a:t>
            </a:r>
            <a:endParaRPr lang="zh-CN" altLang="en-US" b="1">
              <a:latin typeface="宋体" panose="02010600030101010101" pitchFamily="2" charset="-122"/>
              <a:ea typeface="宋体" panose="02010600030101010101" pitchFamily="2" charset="-122"/>
              <a:cs typeface="宋体" panose="02010600030101010101" pitchFamily="2" charset="-122"/>
            </a:endParaRPr>
          </a:p>
          <a:p>
            <a:pPr indent="0"/>
            <a:endParaRPr lang="zh-CN" altLang="en-US" b="1">
              <a:latin typeface="宋体" panose="02010600030101010101" pitchFamily="2" charset="-122"/>
              <a:ea typeface="宋体" panose="02010600030101010101" pitchFamily="2" charset="-122"/>
              <a:cs typeface="宋体" panose="02010600030101010101" pitchFamily="2" charset="-122"/>
            </a:endParaRPr>
          </a:p>
          <a:p>
            <a:pPr indent="0"/>
            <a:endParaRPr lang="zh-CN" altLang="en-US"/>
          </a:p>
        </p:txBody>
      </p:sp>
      <p:sp>
        <p:nvSpPr>
          <p:cNvPr id="20" name="文本框 19"/>
          <p:cNvSpPr txBox="1"/>
          <p:nvPr/>
        </p:nvSpPr>
        <p:spPr>
          <a:xfrm>
            <a:off x="1009650" y="1200785"/>
            <a:ext cx="4522470"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en-US" altLang="zh-CN" sz="3600" dirty="0">
                <a:effectLst>
                  <a:outerShdw blurRad="38100" dist="19050" dir="2700000" algn="tl" rotWithShape="0">
                    <a:schemeClr val="dk1">
                      <a:alpha val="40000"/>
                    </a:schemeClr>
                  </a:outerShdw>
                </a:effectLst>
                <a:cs typeface="+mn-ea"/>
                <a:sym typeface="+mn-lt"/>
              </a:rPr>
              <a:t>IEEE 802.15.4</a:t>
            </a:r>
            <a:r>
              <a:rPr lang="zh-CN" altLang="en-US" sz="3600" dirty="0">
                <a:effectLst>
                  <a:outerShdw blurRad="38100" dist="19050" dir="2700000" algn="tl" rotWithShape="0">
                    <a:schemeClr val="dk1">
                      <a:alpha val="40000"/>
                    </a:schemeClr>
                  </a:outerShdw>
                </a:effectLst>
                <a:cs typeface="+mn-ea"/>
                <a:sym typeface="+mn-lt"/>
              </a:rPr>
              <a:t>协议</a:t>
            </a:r>
            <a:endParaRPr lang="zh-CN" altLang="en-US" sz="3600" dirty="0">
              <a:effectLst>
                <a:outerShdw blurRad="38100" dist="19050" dir="2700000" algn="tl" rotWithShape="0">
                  <a:schemeClr val="dk1">
                    <a:alpha val="40000"/>
                  </a:scheme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 name="文本框 1"/>
          <p:cNvSpPr txBox="1"/>
          <p:nvPr/>
        </p:nvSpPr>
        <p:spPr>
          <a:xfrm>
            <a:off x="1655445" y="2625090"/>
            <a:ext cx="9422765" cy="2306955"/>
          </a:xfrm>
          <a:prstGeom prst="rect">
            <a:avLst/>
          </a:prstGeom>
          <a:noFill/>
        </p:spPr>
        <p:txBody>
          <a:bodyPr wrap="square" rtlCol="0" anchor="t">
            <a:spAutoFit/>
          </a:bodyPr>
          <a:p>
            <a:pPr indent="0"/>
            <a:r>
              <a:rPr lang="zh-CN" b="1">
                <a:ea typeface="宋体" panose="02010600030101010101" pitchFamily="2" charset="-122"/>
                <a:sym typeface="+mn-ea"/>
              </a:rPr>
              <a:t>作用：</a:t>
            </a:r>
            <a:r>
              <a:rPr lang="zh-CN">
                <a:ea typeface="宋体" panose="02010600030101010101" pitchFamily="2" charset="-122"/>
                <a:sym typeface="+mn-ea"/>
              </a:rPr>
              <a:t>信道选择，数据发送与接收</a:t>
            </a:r>
            <a:endParaRPr lang="zh-CN" b="1">
              <a:ea typeface="宋体" panose="02010600030101010101" pitchFamily="2" charset="-122"/>
            </a:endParaRPr>
          </a:p>
          <a:p>
            <a:pPr indent="0"/>
            <a:endParaRPr lang="zh-CN" b="1">
              <a:ea typeface="宋体" panose="02010600030101010101" pitchFamily="2" charset="-122"/>
            </a:endParaRPr>
          </a:p>
          <a:p>
            <a:pPr indent="0"/>
            <a:r>
              <a:rPr lang="zh-CN" b="1">
                <a:ea typeface="宋体" panose="02010600030101010101" pitchFamily="2" charset="-122"/>
                <a:sym typeface="+mn-ea"/>
              </a:rPr>
              <a:t>工作频段：</a:t>
            </a:r>
            <a:r>
              <a:rPr lang="zh-CN">
                <a:ea typeface="宋体" panose="02010600030101010101" pitchFamily="2" charset="-122"/>
                <a:sym typeface="+mn-ea"/>
              </a:rPr>
              <a:t>2.4GHz，915MHz 以及868MHz</a:t>
            </a:r>
            <a:endParaRPr lang="zh-CN">
              <a:ea typeface="宋体" panose="02010600030101010101" pitchFamily="2" charset="-122"/>
            </a:endParaRPr>
          </a:p>
          <a:p>
            <a:pPr indent="0"/>
            <a:endParaRPr lang="zh-CN" b="1">
              <a:ea typeface="宋体" panose="02010600030101010101" pitchFamily="2" charset="-122"/>
            </a:endParaRPr>
          </a:p>
          <a:p>
            <a:pPr indent="0"/>
            <a:r>
              <a:rPr lang="zh-CN" b="1">
                <a:ea typeface="宋体" panose="02010600030101010101" pitchFamily="2" charset="-122"/>
                <a:sym typeface="+mn-ea"/>
              </a:rPr>
              <a:t>特点：</a:t>
            </a:r>
            <a:r>
              <a:rPr lang="zh-CN">
                <a:ea typeface="宋体" panose="02010600030101010101" pitchFamily="2" charset="-122"/>
                <a:sym typeface="+mn-ea"/>
              </a:rPr>
              <a:t>频率越低传输损耗越小，因此更适于远距离    传输。低速传输提供了更好的灵敏度和更大的覆盖范围。</a:t>
            </a:r>
            <a:endParaRPr lang="zh-CN" altLang="en-US"/>
          </a:p>
        </p:txBody>
      </p:sp>
      <p:sp>
        <p:nvSpPr>
          <p:cNvPr id="5" name="文本框 4"/>
          <p:cNvSpPr txBox="1"/>
          <p:nvPr/>
        </p:nvSpPr>
        <p:spPr>
          <a:xfrm>
            <a:off x="574675" y="1171575"/>
            <a:ext cx="6915150" cy="119888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en-US" altLang="zh-CN" sz="3600" dirty="0">
                <a:effectLst>
                  <a:outerShdw blurRad="38100" dist="19050" dir="2700000" algn="tl" rotWithShape="0">
                    <a:schemeClr val="dk1">
                      <a:alpha val="40000"/>
                    </a:schemeClr>
                  </a:outerShdw>
                </a:effectLst>
                <a:cs typeface="+mn-ea"/>
                <a:sym typeface="+mn-lt"/>
              </a:rPr>
              <a:t>IEEE 802.15.4</a:t>
            </a:r>
            <a:r>
              <a:rPr lang="zh-CN" altLang="en-US" sz="3600" dirty="0">
                <a:effectLst>
                  <a:outerShdw blurRad="38100" dist="19050" dir="2700000" algn="tl" rotWithShape="0">
                    <a:schemeClr val="dk1">
                      <a:alpha val="40000"/>
                    </a:schemeClr>
                  </a:outerShdw>
                </a:effectLst>
                <a:cs typeface="+mn-ea"/>
                <a:sym typeface="+mn-lt"/>
              </a:rPr>
              <a:t>协议物理层</a:t>
            </a:r>
            <a:r>
              <a:rPr lang="en-US" altLang="zh-CN" sz="3600" dirty="0">
                <a:effectLst>
                  <a:outerShdw blurRad="38100" dist="19050" dir="2700000" algn="tl" rotWithShape="0">
                    <a:schemeClr val="dk1">
                      <a:alpha val="40000"/>
                    </a:schemeClr>
                  </a:outerShdw>
                </a:effectLst>
                <a:cs typeface="+mn-ea"/>
                <a:sym typeface="+mn-lt"/>
              </a:rPr>
              <a:t>(PHY)</a:t>
            </a:r>
            <a:endParaRPr lang="zh-CN" altLang="en-US" sz="3600" dirty="0">
              <a:effectLst>
                <a:outerShdw blurRad="38100" dist="19050" dir="2700000" algn="tl" rotWithShape="0">
                  <a:schemeClr val="dk1">
                    <a:alpha val="40000"/>
                  </a:schemeClr>
                </a:outerShdw>
              </a:effectLst>
              <a:cs typeface="+mn-ea"/>
              <a:sym typeface="+mn-lt"/>
            </a:endParaRPr>
          </a:p>
          <a:p>
            <a:pPr fontAlgn="base">
              <a:spcBef>
                <a:spcPct val="0"/>
              </a:spcBef>
              <a:spcAft>
                <a:spcPct val="0"/>
              </a:spcAft>
              <a:buFont typeface="Arial" panose="020B0604020202020204" pitchFamily="34" charset="0"/>
              <a:buNone/>
            </a:pPr>
            <a:endParaRPr lang="zh-CN" altLang="en-US" sz="3600" dirty="0">
              <a:effectLst>
                <a:outerShdw blurRad="38100" dist="19050" dir="2700000" algn="tl" rotWithShape="0">
                  <a:schemeClr val="dk1">
                    <a:alpha val="40000"/>
                  </a:scheme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 name="文本框 1"/>
          <p:cNvSpPr txBox="1"/>
          <p:nvPr/>
        </p:nvSpPr>
        <p:spPr>
          <a:xfrm>
            <a:off x="1655445" y="2146300"/>
            <a:ext cx="8775065" cy="4154170"/>
          </a:xfrm>
          <a:prstGeom prst="rect">
            <a:avLst/>
          </a:prstGeom>
          <a:noFill/>
        </p:spPr>
        <p:txBody>
          <a:bodyPr wrap="square" rtlCol="0" anchor="t">
            <a:spAutoFit/>
          </a:bodyPr>
          <a:p>
            <a:pPr indent="0"/>
            <a:r>
              <a:rPr lang="zh-CN">
                <a:latin typeface="宋体" panose="02010600030101010101" pitchFamily="2" charset="-122"/>
                <a:ea typeface="宋体" panose="02010600030101010101" pitchFamily="2" charset="-122"/>
                <a:cs typeface="宋体" panose="02010600030101010101" pitchFamily="2" charset="-122"/>
                <a:sym typeface="+mn-ea"/>
              </a:rPr>
              <a:t>IEEE802.15.4 的物理(PHY)层具备如下功能：</a:t>
            </a:r>
            <a:endParaRPr lang="zh-CN">
              <a:latin typeface="宋体" panose="02010600030101010101" pitchFamily="2" charset="-122"/>
              <a:ea typeface="宋体" panose="02010600030101010101" pitchFamily="2" charset="-122"/>
              <a:cs typeface="宋体" panose="02010600030101010101" pitchFamily="2" charset="-122"/>
            </a:endParaRPr>
          </a:p>
          <a:p>
            <a:pPr indent="0"/>
            <a:endParaRPr lang="zh-CN">
              <a:latin typeface="宋体" panose="02010600030101010101" pitchFamily="2" charset="-122"/>
              <a:ea typeface="宋体" panose="02010600030101010101" pitchFamily="2" charset="-122"/>
              <a:cs typeface="宋体" panose="02010600030101010101" pitchFamily="2" charset="-122"/>
            </a:endParaRPr>
          </a:p>
          <a:p>
            <a:pPr indent="0"/>
            <a:r>
              <a:rPr lang="en-US" altLang="zh-CN">
                <a:latin typeface="宋体" panose="02010600030101010101" pitchFamily="2" charset="-122"/>
                <a:ea typeface="宋体" panose="02010600030101010101" pitchFamily="2" charset="-122"/>
                <a:cs typeface="宋体" panose="02010600030101010101" pitchFamily="2" charset="-122"/>
                <a:sym typeface="+mn-ea"/>
              </a:rPr>
              <a:t>1.</a:t>
            </a:r>
            <a:r>
              <a:rPr lang="zh-CN">
                <a:latin typeface="宋体" panose="02010600030101010101" pitchFamily="2" charset="-122"/>
                <a:ea typeface="宋体" panose="02010600030101010101" pitchFamily="2" charset="-122"/>
                <a:cs typeface="宋体" panose="02010600030101010101" pitchFamily="2" charset="-122"/>
                <a:sym typeface="+mn-ea"/>
              </a:rPr>
              <a:t>当前信道内的能量探测</a:t>
            </a:r>
            <a:endParaRPr lang="zh-CN">
              <a:latin typeface="宋体" panose="02010600030101010101" pitchFamily="2" charset="-122"/>
              <a:ea typeface="宋体" panose="02010600030101010101" pitchFamily="2" charset="-122"/>
              <a:cs typeface="宋体" panose="02010600030101010101" pitchFamily="2" charset="-122"/>
              <a:sym typeface="+mn-ea"/>
            </a:endParaRPr>
          </a:p>
          <a:p>
            <a:pPr indent="0"/>
            <a:endParaRPr lang="zh-CN">
              <a:latin typeface="宋体" panose="02010600030101010101" pitchFamily="2" charset="-122"/>
              <a:ea typeface="宋体" panose="02010600030101010101" pitchFamily="2" charset="-122"/>
              <a:cs typeface="宋体" panose="02010600030101010101" pitchFamily="2" charset="-122"/>
            </a:endParaRPr>
          </a:p>
          <a:p>
            <a:pPr indent="0"/>
            <a:r>
              <a:rPr lang="en-US" altLang="zh-CN">
                <a:latin typeface="宋体" panose="02010600030101010101" pitchFamily="2" charset="-122"/>
                <a:ea typeface="宋体" panose="02010600030101010101" pitchFamily="2" charset="-122"/>
                <a:cs typeface="宋体" panose="02010600030101010101" pitchFamily="2" charset="-122"/>
                <a:sym typeface="+mn-ea"/>
              </a:rPr>
              <a:t>2.</a:t>
            </a:r>
            <a:r>
              <a:rPr lang="zh-CN">
                <a:latin typeface="宋体" panose="02010600030101010101" pitchFamily="2" charset="-122"/>
                <a:ea typeface="宋体" panose="02010600030101010101" pitchFamily="2" charset="-122"/>
                <a:cs typeface="宋体" panose="02010600030101010101" pitchFamily="2" charset="-122"/>
                <a:sym typeface="+mn-ea"/>
              </a:rPr>
              <a:t>激活和去激活无线收发机</a:t>
            </a:r>
            <a:endParaRPr lang="zh-CN">
              <a:latin typeface="宋体" panose="02010600030101010101" pitchFamily="2" charset="-122"/>
              <a:ea typeface="宋体" panose="02010600030101010101" pitchFamily="2" charset="-122"/>
              <a:cs typeface="宋体" panose="02010600030101010101" pitchFamily="2" charset="-122"/>
              <a:sym typeface="+mn-ea"/>
            </a:endParaRPr>
          </a:p>
          <a:p>
            <a:pPr indent="0"/>
            <a:endParaRPr lang="zh-CN">
              <a:latin typeface="宋体" panose="02010600030101010101" pitchFamily="2" charset="-122"/>
              <a:ea typeface="宋体" panose="02010600030101010101" pitchFamily="2" charset="-122"/>
              <a:cs typeface="宋体" panose="02010600030101010101" pitchFamily="2" charset="-122"/>
            </a:endParaRPr>
          </a:p>
          <a:p>
            <a:pPr indent="0"/>
            <a:r>
              <a:rPr lang="en-US" altLang="zh-CN">
                <a:latin typeface="宋体" panose="02010600030101010101" pitchFamily="2" charset="-122"/>
                <a:ea typeface="宋体" panose="02010600030101010101" pitchFamily="2" charset="-122"/>
                <a:cs typeface="宋体" panose="02010600030101010101" pitchFamily="2" charset="-122"/>
                <a:sym typeface="+mn-ea"/>
              </a:rPr>
              <a:t>3.</a:t>
            </a:r>
            <a:r>
              <a:rPr lang="zh-CN">
                <a:latin typeface="宋体" panose="02010600030101010101" pitchFamily="2" charset="-122"/>
                <a:ea typeface="宋体" panose="02010600030101010101" pitchFamily="2" charset="-122"/>
                <a:cs typeface="宋体" panose="02010600030101010101" pitchFamily="2" charset="-122"/>
                <a:sym typeface="+mn-ea"/>
              </a:rPr>
              <a:t>信道空评定</a:t>
            </a:r>
            <a:endParaRPr lang="zh-CN">
              <a:latin typeface="宋体" panose="02010600030101010101" pitchFamily="2" charset="-122"/>
              <a:ea typeface="宋体" panose="02010600030101010101" pitchFamily="2" charset="-122"/>
              <a:cs typeface="宋体" panose="02010600030101010101" pitchFamily="2" charset="-122"/>
              <a:sym typeface="+mn-ea"/>
            </a:endParaRPr>
          </a:p>
          <a:p>
            <a:pPr indent="0"/>
            <a:endParaRPr lang="zh-CN">
              <a:latin typeface="宋体" panose="02010600030101010101" pitchFamily="2" charset="-122"/>
              <a:ea typeface="宋体" panose="02010600030101010101" pitchFamily="2" charset="-122"/>
              <a:cs typeface="宋体" panose="02010600030101010101" pitchFamily="2" charset="-122"/>
              <a:sym typeface="+mn-ea"/>
            </a:endParaRPr>
          </a:p>
          <a:p>
            <a:pPr indent="0"/>
            <a:r>
              <a:rPr lang="en-US" altLang="zh-CN">
                <a:latin typeface="宋体" panose="02010600030101010101" pitchFamily="2" charset="-122"/>
                <a:ea typeface="宋体" panose="02010600030101010101" pitchFamily="2" charset="-122"/>
                <a:cs typeface="宋体" panose="02010600030101010101" pitchFamily="2" charset="-122"/>
                <a:sym typeface="+mn-ea"/>
              </a:rPr>
              <a:t>4.</a:t>
            </a:r>
            <a:r>
              <a:rPr lang="zh-CN">
                <a:latin typeface="宋体" panose="02010600030101010101" pitchFamily="2" charset="-122"/>
                <a:ea typeface="宋体" panose="02010600030101010101" pitchFamily="2" charset="-122"/>
                <a:cs typeface="宋体" panose="02010600030101010101" pitchFamily="2" charset="-122"/>
                <a:sym typeface="+mn-ea"/>
              </a:rPr>
              <a:t>链路质量指示</a:t>
            </a:r>
            <a:endParaRPr lang="zh-CN">
              <a:latin typeface="宋体" panose="02010600030101010101" pitchFamily="2" charset="-122"/>
              <a:ea typeface="宋体" panose="02010600030101010101" pitchFamily="2" charset="-122"/>
              <a:cs typeface="宋体" panose="02010600030101010101" pitchFamily="2" charset="-122"/>
              <a:sym typeface="+mn-ea"/>
            </a:endParaRPr>
          </a:p>
          <a:p>
            <a:pPr indent="0"/>
            <a:endParaRPr lang="zh-CN">
              <a:latin typeface="宋体" panose="02010600030101010101" pitchFamily="2" charset="-122"/>
              <a:ea typeface="宋体" panose="02010600030101010101" pitchFamily="2" charset="-122"/>
              <a:cs typeface="宋体" panose="02010600030101010101" pitchFamily="2" charset="-122"/>
            </a:endParaRPr>
          </a:p>
          <a:p>
            <a:pPr indent="0"/>
            <a:r>
              <a:rPr lang="en-US" altLang="zh-CN">
                <a:latin typeface="宋体" panose="02010600030101010101" pitchFamily="2" charset="-122"/>
                <a:ea typeface="宋体" panose="02010600030101010101" pitchFamily="2" charset="-122"/>
                <a:cs typeface="宋体" panose="02010600030101010101" pitchFamily="2" charset="-122"/>
                <a:sym typeface="+mn-ea"/>
              </a:rPr>
              <a:t>5.</a:t>
            </a:r>
            <a:r>
              <a:rPr lang="zh-CN">
                <a:latin typeface="宋体" panose="02010600030101010101" pitchFamily="2" charset="-122"/>
                <a:ea typeface="宋体" panose="02010600030101010101" pitchFamily="2" charset="-122"/>
                <a:cs typeface="宋体" panose="02010600030101010101" pitchFamily="2" charset="-122"/>
                <a:sym typeface="+mn-ea"/>
              </a:rPr>
              <a:t>信道频率选择</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574675" y="1171575"/>
            <a:ext cx="691515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en-US" altLang="zh-CN" sz="3600" dirty="0">
                <a:effectLst>
                  <a:outerShdw blurRad="38100" dist="19050" dir="2700000" algn="tl" rotWithShape="0">
                    <a:schemeClr val="dk1">
                      <a:alpha val="40000"/>
                    </a:schemeClr>
                  </a:outerShdw>
                </a:effectLst>
                <a:cs typeface="+mn-ea"/>
                <a:sym typeface="+mn-lt"/>
              </a:rPr>
              <a:t>IEEE 802.15.4</a:t>
            </a:r>
            <a:r>
              <a:rPr lang="zh-CN" altLang="en-US" sz="3600" dirty="0">
                <a:effectLst>
                  <a:outerShdw blurRad="38100" dist="19050" dir="2700000" algn="tl" rotWithShape="0">
                    <a:schemeClr val="dk1">
                      <a:alpha val="40000"/>
                    </a:schemeClr>
                  </a:outerShdw>
                </a:effectLst>
                <a:cs typeface="+mn-ea"/>
                <a:sym typeface="+mn-lt"/>
              </a:rPr>
              <a:t>协议物理层</a:t>
            </a:r>
            <a:r>
              <a:rPr lang="en-US" altLang="zh-CN" sz="3600" dirty="0">
                <a:effectLst>
                  <a:outerShdw blurRad="38100" dist="19050" dir="2700000" algn="tl" rotWithShape="0">
                    <a:schemeClr val="dk1">
                      <a:alpha val="40000"/>
                    </a:schemeClr>
                  </a:outerShdw>
                </a:effectLst>
                <a:cs typeface="+mn-ea"/>
                <a:sym typeface="+mn-lt"/>
              </a:rPr>
              <a:t>(PHY)</a:t>
            </a:r>
            <a:endParaRPr lang="zh-CN" altLang="en-US" sz="3600" dirty="0">
              <a:effectLst>
                <a:outerShdw blurRad="38100" dist="19050" dir="2700000" algn="tl" rotWithShape="0">
                  <a:schemeClr val="dk1">
                    <a:alpha val="40000"/>
                  </a:scheme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 name="文本框 4"/>
          <p:cNvSpPr txBox="1"/>
          <p:nvPr/>
        </p:nvSpPr>
        <p:spPr>
          <a:xfrm>
            <a:off x="574675" y="1171575"/>
            <a:ext cx="8895715"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en-US" altLang="zh-CN" sz="3600" dirty="0">
                <a:effectLst>
                  <a:outerShdw blurRad="38100" dist="19050" dir="2700000" algn="tl" rotWithShape="0">
                    <a:schemeClr val="dk1">
                      <a:alpha val="40000"/>
                    </a:schemeClr>
                  </a:outerShdw>
                </a:effectLst>
                <a:cs typeface="+mn-ea"/>
                <a:sym typeface="+mn-lt"/>
              </a:rPr>
              <a:t>IEEE 802.15.4</a:t>
            </a:r>
            <a:r>
              <a:rPr lang="zh-CN" altLang="en-US" sz="3600" dirty="0">
                <a:effectLst>
                  <a:outerShdw blurRad="38100" dist="19050" dir="2700000" algn="tl" rotWithShape="0">
                    <a:schemeClr val="dk1">
                      <a:alpha val="40000"/>
                    </a:schemeClr>
                  </a:outerShdw>
                </a:effectLst>
                <a:cs typeface="+mn-ea"/>
                <a:sym typeface="+mn-lt"/>
              </a:rPr>
              <a:t>协议媒体访问控制层</a:t>
            </a:r>
            <a:r>
              <a:rPr lang="en-US" altLang="zh-CN" sz="3600" dirty="0">
                <a:effectLst>
                  <a:outerShdw blurRad="38100" dist="19050" dir="2700000" algn="tl" rotWithShape="0">
                    <a:schemeClr val="dk1">
                      <a:alpha val="40000"/>
                    </a:schemeClr>
                  </a:outerShdw>
                </a:effectLst>
                <a:cs typeface="+mn-ea"/>
                <a:sym typeface="+mn-lt"/>
              </a:rPr>
              <a:t>(MAC)</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2" name="文本框 1"/>
          <p:cNvSpPr txBox="1"/>
          <p:nvPr/>
        </p:nvSpPr>
        <p:spPr>
          <a:xfrm>
            <a:off x="1625600" y="2453640"/>
            <a:ext cx="7848600" cy="2306955"/>
          </a:xfrm>
          <a:prstGeom prst="rect">
            <a:avLst/>
          </a:prstGeom>
          <a:noFill/>
        </p:spPr>
        <p:txBody>
          <a:bodyPr wrap="square" rtlCol="0" anchor="t">
            <a:spAutoFit/>
          </a:bodyPr>
          <a:p>
            <a:pPr indent="0"/>
            <a:r>
              <a:rPr lang="zh-CN" b="1">
                <a:ea typeface="宋体" panose="02010600030101010101" pitchFamily="2" charset="-122"/>
                <a:sym typeface="+mn-ea"/>
              </a:rPr>
              <a:t>作用：</a:t>
            </a:r>
            <a:r>
              <a:rPr lang="zh-CN">
                <a:ea typeface="宋体" panose="02010600030101010101" pitchFamily="2" charset="-122"/>
                <a:sym typeface="+mn-ea"/>
              </a:rPr>
              <a:t>解决传感器节点信道的接入问题，保证无线传感器网络高效、正确地通信</a:t>
            </a:r>
            <a:endParaRPr lang="zh-CN">
              <a:ea typeface="宋体" panose="02010600030101010101" pitchFamily="2" charset="-122"/>
            </a:endParaRPr>
          </a:p>
          <a:p>
            <a:pPr indent="0"/>
            <a:endParaRPr lang="zh-CN" b="1">
              <a:ea typeface="宋体" panose="02010600030101010101" pitchFamily="2" charset="-122"/>
            </a:endParaRPr>
          </a:p>
          <a:p>
            <a:pPr indent="0"/>
            <a:r>
              <a:rPr lang="zh-CN" altLang="en-US" b="1">
                <a:ea typeface="宋体" panose="02010600030101010101" pitchFamily="2" charset="-122"/>
                <a:sym typeface="+mn-ea"/>
              </a:rPr>
              <a:t>位置：</a:t>
            </a:r>
            <a:r>
              <a:rPr lang="zh-CN" altLang="en-US">
                <a:ea typeface="宋体" panose="02010600030101010101" pitchFamily="2" charset="-122"/>
                <a:sym typeface="+mn-ea"/>
              </a:rPr>
              <a:t>处于无线传感器网络协议物理层的上一层</a:t>
            </a:r>
            <a:endParaRPr lang="zh-CN" altLang="en-US" b="1">
              <a:ea typeface="宋体" panose="02010600030101010101" pitchFamily="2" charset="-122"/>
            </a:endParaRPr>
          </a:p>
          <a:p>
            <a:pPr indent="0"/>
            <a:endParaRPr lang="zh-CN" altLang="en-US" b="1">
              <a:ea typeface="宋体" panose="02010600030101010101" pitchFamily="2" charset="-122"/>
            </a:endParaRPr>
          </a:p>
          <a:p>
            <a:pPr indent="0"/>
            <a:r>
              <a:rPr lang="zh-CN" altLang="en-US" b="1">
                <a:ea typeface="宋体" panose="02010600030101010101" pitchFamily="2" charset="-122"/>
                <a:sym typeface="+mn-ea"/>
              </a:rPr>
              <a:t>分类：</a:t>
            </a:r>
            <a:r>
              <a:rPr lang="zh-CN" altLang="en-US">
                <a:ea typeface="宋体" panose="02010600030101010101" pitchFamily="2" charset="-122"/>
                <a:sym typeface="+mn-ea"/>
              </a:rPr>
              <a:t>固定分配型、基于竞争型和混合型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 name="文本框 4"/>
          <p:cNvSpPr txBox="1"/>
          <p:nvPr/>
        </p:nvSpPr>
        <p:spPr>
          <a:xfrm>
            <a:off x="574675" y="1171575"/>
            <a:ext cx="8895715"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en-US" altLang="zh-CN" sz="3600" dirty="0">
                <a:effectLst>
                  <a:outerShdw blurRad="38100" dist="19050" dir="2700000" algn="tl" rotWithShape="0">
                    <a:schemeClr val="dk1">
                      <a:alpha val="40000"/>
                    </a:schemeClr>
                  </a:outerShdw>
                </a:effectLst>
                <a:cs typeface="+mn-ea"/>
                <a:sym typeface="+mn-lt"/>
              </a:rPr>
              <a:t>IEEE 802.15.4</a:t>
            </a:r>
            <a:r>
              <a:rPr lang="zh-CN" altLang="en-US" sz="3600" dirty="0">
                <a:effectLst>
                  <a:outerShdw blurRad="38100" dist="19050" dir="2700000" algn="tl" rotWithShape="0">
                    <a:schemeClr val="dk1">
                      <a:alpha val="40000"/>
                    </a:schemeClr>
                  </a:outerShdw>
                </a:effectLst>
                <a:cs typeface="+mn-ea"/>
                <a:sym typeface="+mn-lt"/>
              </a:rPr>
              <a:t>协议媒体访问控制层</a:t>
            </a:r>
            <a:r>
              <a:rPr lang="en-US" altLang="zh-CN" sz="3600" dirty="0">
                <a:effectLst>
                  <a:outerShdw blurRad="38100" dist="19050" dir="2700000" algn="tl" rotWithShape="0">
                    <a:schemeClr val="dk1">
                      <a:alpha val="40000"/>
                    </a:schemeClr>
                  </a:outerShdw>
                </a:effectLst>
                <a:cs typeface="+mn-ea"/>
                <a:sym typeface="+mn-lt"/>
              </a:rPr>
              <a:t>(MAC)</a:t>
            </a:r>
            <a:endParaRPr lang="en-US" altLang="zh-CN" sz="3600" dirty="0">
              <a:effectLst>
                <a:outerShdw blurRad="38100" dist="19050" dir="2700000" algn="tl" rotWithShape="0">
                  <a:schemeClr val="dk1">
                    <a:alpha val="40000"/>
                  </a:schemeClr>
                </a:outerShdw>
              </a:effectLst>
              <a:cs typeface="+mn-ea"/>
              <a:sym typeface="+mn-lt"/>
            </a:endParaRPr>
          </a:p>
        </p:txBody>
      </p:sp>
      <p:sp>
        <p:nvSpPr>
          <p:cNvPr id="2" name="文本框 1"/>
          <p:cNvSpPr txBox="1"/>
          <p:nvPr/>
        </p:nvSpPr>
        <p:spPr>
          <a:xfrm>
            <a:off x="1200785" y="2357755"/>
            <a:ext cx="9309735" cy="3046095"/>
          </a:xfrm>
          <a:prstGeom prst="rect">
            <a:avLst/>
          </a:prstGeom>
          <a:noFill/>
        </p:spPr>
        <p:txBody>
          <a:bodyPr wrap="square" rtlCol="0" anchor="t">
            <a:spAutoFit/>
          </a:bodyPr>
          <a:p>
            <a:pPr indent="0"/>
            <a:r>
              <a:rPr lang="zh-CN" altLang="en-US" b="1">
                <a:effectLst/>
                <a:ea typeface="宋体" panose="02010600030101010101" pitchFamily="2" charset="-122"/>
                <a:sym typeface="+mn-ea"/>
              </a:rPr>
              <a:t>固定分配型</a:t>
            </a:r>
            <a:r>
              <a:rPr lang="zh-CN" altLang="en-US">
                <a:effectLst/>
                <a:ea typeface="宋体" panose="02010600030101010101" pitchFamily="2" charset="-122"/>
                <a:sym typeface="+mn-ea"/>
              </a:rPr>
              <a:t>：链路由一对固定的收发时隙和随机选择的频率组成。</a:t>
            </a:r>
            <a:endParaRPr lang="zh-CN" altLang="en-US">
              <a:solidFill>
                <a:schemeClr val="tx1"/>
              </a:solidFill>
              <a:effectLst/>
              <a:ea typeface="宋体" panose="02010600030101010101" pitchFamily="2" charset="-122"/>
              <a:sym typeface="+mn-ea"/>
            </a:endParaRPr>
          </a:p>
          <a:p>
            <a:pPr indent="0"/>
            <a:endParaRPr lang="zh-CN" altLang="en-US">
              <a:solidFill>
                <a:schemeClr val="tx1"/>
              </a:solidFill>
              <a:effectLst/>
              <a:ea typeface="宋体" panose="02010600030101010101" pitchFamily="2" charset="-122"/>
              <a:sym typeface="+mn-ea"/>
            </a:endParaRPr>
          </a:p>
          <a:p>
            <a:pPr indent="0"/>
            <a:r>
              <a:rPr lang="zh-CN" altLang="en-US" b="1">
                <a:effectLst/>
                <a:ea typeface="宋体" panose="02010600030101010101" pitchFamily="2" charset="-122"/>
                <a:sym typeface="+mn-ea"/>
              </a:rPr>
              <a:t>基于竞争型</a:t>
            </a:r>
            <a:r>
              <a:rPr lang="zh-CN" altLang="en-US">
                <a:effectLst/>
                <a:ea typeface="宋体" panose="02010600030101010101" pitchFamily="2" charset="-122"/>
                <a:sym typeface="+mn-ea"/>
              </a:rPr>
              <a:t>：想要通信的节点通过某种机制竞争信道，得到使用权的节点可以接入信道发送信息</a:t>
            </a:r>
            <a:endParaRPr lang="zh-CN" altLang="en-US">
              <a:solidFill>
                <a:schemeClr val="tx1"/>
              </a:solidFill>
              <a:effectLst/>
              <a:ea typeface="宋体" panose="02010600030101010101" pitchFamily="2" charset="-122"/>
              <a:sym typeface="+mn-ea"/>
            </a:endParaRPr>
          </a:p>
          <a:p>
            <a:pPr indent="0"/>
            <a:endParaRPr lang="zh-CN" altLang="en-US">
              <a:solidFill>
                <a:schemeClr val="tx1"/>
              </a:solidFill>
              <a:effectLst/>
              <a:ea typeface="宋体" panose="02010600030101010101" pitchFamily="2" charset="-122"/>
              <a:sym typeface="+mn-ea"/>
            </a:endParaRPr>
          </a:p>
          <a:p>
            <a:pPr indent="0"/>
            <a:r>
              <a:rPr lang="zh-CN" altLang="en-US" b="1">
                <a:effectLst/>
                <a:ea typeface="宋体" panose="02010600030101010101" pitchFamily="2" charset="-122"/>
                <a:sym typeface="+mn-ea"/>
              </a:rPr>
              <a:t>混合型</a:t>
            </a:r>
            <a:r>
              <a:rPr lang="zh-CN" altLang="en-US">
                <a:effectLst/>
                <a:ea typeface="宋体" panose="02010600030101010101" pitchFamily="2" charset="-122"/>
                <a:sym typeface="+mn-ea"/>
              </a:rPr>
              <a:t>：包含竞争协议和非竞争协议的特点，既能保留各自协议的优点，又能避免各自的缺点。当网络条件改变时，混合协议表现为以某类协议为主，其他协议为辅的特点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3240405"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三、</a:t>
            </a:r>
            <a:r>
              <a:rPr lang="en-US" altLang="zh-CN" sz="3600" dirty="0">
                <a:effectLst>
                  <a:outerShdw blurRad="38100" dist="19050" dir="2700000" algn="tl" rotWithShape="0">
                    <a:schemeClr val="dk1">
                      <a:alpha val="40000"/>
                    </a:schemeClr>
                  </a:outerShdw>
                </a:effectLst>
                <a:cs typeface="+mn-ea"/>
                <a:sym typeface="+mn-lt"/>
              </a:rPr>
              <a:t>Zigbee</a:t>
            </a:r>
            <a:r>
              <a:rPr lang="zh-CN" altLang="en-US" sz="3600" dirty="0">
                <a:effectLst>
                  <a:outerShdw blurRad="38100" dist="19050" dir="2700000" algn="tl" rotWithShape="0">
                    <a:schemeClr val="dk1">
                      <a:alpha val="40000"/>
                    </a:schemeClr>
                  </a:outerShdw>
                </a:effectLst>
                <a:cs typeface="+mn-ea"/>
                <a:sym typeface="+mn-lt"/>
              </a:rPr>
              <a:t>协议</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2" name="文本框 1"/>
          <p:cNvSpPr txBox="1"/>
          <p:nvPr/>
        </p:nvSpPr>
        <p:spPr>
          <a:xfrm>
            <a:off x="1461770" y="2667000"/>
            <a:ext cx="9751060" cy="2676525"/>
          </a:xfrm>
          <a:prstGeom prst="rect">
            <a:avLst/>
          </a:prstGeom>
          <a:noFill/>
        </p:spPr>
        <p:txBody>
          <a:bodyPr wrap="square" rtlCol="0" anchor="t">
            <a:spAutoFit/>
          </a:bodyPr>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ZigBee 是建立在IEEE802.15.4 标准之上，由于IEEE 802.15.4标准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只定义了物理层协议和MAC层协议，于是成立了zigbee联盟</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ZigBee联盟</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对其网络层协议和API 进行了标准化，还开发了安全层。经过ZigBee联</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盟对IEEE 802.15.4的改进。</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3240405"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三、</a:t>
            </a:r>
            <a:r>
              <a:rPr lang="en-US" altLang="zh-CN" sz="3600" dirty="0">
                <a:effectLst>
                  <a:outerShdw blurRad="38100" dist="19050" dir="2700000" algn="tl" rotWithShape="0">
                    <a:schemeClr val="dk1">
                      <a:alpha val="40000"/>
                    </a:schemeClr>
                  </a:outerShdw>
                </a:effectLst>
                <a:cs typeface="+mn-ea"/>
                <a:sym typeface="+mn-lt"/>
              </a:rPr>
              <a:t>Zigbee</a:t>
            </a:r>
            <a:r>
              <a:rPr lang="zh-CN" altLang="en-US" sz="3600" dirty="0">
                <a:effectLst>
                  <a:outerShdw blurRad="38100" dist="19050" dir="2700000" algn="tl" rotWithShape="0">
                    <a:schemeClr val="dk1">
                      <a:alpha val="40000"/>
                    </a:schemeClr>
                  </a:outerShdw>
                </a:effectLst>
                <a:cs typeface="+mn-ea"/>
                <a:sym typeface="+mn-lt"/>
              </a:rPr>
              <a:t>协议</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5" name="文本框 4"/>
          <p:cNvSpPr txBox="1"/>
          <p:nvPr/>
        </p:nvSpPr>
        <p:spPr>
          <a:xfrm>
            <a:off x="4999355" y="6067425"/>
            <a:ext cx="4987290" cy="460375"/>
          </a:xfrm>
          <a:prstGeom prst="rect">
            <a:avLst/>
          </a:prstGeom>
          <a:noFill/>
        </p:spPr>
        <p:txBody>
          <a:bodyPr wrap="square" rtlCol="0" anchor="t">
            <a:spAutoFit/>
          </a:bodyPr>
          <a:p>
            <a:r>
              <a:rPr lang="zh-CN" altLang="en-US"/>
              <a:t>zigbee 网络协议的规范</a:t>
            </a:r>
            <a:endParaRPr lang="zh-CN" altLang="en-US"/>
          </a:p>
        </p:txBody>
      </p:sp>
      <p:pic>
        <p:nvPicPr>
          <p:cNvPr id="6" name="图片 5"/>
          <p:cNvPicPr>
            <a:picLocks noChangeAspect="1"/>
          </p:cNvPicPr>
          <p:nvPr/>
        </p:nvPicPr>
        <p:blipFill>
          <a:blip r:embed="rId1"/>
          <a:stretch>
            <a:fillRect/>
          </a:stretch>
        </p:blipFill>
        <p:spPr>
          <a:xfrm>
            <a:off x="1130300" y="1845945"/>
            <a:ext cx="5555615" cy="4221480"/>
          </a:xfrm>
          <a:prstGeom prst="rect">
            <a:avLst/>
          </a:prstGeom>
        </p:spPr>
      </p:pic>
      <p:pic>
        <p:nvPicPr>
          <p:cNvPr id="12" name="图片 -2147482579"/>
          <p:cNvPicPr>
            <a:picLocks noChangeAspect="1"/>
          </p:cNvPicPr>
          <p:nvPr/>
        </p:nvPicPr>
        <p:blipFill>
          <a:blip r:embed="rId2"/>
          <a:stretch>
            <a:fillRect/>
          </a:stretch>
        </p:blipFill>
        <p:spPr>
          <a:xfrm>
            <a:off x="6685915" y="2218690"/>
            <a:ext cx="5175250" cy="36912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3697605"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四、</a:t>
            </a:r>
            <a:r>
              <a:rPr lang="en-US" altLang="zh-CN" sz="3600" dirty="0">
                <a:effectLst>
                  <a:outerShdw blurRad="38100" dist="19050" dir="2700000" algn="tl" rotWithShape="0">
                    <a:schemeClr val="dk1">
                      <a:alpha val="40000"/>
                    </a:schemeClr>
                  </a:outerShdw>
                </a:effectLst>
                <a:cs typeface="+mn-ea"/>
                <a:sym typeface="+mn-lt"/>
              </a:rPr>
              <a:t>Zigbee</a:t>
            </a:r>
            <a:r>
              <a:rPr lang="zh-CN" altLang="en-US" sz="3600" dirty="0">
                <a:effectLst>
                  <a:outerShdw blurRad="38100" dist="19050" dir="2700000" algn="tl" rotWithShape="0">
                    <a:schemeClr val="dk1">
                      <a:alpha val="40000"/>
                    </a:schemeClr>
                  </a:outerShdw>
                </a:effectLst>
                <a:cs typeface="+mn-ea"/>
                <a:sym typeface="+mn-lt"/>
              </a:rPr>
              <a:t>协议栈</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2" name="文本框 1"/>
          <p:cNvSpPr txBox="1"/>
          <p:nvPr/>
        </p:nvSpPr>
        <p:spPr>
          <a:xfrm>
            <a:off x="1212850" y="2307590"/>
            <a:ext cx="9388475" cy="2676525"/>
          </a:xfrm>
          <a:prstGeom prst="rect">
            <a:avLst/>
          </a:prstGeom>
          <a:noFill/>
        </p:spPr>
        <p:txBody>
          <a:bodyPr wrap="square" rtlCol="0" anchor="t">
            <a:spAutoFit/>
          </a:bodyPr>
          <a:p>
            <a:pPr indent="0"/>
            <a:r>
              <a:rPr lang="en-US">
                <a:latin typeface="宋体" panose="02010600030101010101" pitchFamily="2" charset="-122"/>
                <a:ea typeface="宋体" panose="02010600030101010101" pitchFamily="2" charset="-122"/>
                <a:cs typeface="宋体" panose="02010600030101010101" pitchFamily="2" charset="-122"/>
                <a:sym typeface="+mn-ea"/>
              </a:rPr>
              <a:t>    </a:t>
            </a:r>
            <a:r>
              <a:rPr>
                <a:latin typeface="宋体" panose="02010600030101010101" pitchFamily="2" charset="-122"/>
                <a:ea typeface="宋体" panose="02010600030101010101" pitchFamily="2" charset="-122"/>
                <a:cs typeface="宋体" panose="02010600030101010101" pitchFamily="2" charset="-122"/>
                <a:sym typeface="+mn-ea"/>
              </a:rPr>
              <a:t>协议是一系列的通信标准，通信双方需要共同按照这一标准进行正常的数据发射和接收。协议栈是协议的具体实现形式，通俗点来理解就 是协议栈是协议和用户之间的一个接口，开发人员通过使用协议栈来使用这个协议的</a:t>
            </a:r>
            <a:r>
              <a:rPr lang="zh-CN">
                <a:latin typeface="宋体" panose="02010600030101010101" pitchFamily="2" charset="-122"/>
                <a:ea typeface="宋体" panose="02010600030101010101" pitchFamily="2" charset="-122"/>
                <a:cs typeface="宋体" panose="02010600030101010101" pitchFamily="2" charset="-122"/>
                <a:sym typeface="+mn-ea"/>
              </a:rPr>
              <a:t>，</a:t>
            </a:r>
            <a:r>
              <a:rPr>
                <a:latin typeface="宋体" panose="02010600030101010101" pitchFamily="2" charset="-122"/>
                <a:ea typeface="宋体" panose="02010600030101010101" pitchFamily="2" charset="-122"/>
                <a:cs typeface="宋体" panose="02010600030101010101" pitchFamily="2" charset="-122"/>
                <a:sym typeface="+mn-ea"/>
              </a:rPr>
              <a:t>进而实现无线数据收发。</a:t>
            </a:r>
            <a:endParaRPr>
              <a:latin typeface="宋体" panose="02010600030101010101" pitchFamily="2" charset="-122"/>
              <a:ea typeface="宋体" panose="02010600030101010101" pitchFamily="2" charset="-122"/>
              <a:cs typeface="宋体" panose="02010600030101010101" pitchFamily="2" charset="-122"/>
              <a:sym typeface="+mn-ea"/>
            </a:endParaRPr>
          </a:p>
          <a:p>
            <a:pPr indent="0"/>
            <a:r>
              <a:rPr>
                <a:latin typeface="宋体" panose="02010600030101010101" pitchFamily="2" charset="-122"/>
                <a:ea typeface="宋体" panose="02010600030101010101" pitchFamily="2" charset="-122"/>
                <a:cs typeface="宋体" panose="02010600030101010101" pitchFamily="2" charset="-122"/>
                <a:sym typeface="+mn-ea"/>
              </a:rPr>
              <a:t>    协议栈是协议的实现，可以理解为代码，函数库，供上层应用调用，协议较底下的层与应用是相互独立的。商业化的协议栈就是给你写好了底层的代码，符合协议标准，提供给你一个功能模块给你调用。</a:t>
            </a:r>
            <a:endParaRPr>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5349356" y="0"/>
            <a:ext cx="1573552" cy="969418"/>
          </a:xfrm>
          <a:prstGeom prst="rect">
            <a:avLst/>
          </a:prstGeom>
          <a:solidFill>
            <a:srgbClr val="8D1B4C"/>
          </a:solidFill>
          <a:ln w="9525">
            <a:solidFill>
              <a:schemeClr val="accent2">
                <a:lumMod val="60000"/>
                <a:lumOff val="40000"/>
              </a:scheme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zh-CN" altLang="en-US" sz="2400" dirty="0">
              <a:solidFill>
                <a:schemeClr val="bg1"/>
              </a:solidFill>
              <a:cs typeface="+mn-ea"/>
              <a:sym typeface="+mn-lt"/>
            </a:endParaRPr>
          </a:p>
        </p:txBody>
      </p:sp>
      <p:sp>
        <p:nvSpPr>
          <p:cNvPr id="100" name="矩形 53"/>
          <p:cNvSpPr>
            <a:spLocks noChangeArrowheads="1"/>
          </p:cNvSpPr>
          <p:nvPr/>
        </p:nvSpPr>
        <p:spPr bwMode="auto">
          <a:xfrm>
            <a:off x="3775452"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585848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28" name="组合 27"/>
          <p:cNvGrpSpPr/>
          <p:nvPr/>
        </p:nvGrpSpPr>
        <p:grpSpPr>
          <a:xfrm>
            <a:off x="4945513" y="1975324"/>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rgbClr val="8D1B4C"/>
            </a:solidFill>
            <a:ln>
              <a:noFill/>
            </a:ln>
          </p:spPr>
          <p:txBody>
            <a:bodyPr vert="horz" wrap="square" lIns="91404" tIns="45702" rIns="91404" bIns="45702" numCol="1" anchor="t" anchorCtr="0" compatLnSpc="1"/>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2968238" y="4400583"/>
            <a:ext cx="6255526" cy="828675"/>
          </a:xfrm>
          <a:prstGeom prst="rect">
            <a:avLst/>
          </a:prstGeom>
          <a:noFill/>
        </p:spPr>
        <p:txBody>
          <a:bodyPr wrap="square" lIns="91398" tIns="45699" rIns="91398" bIns="45699" rtlCol="0">
            <a:spAutoFit/>
          </a:bodyPr>
          <a:p>
            <a:pPr algn="ctr"/>
            <a:r>
              <a:rPr lang="en-US" altLang="zh-CN" sz="4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Zigbee</a:t>
            </a:r>
            <a:r>
              <a:rPr lang="zh-CN" altLang="en-US" sz="4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通信实现</a:t>
            </a:r>
            <a:endParaRPr lang="zh-CN" altLang="en-US" sz="48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lt"/>
            </a:endParaRPr>
          </a:p>
        </p:txBody>
      </p:sp>
      <p:cxnSp>
        <p:nvCxnSpPr>
          <p:cNvPr id="32" name="直接连接符 31"/>
          <p:cNvCxnSpPr/>
          <p:nvPr/>
        </p:nvCxnSpPr>
        <p:spPr bwMode="auto">
          <a:xfrm>
            <a:off x="2786381" y="5228964"/>
            <a:ext cx="691006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Freeform 27"/>
          <p:cNvSpPr>
            <a:spLocks noEditPoints="1"/>
          </p:cNvSpPr>
          <p:nvPr/>
        </p:nvSpPr>
        <p:spPr bwMode="auto">
          <a:xfrm>
            <a:off x="5426108" y="2463273"/>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rgbClr val="8D1B4C"/>
          </a:solidFill>
          <a:ln>
            <a:noFill/>
          </a:ln>
          <a:effectLst>
            <a:outerShdw blurRad="63500" sx="102000" sy="102000" algn="ctr" rotWithShape="0">
              <a:prstClr val="black">
                <a:alpha val="40000"/>
              </a:prstClr>
            </a:outerShdw>
          </a:effectLst>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1800">
              <a:cs typeface="+mn-ea"/>
              <a:sym typeface="+mn-lt"/>
            </a:endParaRPr>
          </a:p>
        </p:txBody>
      </p:sp>
      <p:grpSp>
        <p:nvGrpSpPr>
          <p:cNvPr id="37" name="组合 36"/>
          <p:cNvGrpSpPr/>
          <p:nvPr/>
        </p:nvGrpSpPr>
        <p:grpSpPr>
          <a:xfrm>
            <a:off x="4366002" y="5458924"/>
            <a:ext cx="2112410" cy="397510"/>
            <a:chOff x="3839574" y="4796619"/>
            <a:chExt cx="2112410" cy="397510"/>
          </a:xfrm>
        </p:grpSpPr>
        <p:sp>
          <p:nvSpPr>
            <p:cNvPr id="38"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39" name="TextBox 39"/>
            <p:cNvSpPr txBox="1"/>
            <p:nvPr/>
          </p:nvSpPr>
          <p:spPr>
            <a:xfrm>
              <a:off x="4202650" y="4796619"/>
              <a:ext cx="1749334"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r>
                <a:rPr lang="zh-CN" altLang="en-US" sz="2000" dirty="0">
                  <a:cs typeface="+mn-ea"/>
                  <a:sym typeface="+mn-lt"/>
                </a:rPr>
                <a:t>开发平台准备</a:t>
              </a:r>
              <a:endParaRPr lang="zh-CN" altLang="en-US" sz="2000" dirty="0">
                <a:cs typeface="+mn-ea"/>
                <a:sym typeface="+mn-lt"/>
              </a:endParaRPr>
            </a:p>
          </p:txBody>
        </p:sp>
      </p:grpSp>
      <p:grpSp>
        <p:nvGrpSpPr>
          <p:cNvPr id="40" name="组合 39"/>
          <p:cNvGrpSpPr/>
          <p:nvPr/>
        </p:nvGrpSpPr>
        <p:grpSpPr>
          <a:xfrm>
            <a:off x="4365989" y="5918714"/>
            <a:ext cx="2040655" cy="397510"/>
            <a:chOff x="3839574" y="4796619"/>
            <a:chExt cx="2040655" cy="397510"/>
          </a:xfrm>
        </p:grpSpPr>
        <p:sp>
          <p:nvSpPr>
            <p:cNvPr id="41"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42" name="TextBox 39"/>
            <p:cNvSpPr txBox="1"/>
            <p:nvPr/>
          </p:nvSpPr>
          <p:spPr>
            <a:xfrm>
              <a:off x="4130895" y="4796619"/>
              <a:ext cx="1749334"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r>
                <a:rPr lang="zh-CN" altLang="en-US" sz="2000" dirty="0">
                  <a:cs typeface="+mn-ea"/>
                  <a:sym typeface="+mn-lt"/>
                </a:rPr>
                <a:t>主要代码</a:t>
              </a:r>
              <a:endParaRPr lang="zh-CN" altLang="en-US" sz="2000" dirty="0">
                <a:cs typeface="+mn-ea"/>
                <a:sym typeface="+mn-lt"/>
              </a:endParaRPr>
            </a:p>
          </p:txBody>
        </p:sp>
      </p:grpSp>
      <p:grpSp>
        <p:nvGrpSpPr>
          <p:cNvPr id="2" name="组合 1"/>
          <p:cNvGrpSpPr/>
          <p:nvPr/>
        </p:nvGrpSpPr>
        <p:grpSpPr>
          <a:xfrm>
            <a:off x="7030449" y="5458974"/>
            <a:ext cx="2112410" cy="397510"/>
            <a:chOff x="3839574" y="4796619"/>
            <a:chExt cx="2112410" cy="397510"/>
          </a:xfrm>
        </p:grpSpPr>
        <p:sp>
          <p:nvSpPr>
            <p:cNvPr id="4"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5" name="TextBox 39"/>
            <p:cNvSpPr txBox="1"/>
            <p:nvPr/>
          </p:nvSpPr>
          <p:spPr>
            <a:xfrm>
              <a:off x="4202650" y="4796619"/>
              <a:ext cx="1749334"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r>
                <a:rPr lang="zh-CN" altLang="en-US" sz="2000" dirty="0">
                  <a:cs typeface="+mn-ea"/>
                  <a:sym typeface="+mn-lt"/>
                </a:rPr>
                <a:t>通信拓扑图</a:t>
              </a:r>
              <a:endParaRPr lang="zh-CN" altLang="en-US" sz="2000" dirty="0">
                <a:cs typeface="+mn-ea"/>
                <a:sym typeface="+mn-lt"/>
              </a:endParaRPr>
            </a:p>
          </p:txBody>
        </p:sp>
      </p:grpSp>
      <p:grpSp>
        <p:nvGrpSpPr>
          <p:cNvPr id="9" name="组合 8"/>
          <p:cNvGrpSpPr/>
          <p:nvPr/>
        </p:nvGrpSpPr>
        <p:grpSpPr>
          <a:xfrm>
            <a:off x="7030449" y="5918714"/>
            <a:ext cx="2040655" cy="397510"/>
            <a:chOff x="3839574" y="4796619"/>
            <a:chExt cx="2040655" cy="397510"/>
          </a:xfrm>
        </p:grpSpPr>
        <p:sp>
          <p:nvSpPr>
            <p:cNvPr id="10"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11" name="TextBox 39"/>
            <p:cNvSpPr txBox="1"/>
            <p:nvPr/>
          </p:nvSpPr>
          <p:spPr>
            <a:xfrm>
              <a:off x="4130895" y="4796619"/>
              <a:ext cx="1749334"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r>
                <a:rPr lang="zh-CN" altLang="en-US" sz="2000" dirty="0">
                  <a:cs typeface="+mn-ea"/>
                  <a:sym typeface="+mn-lt"/>
                </a:rPr>
                <a:t>下载程序</a:t>
              </a:r>
              <a:endParaRPr lang="zh-CN" altLang="en-US" sz="2000" dirty="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5349356" y="0"/>
            <a:ext cx="1573552" cy="969418"/>
          </a:xfrm>
          <a:prstGeom prst="rect">
            <a:avLst/>
          </a:prstGeom>
          <a:solidFill>
            <a:srgbClr val="8D1B4C"/>
          </a:solidFill>
          <a:ln w="9525">
            <a:solidFill>
              <a:schemeClr val="accent2">
                <a:lumMod val="60000"/>
                <a:lumOff val="40000"/>
              </a:scheme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zh-CN" altLang="en-US" sz="2400" dirty="0">
              <a:solidFill>
                <a:schemeClr val="bg1"/>
              </a:solidFill>
              <a:cs typeface="+mn-ea"/>
              <a:sym typeface="+mn-lt"/>
            </a:endParaRPr>
          </a:p>
        </p:txBody>
      </p:sp>
      <p:sp>
        <p:nvSpPr>
          <p:cNvPr id="100" name="矩形 53"/>
          <p:cNvSpPr>
            <a:spLocks noChangeArrowheads="1"/>
          </p:cNvSpPr>
          <p:nvPr/>
        </p:nvSpPr>
        <p:spPr bwMode="auto">
          <a:xfrm>
            <a:off x="3775452"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585848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38404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一、</a:t>
            </a:r>
            <a:r>
              <a:rPr lang="zh-CN" altLang="en-US" sz="3600" dirty="0">
                <a:cs typeface="+mn-ea"/>
                <a:sym typeface="+mn-lt"/>
              </a:rPr>
              <a:t>开发平台准备</a:t>
            </a:r>
            <a:endParaRPr lang="zh-CN" altLang="en-US" sz="3600" dirty="0">
              <a:cs typeface="+mn-ea"/>
              <a:sym typeface="+mn-lt"/>
            </a:endParaRPr>
          </a:p>
        </p:txBody>
      </p:sp>
      <p:sp>
        <p:nvSpPr>
          <p:cNvPr id="6" name="文本框 5"/>
          <p:cNvSpPr txBox="1"/>
          <p:nvPr/>
        </p:nvSpPr>
        <p:spPr>
          <a:xfrm>
            <a:off x="1766570" y="1845945"/>
            <a:ext cx="8738235" cy="6000750"/>
          </a:xfrm>
          <a:prstGeom prst="rect">
            <a:avLst/>
          </a:prstGeom>
          <a:noFill/>
        </p:spPr>
        <p:txBody>
          <a:bodyPr wrap="square" rtlCol="0" anchor="t">
            <a:spAutoFit/>
          </a:bodyPr>
          <a:p>
            <a:r>
              <a:rPr lang="zh-CN" altLang="en-US"/>
              <a:t>硬件准备：</a:t>
            </a:r>
            <a:endParaRPr lang="zh-CN" altLang="en-US"/>
          </a:p>
          <a:p>
            <a:r>
              <a:rPr lang="zh-CN" altLang="en-US"/>
              <a:t>1) PC 机一台</a:t>
            </a:r>
            <a:endParaRPr lang="zh-CN" altLang="en-US"/>
          </a:p>
          <a:p>
            <a:endParaRPr lang="zh-CN" altLang="en-US"/>
          </a:p>
          <a:p>
            <a:r>
              <a:rPr lang="zh-CN" altLang="en-US"/>
              <a:t>2) ZB2530（底板、核心板、仿真器、USB 线）四套</a:t>
            </a:r>
            <a:endParaRPr lang="zh-CN" altLang="en-US"/>
          </a:p>
          <a:p>
            <a:endParaRPr lang="zh-CN" altLang="en-US"/>
          </a:p>
          <a:p>
            <a:r>
              <a:rPr lang="en-US" altLang="zh-CN"/>
              <a:t>3)USB</a:t>
            </a:r>
            <a:r>
              <a:rPr lang="zh-CN" altLang="en-US"/>
              <a:t>转</a:t>
            </a:r>
            <a:r>
              <a:rPr lang="en-US" altLang="zh-CN"/>
              <a:t>TTL</a:t>
            </a:r>
            <a:endParaRPr lang="zh-CN" altLang="en-US"/>
          </a:p>
          <a:p>
            <a:endParaRPr lang="zh-CN" altLang="en-US"/>
          </a:p>
          <a:p>
            <a:r>
              <a:rPr lang="zh-CN" altLang="en-US"/>
              <a:t>软件准备：</a:t>
            </a:r>
            <a:endParaRPr lang="zh-CN" altLang="en-US"/>
          </a:p>
          <a:p>
            <a:r>
              <a:rPr lang="en-US" altLang="zh-CN"/>
              <a:t>1)IDE</a:t>
            </a:r>
            <a:r>
              <a:rPr lang="zh-CN" altLang="en-US"/>
              <a:t>：</a:t>
            </a:r>
            <a:r>
              <a:rPr lang="en-US" altLang="zh-CN"/>
              <a:t>IAR Embedded Workbench</a:t>
            </a:r>
            <a:endParaRPr lang="en-US" altLang="zh-CN"/>
          </a:p>
          <a:p>
            <a:endParaRPr lang="en-US" altLang="zh-CN"/>
          </a:p>
          <a:p>
            <a:r>
              <a:rPr lang="en-US" altLang="zh-CN"/>
              <a:t>2)</a:t>
            </a:r>
            <a:r>
              <a:rPr lang="zh-CN" altLang="en-US"/>
              <a:t>下载器：</a:t>
            </a:r>
            <a:r>
              <a:rPr lang="en-US" altLang="zh-CN"/>
              <a:t>SmartRF Flash Programmer </a:t>
            </a:r>
            <a:endParaRPr lang="en-US" altLang="zh-CN"/>
          </a:p>
          <a:p>
            <a:endParaRPr lang="en-US" altLang="zh-CN"/>
          </a:p>
          <a:p>
            <a:r>
              <a:rPr lang="en-US" altLang="zh-CN"/>
              <a:t>3</a:t>
            </a:r>
            <a:r>
              <a:rPr lang="zh-CN" altLang="en-US"/>
              <a:t>)</a:t>
            </a:r>
            <a:r>
              <a:rPr lang="en-US" altLang="zh-CN">
                <a:sym typeface="+mn-ea"/>
              </a:rPr>
              <a:t>仿真器</a:t>
            </a:r>
            <a:r>
              <a:rPr lang="zh-CN" altLang="en-US">
                <a:sym typeface="+mn-ea"/>
              </a:rPr>
              <a:t>驱动</a:t>
            </a:r>
            <a:endParaRPr lang="en-US" altLang="zh-CN"/>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五边形 20"/>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标题 4"/>
          <p:cNvSpPr txBox="1"/>
          <p:nvPr/>
        </p:nvSpPr>
        <p:spPr>
          <a:xfrm>
            <a:off x="3863752" y="2349191"/>
            <a:ext cx="576064" cy="497806"/>
          </a:xfrm>
          <a:prstGeom prst="rect">
            <a:avLst/>
          </a:prstGeom>
          <a:effectLst>
            <a:outerShdw blurRad="63500" sx="102000" sy="102000" algn="ct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2</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6" name="标题 4"/>
          <p:cNvSpPr txBox="1"/>
          <p:nvPr/>
        </p:nvSpPr>
        <p:spPr>
          <a:xfrm>
            <a:off x="4000783" y="3010972"/>
            <a:ext cx="576064" cy="497806"/>
          </a:xfrm>
          <a:prstGeom prst="rect">
            <a:avLst/>
          </a:prstGeom>
          <a:effectLst>
            <a:outerShdw blurRad="63500" sx="102000" sy="102000" algn="ct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3</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9" name="标题 4"/>
          <p:cNvSpPr txBox="1"/>
          <p:nvPr/>
        </p:nvSpPr>
        <p:spPr>
          <a:xfrm>
            <a:off x="3863117" y="3905798"/>
            <a:ext cx="576064" cy="497806"/>
          </a:xfrm>
          <a:prstGeom prst="rect">
            <a:avLst/>
          </a:prstGeom>
          <a:effectLst>
            <a:outerShdw blurRad="63500" sx="102000" sy="102000" algn="ct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4</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20" name="标题 4"/>
          <p:cNvSpPr txBox="1"/>
          <p:nvPr/>
        </p:nvSpPr>
        <p:spPr>
          <a:xfrm>
            <a:off x="3522292" y="4612028"/>
            <a:ext cx="576064" cy="497806"/>
          </a:xfrm>
          <a:prstGeom prst="rect">
            <a:avLst/>
          </a:prstGeom>
          <a:effectLst>
            <a:outerShdw blurRad="63500" sx="102000" sy="102000" algn="ct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800" b="1" dirty="0">
                <a:solidFill>
                  <a:prstClr val="white"/>
                </a:solidFill>
                <a:latin typeface="+mn-lt"/>
                <a:ea typeface="+mn-ea"/>
                <a:cs typeface="+mn-ea"/>
                <a:sym typeface="+mn-lt"/>
              </a:rPr>
              <a:t>5</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22" name="椭圆 21"/>
          <p:cNvSpPr/>
          <p:nvPr/>
        </p:nvSpPr>
        <p:spPr>
          <a:xfrm>
            <a:off x="-397293" y="1033856"/>
            <a:ext cx="4694660" cy="4694660"/>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3" name="矩形 1"/>
          <p:cNvSpPr/>
          <p:nvPr/>
        </p:nvSpPr>
        <p:spPr>
          <a:xfrm>
            <a:off x="-456354" y="2349315"/>
            <a:ext cx="1717607" cy="2098670"/>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1" fmla="*/ 0 w 1705100"/>
              <a:gd name="connsiteY0-2" fmla="*/ 0 h 2088232"/>
              <a:gd name="connsiteX1-3" fmla="*/ 1705100 w 1705100"/>
              <a:gd name="connsiteY1-4" fmla="*/ 0 h 2088232"/>
              <a:gd name="connsiteX2-5" fmla="*/ 922602 w 1705100"/>
              <a:gd name="connsiteY2-6" fmla="*/ 1013988 h 2088232"/>
              <a:gd name="connsiteX3-7" fmla="*/ 1705100 w 1705100"/>
              <a:gd name="connsiteY3-8" fmla="*/ 2088232 h 2088232"/>
              <a:gd name="connsiteX4-9" fmla="*/ 0 w 1705100"/>
              <a:gd name="connsiteY4-10" fmla="*/ 2088232 h 2088232"/>
              <a:gd name="connsiteX5" fmla="*/ 0 w 1705100"/>
              <a:gd name="connsiteY5" fmla="*/ 0 h 2088232"/>
              <a:gd name="connsiteX0-11" fmla="*/ 0 w 1705100"/>
              <a:gd name="connsiteY0-12" fmla="*/ 0 h 2088232"/>
              <a:gd name="connsiteX1-13" fmla="*/ 1705100 w 1705100"/>
              <a:gd name="connsiteY1-14" fmla="*/ 0 h 2088232"/>
              <a:gd name="connsiteX2-15" fmla="*/ 1090721 w 1705100"/>
              <a:gd name="connsiteY2-16" fmla="*/ 1075495 h 2088232"/>
              <a:gd name="connsiteX3-17" fmla="*/ 1705100 w 1705100"/>
              <a:gd name="connsiteY3-18" fmla="*/ 2088232 h 2088232"/>
              <a:gd name="connsiteX4-19" fmla="*/ 0 w 1705100"/>
              <a:gd name="connsiteY4-20" fmla="*/ 2088232 h 2088232"/>
              <a:gd name="connsiteX5-21" fmla="*/ 0 w 1705100"/>
              <a:gd name="connsiteY5-22" fmla="*/ 0 h 2088232"/>
              <a:gd name="connsiteX0-23" fmla="*/ 0 w 1705100"/>
              <a:gd name="connsiteY0-24" fmla="*/ 0 h 2088232"/>
              <a:gd name="connsiteX1-25" fmla="*/ 1705100 w 1705100"/>
              <a:gd name="connsiteY1-26" fmla="*/ 0 h 2088232"/>
              <a:gd name="connsiteX2-27" fmla="*/ 1090721 w 1705100"/>
              <a:gd name="connsiteY2-28" fmla="*/ 1075495 h 2088232"/>
              <a:gd name="connsiteX3-29" fmla="*/ 1705100 w 1705100"/>
              <a:gd name="connsiteY3-30" fmla="*/ 2088232 h 2088232"/>
              <a:gd name="connsiteX4-31" fmla="*/ 0 w 1705100"/>
              <a:gd name="connsiteY4-32" fmla="*/ 2088232 h 2088232"/>
              <a:gd name="connsiteX5-33" fmla="*/ 0 w 1705100"/>
              <a:gd name="connsiteY5-34" fmla="*/ 0 h 2088232"/>
              <a:gd name="connsiteX0-35" fmla="*/ 0 w 1705100"/>
              <a:gd name="connsiteY0-36" fmla="*/ 0 h 2088232"/>
              <a:gd name="connsiteX1-37" fmla="*/ 1705100 w 1705100"/>
              <a:gd name="connsiteY1-38" fmla="*/ 0 h 2088232"/>
              <a:gd name="connsiteX2-39" fmla="*/ 1090721 w 1705100"/>
              <a:gd name="connsiteY2-40" fmla="*/ 1075495 h 2088232"/>
              <a:gd name="connsiteX3-41" fmla="*/ 1705100 w 1705100"/>
              <a:gd name="connsiteY3-42" fmla="*/ 2088232 h 2088232"/>
              <a:gd name="connsiteX4-43" fmla="*/ 0 w 1705100"/>
              <a:gd name="connsiteY4-44" fmla="*/ 2088232 h 2088232"/>
              <a:gd name="connsiteX5-45" fmla="*/ 0 w 1705100"/>
              <a:gd name="connsiteY5-46" fmla="*/ 0 h 2088232"/>
              <a:gd name="connsiteX0-47" fmla="*/ 0 w 1705100"/>
              <a:gd name="connsiteY0-48" fmla="*/ 0 h 2088232"/>
              <a:gd name="connsiteX1-49" fmla="*/ 1705100 w 1705100"/>
              <a:gd name="connsiteY1-50" fmla="*/ 0 h 2088232"/>
              <a:gd name="connsiteX2-51" fmla="*/ 1090721 w 1705100"/>
              <a:gd name="connsiteY2-52" fmla="*/ 1075495 h 2088232"/>
              <a:gd name="connsiteX3-53" fmla="*/ 1705100 w 1705100"/>
              <a:gd name="connsiteY3-54" fmla="*/ 2088232 h 2088232"/>
              <a:gd name="connsiteX4-55" fmla="*/ 0 w 1705100"/>
              <a:gd name="connsiteY4-56" fmla="*/ 2088232 h 2088232"/>
              <a:gd name="connsiteX5-57" fmla="*/ 0 w 1705100"/>
              <a:gd name="connsiteY5-58" fmla="*/ 0 h 2088232"/>
              <a:gd name="connsiteX0-59" fmla="*/ 0 w 1705100"/>
              <a:gd name="connsiteY0-60" fmla="*/ 0 h 2088232"/>
              <a:gd name="connsiteX1-61" fmla="*/ 1705100 w 1705100"/>
              <a:gd name="connsiteY1-62" fmla="*/ 0 h 2088232"/>
              <a:gd name="connsiteX2-63" fmla="*/ 1090721 w 1705100"/>
              <a:gd name="connsiteY2-64" fmla="*/ 1075495 h 2088232"/>
              <a:gd name="connsiteX3-65" fmla="*/ 1705100 w 1705100"/>
              <a:gd name="connsiteY3-66" fmla="*/ 2088232 h 2088232"/>
              <a:gd name="connsiteX4-67" fmla="*/ 0 w 1705100"/>
              <a:gd name="connsiteY4-68" fmla="*/ 2088232 h 2088232"/>
              <a:gd name="connsiteX5-69" fmla="*/ 0 w 1705100"/>
              <a:gd name="connsiteY5-70" fmla="*/ 0 h 2088232"/>
              <a:gd name="connsiteX0-71" fmla="*/ 0 w 1705100"/>
              <a:gd name="connsiteY0-72" fmla="*/ 0 h 2088232"/>
              <a:gd name="connsiteX1-73" fmla="*/ 1705100 w 1705100"/>
              <a:gd name="connsiteY1-74" fmla="*/ 0 h 2088232"/>
              <a:gd name="connsiteX2-75" fmla="*/ 1090721 w 1705100"/>
              <a:gd name="connsiteY2-76" fmla="*/ 1075495 h 2088232"/>
              <a:gd name="connsiteX3-77" fmla="*/ 1705100 w 1705100"/>
              <a:gd name="connsiteY3-78" fmla="*/ 2088232 h 2088232"/>
              <a:gd name="connsiteX4-79" fmla="*/ 0 w 1705100"/>
              <a:gd name="connsiteY4-80" fmla="*/ 2088232 h 2088232"/>
              <a:gd name="connsiteX5-81" fmla="*/ 0 w 1705100"/>
              <a:gd name="connsiteY5-82" fmla="*/ 0 h 2088232"/>
              <a:gd name="connsiteX0-83" fmla="*/ 0 w 1705100"/>
              <a:gd name="connsiteY0-84" fmla="*/ 0 h 2088232"/>
              <a:gd name="connsiteX1-85" fmla="*/ 1705100 w 1705100"/>
              <a:gd name="connsiteY1-86" fmla="*/ 0 h 2088232"/>
              <a:gd name="connsiteX2-87" fmla="*/ 1090721 w 1705100"/>
              <a:gd name="connsiteY2-88" fmla="*/ 1075495 h 2088232"/>
              <a:gd name="connsiteX3-89" fmla="*/ 1705100 w 1705100"/>
              <a:gd name="connsiteY3-90" fmla="*/ 2088232 h 2088232"/>
              <a:gd name="connsiteX4-91" fmla="*/ 0 w 1705100"/>
              <a:gd name="connsiteY4-92" fmla="*/ 2088232 h 2088232"/>
              <a:gd name="connsiteX5-93" fmla="*/ 0 w 1705100"/>
              <a:gd name="connsiteY5-94" fmla="*/ 0 h 2088232"/>
              <a:gd name="connsiteX0-95" fmla="*/ 0 w 1705100"/>
              <a:gd name="connsiteY0-96" fmla="*/ 0 h 2088232"/>
              <a:gd name="connsiteX1-97" fmla="*/ 1705100 w 1705100"/>
              <a:gd name="connsiteY1-98" fmla="*/ 0 h 2088232"/>
              <a:gd name="connsiteX2-99" fmla="*/ 1090721 w 1705100"/>
              <a:gd name="connsiteY2-100" fmla="*/ 1075495 h 2088232"/>
              <a:gd name="connsiteX3-101" fmla="*/ 1705100 w 1705100"/>
              <a:gd name="connsiteY3-102" fmla="*/ 2088232 h 2088232"/>
              <a:gd name="connsiteX4-103" fmla="*/ 0 w 1705100"/>
              <a:gd name="connsiteY4-104" fmla="*/ 2088232 h 2088232"/>
              <a:gd name="connsiteX5-105" fmla="*/ 0 w 1705100"/>
              <a:gd name="connsiteY5-106" fmla="*/ 0 h 2088232"/>
              <a:gd name="connsiteX0-107" fmla="*/ 0 w 1705100"/>
              <a:gd name="connsiteY0-108" fmla="*/ 0 h 2088232"/>
              <a:gd name="connsiteX1-109" fmla="*/ 1705100 w 1705100"/>
              <a:gd name="connsiteY1-110" fmla="*/ 0 h 2088232"/>
              <a:gd name="connsiteX2-111" fmla="*/ 1705100 w 1705100"/>
              <a:gd name="connsiteY2-112" fmla="*/ 2088232 h 2088232"/>
              <a:gd name="connsiteX3-113" fmla="*/ 0 w 1705100"/>
              <a:gd name="connsiteY3-114" fmla="*/ 2088232 h 2088232"/>
              <a:gd name="connsiteX4-115" fmla="*/ 0 w 1705100"/>
              <a:gd name="connsiteY4-116" fmla="*/ 0 h 2088232"/>
              <a:gd name="connsiteX0-117" fmla="*/ 0 w 1739059"/>
              <a:gd name="connsiteY0-118" fmla="*/ 0 h 2088232"/>
              <a:gd name="connsiteX1-119" fmla="*/ 1705100 w 1739059"/>
              <a:gd name="connsiteY1-120" fmla="*/ 0 h 2088232"/>
              <a:gd name="connsiteX2-121" fmla="*/ 1705100 w 1739059"/>
              <a:gd name="connsiteY2-122" fmla="*/ 2088232 h 2088232"/>
              <a:gd name="connsiteX3-123" fmla="*/ 0 w 1739059"/>
              <a:gd name="connsiteY3-124" fmla="*/ 2088232 h 2088232"/>
              <a:gd name="connsiteX4-125" fmla="*/ 0 w 1739059"/>
              <a:gd name="connsiteY4-126" fmla="*/ 0 h 2088232"/>
              <a:gd name="connsiteX0-127" fmla="*/ 0 w 1705100"/>
              <a:gd name="connsiteY0-128" fmla="*/ 0 h 2088232"/>
              <a:gd name="connsiteX1-129" fmla="*/ 1705100 w 1705100"/>
              <a:gd name="connsiteY1-130" fmla="*/ 0 h 2088232"/>
              <a:gd name="connsiteX2-131" fmla="*/ 1705100 w 1705100"/>
              <a:gd name="connsiteY2-132" fmla="*/ 2088232 h 2088232"/>
              <a:gd name="connsiteX3-133" fmla="*/ 0 w 1705100"/>
              <a:gd name="connsiteY3-134" fmla="*/ 2088232 h 2088232"/>
              <a:gd name="connsiteX4-135" fmla="*/ 0 w 1705100"/>
              <a:gd name="connsiteY4-136" fmla="*/ 0 h 2088232"/>
              <a:gd name="connsiteX0-137" fmla="*/ 0 w 1705100"/>
              <a:gd name="connsiteY0-138" fmla="*/ 0 h 2088232"/>
              <a:gd name="connsiteX1-139" fmla="*/ 1705100 w 1705100"/>
              <a:gd name="connsiteY1-140" fmla="*/ 0 h 2088232"/>
              <a:gd name="connsiteX2-141" fmla="*/ 1705100 w 1705100"/>
              <a:gd name="connsiteY2-142" fmla="*/ 2088232 h 2088232"/>
              <a:gd name="connsiteX3-143" fmla="*/ 0 w 1705100"/>
              <a:gd name="connsiteY3-144" fmla="*/ 2088232 h 2088232"/>
              <a:gd name="connsiteX4-145" fmla="*/ 0 w 1705100"/>
              <a:gd name="connsiteY4-146" fmla="*/ 0 h 2088232"/>
              <a:gd name="connsiteX0-147" fmla="*/ 0 w 1705100"/>
              <a:gd name="connsiteY0-148" fmla="*/ 0 h 2088232"/>
              <a:gd name="connsiteX1-149" fmla="*/ 1705100 w 1705100"/>
              <a:gd name="connsiteY1-150" fmla="*/ 0 h 2088232"/>
              <a:gd name="connsiteX2-151" fmla="*/ 1705100 w 1705100"/>
              <a:gd name="connsiteY2-152" fmla="*/ 2088232 h 2088232"/>
              <a:gd name="connsiteX3-153" fmla="*/ 0 w 1705100"/>
              <a:gd name="connsiteY3-154" fmla="*/ 2088232 h 2088232"/>
              <a:gd name="connsiteX4-155" fmla="*/ 0 w 1705100"/>
              <a:gd name="connsiteY4-156" fmla="*/ 0 h 2088232"/>
              <a:gd name="connsiteX0-157" fmla="*/ 0 w 1746105"/>
              <a:gd name="connsiteY0-158" fmla="*/ 0 h 2088232"/>
              <a:gd name="connsiteX1-159" fmla="*/ 1746105 w 1746105"/>
              <a:gd name="connsiteY1-160" fmla="*/ 0 h 2088232"/>
              <a:gd name="connsiteX2-161" fmla="*/ 1705100 w 1746105"/>
              <a:gd name="connsiteY2-162" fmla="*/ 2088232 h 2088232"/>
              <a:gd name="connsiteX3-163" fmla="*/ 0 w 1746105"/>
              <a:gd name="connsiteY3-164" fmla="*/ 2088232 h 2088232"/>
              <a:gd name="connsiteX4-165" fmla="*/ 0 w 1746105"/>
              <a:gd name="connsiteY4-166" fmla="*/ 0 h 2088232"/>
              <a:gd name="connsiteX0-167" fmla="*/ 0 w 1746105"/>
              <a:gd name="connsiteY0-168" fmla="*/ 0 h 2088232"/>
              <a:gd name="connsiteX1-169" fmla="*/ 1746105 w 1746105"/>
              <a:gd name="connsiteY1-170" fmla="*/ 0 h 2088232"/>
              <a:gd name="connsiteX2-171" fmla="*/ 1705100 w 1746105"/>
              <a:gd name="connsiteY2-172" fmla="*/ 2088232 h 2088232"/>
              <a:gd name="connsiteX3-173" fmla="*/ 0 w 1746105"/>
              <a:gd name="connsiteY3-174" fmla="*/ 2088232 h 2088232"/>
              <a:gd name="connsiteX4-175" fmla="*/ 0 w 1746105"/>
              <a:gd name="connsiteY4-176" fmla="*/ 0 h 2088232"/>
              <a:gd name="connsiteX0-177" fmla="*/ 0 w 1746105"/>
              <a:gd name="connsiteY0-178" fmla="*/ 0 h 2088232"/>
              <a:gd name="connsiteX1-179" fmla="*/ 1746105 w 1746105"/>
              <a:gd name="connsiteY1-180" fmla="*/ 0 h 2088232"/>
              <a:gd name="connsiteX2-181" fmla="*/ 1705100 w 1746105"/>
              <a:gd name="connsiteY2-182" fmla="*/ 2088232 h 2088232"/>
              <a:gd name="connsiteX3-183" fmla="*/ 0 w 1746105"/>
              <a:gd name="connsiteY3-184" fmla="*/ 2088232 h 2088232"/>
              <a:gd name="connsiteX4-185" fmla="*/ 0 w 1746105"/>
              <a:gd name="connsiteY4-186" fmla="*/ 0 h 2088232"/>
              <a:gd name="connsiteX0-187" fmla="*/ 0 w 1762506"/>
              <a:gd name="connsiteY0-188" fmla="*/ 0 h 2088232"/>
              <a:gd name="connsiteX1-189" fmla="*/ 1746105 w 1762506"/>
              <a:gd name="connsiteY1-190" fmla="*/ 0 h 2088232"/>
              <a:gd name="connsiteX2-191" fmla="*/ 1762506 w 1762506"/>
              <a:gd name="connsiteY2-192" fmla="*/ 2088232 h 2088232"/>
              <a:gd name="connsiteX3-193" fmla="*/ 0 w 1762506"/>
              <a:gd name="connsiteY3-194" fmla="*/ 2088232 h 2088232"/>
              <a:gd name="connsiteX4-195" fmla="*/ 0 w 1762506"/>
              <a:gd name="connsiteY4-196" fmla="*/ 0 h 2088232"/>
              <a:gd name="connsiteX0-197" fmla="*/ 0 w 1762506"/>
              <a:gd name="connsiteY0-198" fmla="*/ 0 h 2088232"/>
              <a:gd name="connsiteX1-199" fmla="*/ 1746105 w 1762506"/>
              <a:gd name="connsiteY1-200" fmla="*/ 0 h 2088232"/>
              <a:gd name="connsiteX2-201" fmla="*/ 1762506 w 1762506"/>
              <a:gd name="connsiteY2-202" fmla="*/ 2088232 h 2088232"/>
              <a:gd name="connsiteX3-203" fmla="*/ 0 w 1762506"/>
              <a:gd name="connsiteY3-204" fmla="*/ 2088232 h 2088232"/>
              <a:gd name="connsiteX4-205" fmla="*/ 0 w 1762506"/>
              <a:gd name="connsiteY4-206" fmla="*/ 0 h 2088232"/>
              <a:gd name="connsiteX0-207" fmla="*/ 0 w 1762506"/>
              <a:gd name="connsiteY0-208" fmla="*/ 0 h 2088232"/>
              <a:gd name="connsiteX1-209" fmla="*/ 1746105 w 1762506"/>
              <a:gd name="connsiteY1-210" fmla="*/ 0 h 2088232"/>
              <a:gd name="connsiteX2-211" fmla="*/ 1762506 w 1762506"/>
              <a:gd name="connsiteY2-212" fmla="*/ 2088232 h 2088232"/>
              <a:gd name="connsiteX3-213" fmla="*/ 0 w 1762506"/>
              <a:gd name="connsiteY3-214" fmla="*/ 2088232 h 2088232"/>
              <a:gd name="connsiteX4-215" fmla="*/ 0 w 1762506"/>
              <a:gd name="connsiteY4-216" fmla="*/ 0 h 2088232"/>
              <a:gd name="connsiteX0-217" fmla="*/ 0 w 1762506"/>
              <a:gd name="connsiteY0-218" fmla="*/ 0 h 2088232"/>
              <a:gd name="connsiteX1-219" fmla="*/ 1746105 w 1762506"/>
              <a:gd name="connsiteY1-220" fmla="*/ 0 h 2088232"/>
              <a:gd name="connsiteX2-221" fmla="*/ 1762506 w 1762506"/>
              <a:gd name="connsiteY2-222" fmla="*/ 2088232 h 2088232"/>
              <a:gd name="connsiteX3-223" fmla="*/ 0 w 1762506"/>
              <a:gd name="connsiteY3-224" fmla="*/ 2088232 h 2088232"/>
              <a:gd name="connsiteX4-225" fmla="*/ 0 w 1762506"/>
              <a:gd name="connsiteY4-226" fmla="*/ 0 h 2088232"/>
              <a:gd name="connsiteX0-227" fmla="*/ 0 w 1762506"/>
              <a:gd name="connsiteY0-228" fmla="*/ 0 h 2088232"/>
              <a:gd name="connsiteX1-229" fmla="*/ 1746105 w 1762506"/>
              <a:gd name="connsiteY1-230" fmla="*/ 0 h 2088232"/>
              <a:gd name="connsiteX2-231" fmla="*/ 1762506 w 1762506"/>
              <a:gd name="connsiteY2-232" fmla="*/ 2088232 h 2088232"/>
              <a:gd name="connsiteX3-233" fmla="*/ 0 w 1762506"/>
              <a:gd name="connsiteY3-234" fmla="*/ 2088232 h 2088232"/>
              <a:gd name="connsiteX4-235" fmla="*/ 0 w 1762506"/>
              <a:gd name="connsiteY4-236" fmla="*/ 0 h 2088232"/>
              <a:gd name="connsiteX0-237" fmla="*/ 0 w 1762506"/>
              <a:gd name="connsiteY0-238" fmla="*/ 0 h 2088232"/>
              <a:gd name="connsiteX1-239" fmla="*/ 1746105 w 1762506"/>
              <a:gd name="connsiteY1-240" fmla="*/ 0 h 2088232"/>
              <a:gd name="connsiteX2-241" fmla="*/ 1762506 w 1762506"/>
              <a:gd name="connsiteY2-242" fmla="*/ 2088232 h 2088232"/>
              <a:gd name="connsiteX3-243" fmla="*/ 0 w 1762506"/>
              <a:gd name="connsiteY3-244" fmla="*/ 2088232 h 2088232"/>
              <a:gd name="connsiteX4-245" fmla="*/ 0 w 1762506"/>
              <a:gd name="connsiteY4-246" fmla="*/ 0 h 2088232"/>
              <a:gd name="connsiteX0-247" fmla="*/ 0 w 1762506"/>
              <a:gd name="connsiteY0-248" fmla="*/ 0 h 2088232"/>
              <a:gd name="connsiteX1-249" fmla="*/ 1746105 w 1762506"/>
              <a:gd name="connsiteY1-250" fmla="*/ 0 h 2088232"/>
              <a:gd name="connsiteX2-251" fmla="*/ 1762506 w 1762506"/>
              <a:gd name="connsiteY2-252" fmla="*/ 2088232 h 2088232"/>
              <a:gd name="connsiteX3-253" fmla="*/ 0 w 1762506"/>
              <a:gd name="connsiteY3-254" fmla="*/ 2088232 h 2088232"/>
              <a:gd name="connsiteX4-255" fmla="*/ 0 w 1762506"/>
              <a:gd name="connsiteY4-256" fmla="*/ 0 h 2088232"/>
              <a:gd name="connsiteX0-257" fmla="*/ 0 w 1762506"/>
              <a:gd name="connsiteY0-258" fmla="*/ 0 h 2088232"/>
              <a:gd name="connsiteX1-259" fmla="*/ 1746105 w 1762506"/>
              <a:gd name="connsiteY1-260" fmla="*/ 0 h 2088232"/>
              <a:gd name="connsiteX2-261" fmla="*/ 1762506 w 1762506"/>
              <a:gd name="connsiteY2-262" fmla="*/ 2088232 h 2088232"/>
              <a:gd name="connsiteX3-263" fmla="*/ 0 w 1762506"/>
              <a:gd name="connsiteY3-264" fmla="*/ 2088232 h 2088232"/>
              <a:gd name="connsiteX4-265" fmla="*/ 0 w 1762506"/>
              <a:gd name="connsiteY4-266" fmla="*/ 0 h 2088232"/>
              <a:gd name="connsiteX0-267" fmla="*/ 0 w 1762506"/>
              <a:gd name="connsiteY0-268" fmla="*/ 0 h 2088237"/>
              <a:gd name="connsiteX1-269" fmla="*/ 1746105 w 1762506"/>
              <a:gd name="connsiteY1-270" fmla="*/ 0 h 2088237"/>
              <a:gd name="connsiteX2-271" fmla="*/ 1762506 w 1762506"/>
              <a:gd name="connsiteY2-272" fmla="*/ 2088232 h 2088237"/>
              <a:gd name="connsiteX3-273" fmla="*/ 0 w 1762506"/>
              <a:gd name="connsiteY3-274" fmla="*/ 2088232 h 2088237"/>
              <a:gd name="connsiteX4-275" fmla="*/ 0 w 1762506"/>
              <a:gd name="connsiteY4-276" fmla="*/ 0 h 2088237"/>
              <a:gd name="connsiteX0-277" fmla="*/ 0 w 1762506"/>
              <a:gd name="connsiteY0-278" fmla="*/ 0 h 2088236"/>
              <a:gd name="connsiteX1-279" fmla="*/ 1746105 w 1762506"/>
              <a:gd name="connsiteY1-280" fmla="*/ 0 h 2088236"/>
              <a:gd name="connsiteX2-281" fmla="*/ 1762506 w 1762506"/>
              <a:gd name="connsiteY2-282" fmla="*/ 2088232 h 2088236"/>
              <a:gd name="connsiteX3-283" fmla="*/ 0 w 1762506"/>
              <a:gd name="connsiteY3-284" fmla="*/ 2088232 h 2088236"/>
              <a:gd name="connsiteX4-285" fmla="*/ 0 w 1762506"/>
              <a:gd name="connsiteY4-286" fmla="*/ 0 h 2088236"/>
              <a:gd name="connsiteX0-287" fmla="*/ 0 w 1762506"/>
              <a:gd name="connsiteY0-288" fmla="*/ 0 h 2088237"/>
              <a:gd name="connsiteX1-289" fmla="*/ 1746105 w 1762506"/>
              <a:gd name="connsiteY1-290" fmla="*/ 0 h 2088237"/>
              <a:gd name="connsiteX2-291" fmla="*/ 1762506 w 1762506"/>
              <a:gd name="connsiteY2-292" fmla="*/ 2088232 h 2088237"/>
              <a:gd name="connsiteX3-293" fmla="*/ 0 w 1762506"/>
              <a:gd name="connsiteY3-294" fmla="*/ 2088232 h 2088237"/>
              <a:gd name="connsiteX4-295" fmla="*/ 0 w 1762506"/>
              <a:gd name="connsiteY4-296" fmla="*/ 0 h 2088237"/>
              <a:gd name="connsiteX0-297" fmla="*/ 0 w 1762506"/>
              <a:gd name="connsiteY0-298" fmla="*/ 0 h 2088685"/>
              <a:gd name="connsiteX1-299" fmla="*/ 1746105 w 1762506"/>
              <a:gd name="connsiteY1-300" fmla="*/ 0 h 2088685"/>
              <a:gd name="connsiteX2-301" fmla="*/ 1762506 w 1762506"/>
              <a:gd name="connsiteY2-302" fmla="*/ 2088232 h 2088685"/>
              <a:gd name="connsiteX3-303" fmla="*/ 0 w 1762506"/>
              <a:gd name="connsiteY3-304" fmla="*/ 2088232 h 2088685"/>
              <a:gd name="connsiteX4-305" fmla="*/ 0 w 1762506"/>
              <a:gd name="connsiteY4-306" fmla="*/ 0 h 2088685"/>
              <a:gd name="connsiteX0-307" fmla="*/ 0 w 1762506"/>
              <a:gd name="connsiteY0-308" fmla="*/ 0 h 2088685"/>
              <a:gd name="connsiteX1-309" fmla="*/ 1690839 w 1762506"/>
              <a:gd name="connsiteY1-310" fmla="*/ 0 h 2088685"/>
              <a:gd name="connsiteX2-311" fmla="*/ 1762506 w 1762506"/>
              <a:gd name="connsiteY2-312" fmla="*/ 2088232 h 2088685"/>
              <a:gd name="connsiteX3-313" fmla="*/ 0 w 1762506"/>
              <a:gd name="connsiteY3-314" fmla="*/ 2088232 h 2088685"/>
              <a:gd name="connsiteX4-315" fmla="*/ 0 w 1762506"/>
              <a:gd name="connsiteY4-316" fmla="*/ 0 h 2088685"/>
              <a:gd name="connsiteX0-317" fmla="*/ 0 w 1762506"/>
              <a:gd name="connsiteY0-318" fmla="*/ 0 h 2088676"/>
              <a:gd name="connsiteX1-319" fmla="*/ 1690839 w 1762506"/>
              <a:gd name="connsiteY1-320" fmla="*/ 0 h 2088676"/>
              <a:gd name="connsiteX2-321" fmla="*/ 1762506 w 1762506"/>
              <a:gd name="connsiteY2-322" fmla="*/ 2088232 h 2088676"/>
              <a:gd name="connsiteX3-323" fmla="*/ 0 w 1762506"/>
              <a:gd name="connsiteY3-324" fmla="*/ 2088232 h 2088676"/>
              <a:gd name="connsiteX4-325" fmla="*/ 0 w 1762506"/>
              <a:gd name="connsiteY4-326" fmla="*/ 0 h 2088676"/>
              <a:gd name="connsiteX0-327" fmla="*/ 0 w 1762506"/>
              <a:gd name="connsiteY0-328" fmla="*/ 0 h 2088845"/>
              <a:gd name="connsiteX1-329" fmla="*/ 1690839 w 1762506"/>
              <a:gd name="connsiteY1-330" fmla="*/ 0 h 2088845"/>
              <a:gd name="connsiteX2-331" fmla="*/ 1762506 w 1762506"/>
              <a:gd name="connsiteY2-332" fmla="*/ 2088232 h 2088845"/>
              <a:gd name="connsiteX3-333" fmla="*/ 0 w 1762506"/>
              <a:gd name="connsiteY3-334" fmla="*/ 2088232 h 2088845"/>
              <a:gd name="connsiteX4-335" fmla="*/ 0 w 1762506"/>
              <a:gd name="connsiteY4-336" fmla="*/ 0 h 2088845"/>
              <a:gd name="connsiteX0-337" fmla="*/ 0 w 1717289"/>
              <a:gd name="connsiteY0-338" fmla="*/ 0 h 2098890"/>
              <a:gd name="connsiteX1-339" fmla="*/ 1690839 w 1717289"/>
              <a:gd name="connsiteY1-340" fmla="*/ 0 h 2098890"/>
              <a:gd name="connsiteX2-341" fmla="*/ 1717289 w 1717289"/>
              <a:gd name="connsiteY2-342" fmla="*/ 2098281 h 2098890"/>
              <a:gd name="connsiteX3-343" fmla="*/ 0 w 1717289"/>
              <a:gd name="connsiteY3-344" fmla="*/ 2088232 h 2098890"/>
              <a:gd name="connsiteX4-345" fmla="*/ 0 w 1717289"/>
              <a:gd name="connsiteY4-346" fmla="*/ 0 h 2098890"/>
              <a:gd name="connsiteX0-347" fmla="*/ 0 w 1717289"/>
              <a:gd name="connsiteY0-348" fmla="*/ 0 h 2098281"/>
              <a:gd name="connsiteX1-349" fmla="*/ 1690839 w 1717289"/>
              <a:gd name="connsiteY1-350" fmla="*/ 0 h 2098281"/>
              <a:gd name="connsiteX2-351" fmla="*/ 1717289 w 1717289"/>
              <a:gd name="connsiteY2-352" fmla="*/ 2098281 h 2098281"/>
              <a:gd name="connsiteX3-353" fmla="*/ 0 w 1717289"/>
              <a:gd name="connsiteY3-354" fmla="*/ 2088232 h 2098281"/>
              <a:gd name="connsiteX4-355" fmla="*/ 0 w 1717289"/>
              <a:gd name="connsiteY4-356" fmla="*/ 0 h 2098281"/>
              <a:gd name="connsiteX0-357" fmla="*/ 0 w 1717289"/>
              <a:gd name="connsiteY0-358" fmla="*/ 0 h 2098281"/>
              <a:gd name="connsiteX1-359" fmla="*/ 1690839 w 1717289"/>
              <a:gd name="connsiteY1-360" fmla="*/ 0 h 2098281"/>
              <a:gd name="connsiteX2-361" fmla="*/ 1717289 w 1717289"/>
              <a:gd name="connsiteY2-362" fmla="*/ 2098281 h 2098281"/>
              <a:gd name="connsiteX3-363" fmla="*/ 0 w 1717289"/>
              <a:gd name="connsiteY3-364" fmla="*/ 2088232 h 2098281"/>
              <a:gd name="connsiteX4-365" fmla="*/ 0 w 1717289"/>
              <a:gd name="connsiteY4-366" fmla="*/ 0 h 2098281"/>
              <a:gd name="connsiteX0-367" fmla="*/ 0 w 1717289"/>
              <a:gd name="connsiteY0-368" fmla="*/ 0 h 2098281"/>
              <a:gd name="connsiteX1-369" fmla="*/ 1690839 w 1717289"/>
              <a:gd name="connsiteY1-370" fmla="*/ 0 h 2098281"/>
              <a:gd name="connsiteX2-371" fmla="*/ 1717289 w 1717289"/>
              <a:gd name="connsiteY2-372" fmla="*/ 2098281 h 2098281"/>
              <a:gd name="connsiteX3-373" fmla="*/ 0 w 1717289"/>
              <a:gd name="connsiteY3-374" fmla="*/ 2088232 h 2098281"/>
              <a:gd name="connsiteX4-375" fmla="*/ 0 w 1717289"/>
              <a:gd name="connsiteY4-376" fmla="*/ 0 h 2098281"/>
              <a:gd name="connsiteX0-377" fmla="*/ 0 w 1717289"/>
              <a:gd name="connsiteY0-378" fmla="*/ 0 h 2098281"/>
              <a:gd name="connsiteX1-379" fmla="*/ 1690839 w 1717289"/>
              <a:gd name="connsiteY1-380" fmla="*/ 0 h 2098281"/>
              <a:gd name="connsiteX2-381" fmla="*/ 1717289 w 1717289"/>
              <a:gd name="connsiteY2-382" fmla="*/ 2098281 h 2098281"/>
              <a:gd name="connsiteX3-383" fmla="*/ 0 w 1717289"/>
              <a:gd name="connsiteY3-384" fmla="*/ 2088232 h 2098281"/>
              <a:gd name="connsiteX4-385" fmla="*/ 0 w 1717289"/>
              <a:gd name="connsiteY4-386" fmla="*/ 0 h 2098281"/>
              <a:gd name="connsiteX0-387" fmla="*/ 0 w 1717289"/>
              <a:gd name="connsiteY0-388" fmla="*/ 0 h 2098281"/>
              <a:gd name="connsiteX1-389" fmla="*/ 1690839 w 1717289"/>
              <a:gd name="connsiteY1-390" fmla="*/ 0 h 2098281"/>
              <a:gd name="connsiteX2-391" fmla="*/ 1717289 w 1717289"/>
              <a:gd name="connsiteY2-392" fmla="*/ 2098281 h 2098281"/>
              <a:gd name="connsiteX3-393" fmla="*/ 0 w 1717289"/>
              <a:gd name="connsiteY3-394" fmla="*/ 2088232 h 2098281"/>
              <a:gd name="connsiteX4-395" fmla="*/ 0 w 1717289"/>
              <a:gd name="connsiteY4-396" fmla="*/ 0 h 2098281"/>
              <a:gd name="connsiteX0-397" fmla="*/ 0 w 1717289"/>
              <a:gd name="connsiteY0-398" fmla="*/ 0 h 2098281"/>
              <a:gd name="connsiteX1-399" fmla="*/ 1690839 w 1717289"/>
              <a:gd name="connsiteY1-400" fmla="*/ 0 h 2098281"/>
              <a:gd name="connsiteX2-401" fmla="*/ 1717289 w 1717289"/>
              <a:gd name="connsiteY2-402" fmla="*/ 2098281 h 2098281"/>
              <a:gd name="connsiteX3-403" fmla="*/ 0 w 1717289"/>
              <a:gd name="connsiteY3-404" fmla="*/ 2088232 h 2098281"/>
              <a:gd name="connsiteX4-405" fmla="*/ 0 w 1717289"/>
              <a:gd name="connsiteY4-406" fmla="*/ 0 h 2098281"/>
              <a:gd name="connsiteX0-407" fmla="*/ 0 w 1717289"/>
              <a:gd name="connsiteY0-408" fmla="*/ 0 h 2098281"/>
              <a:gd name="connsiteX1-409" fmla="*/ 1674437 w 1717289"/>
              <a:gd name="connsiteY1-410" fmla="*/ 4101 h 2098281"/>
              <a:gd name="connsiteX2-411" fmla="*/ 1717289 w 1717289"/>
              <a:gd name="connsiteY2-412" fmla="*/ 2098281 h 2098281"/>
              <a:gd name="connsiteX3-413" fmla="*/ 0 w 1717289"/>
              <a:gd name="connsiteY3-414" fmla="*/ 2088232 h 2098281"/>
              <a:gd name="connsiteX4-415" fmla="*/ 0 w 1717289"/>
              <a:gd name="connsiteY4-416" fmla="*/ 0 h 2098281"/>
              <a:gd name="connsiteX0-417" fmla="*/ 0 w 1717289"/>
              <a:gd name="connsiteY0-418" fmla="*/ 0 h 2098281"/>
              <a:gd name="connsiteX1-419" fmla="*/ 1674437 w 1717289"/>
              <a:gd name="connsiteY1-420" fmla="*/ 4101 h 2098281"/>
              <a:gd name="connsiteX2-421" fmla="*/ 1717289 w 1717289"/>
              <a:gd name="connsiteY2-422" fmla="*/ 2098281 h 2098281"/>
              <a:gd name="connsiteX3-423" fmla="*/ 0 w 1717289"/>
              <a:gd name="connsiteY3-424" fmla="*/ 2088232 h 2098281"/>
              <a:gd name="connsiteX4-425" fmla="*/ 0 w 1717289"/>
              <a:gd name="connsiteY4-426" fmla="*/ 0 h 20982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rgbClr val="8D1B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0C0"/>
              </a:solidFill>
              <a:effectLst/>
              <a:uLnTx/>
              <a:uFillTx/>
              <a:cs typeface="+mn-ea"/>
              <a:sym typeface="+mn-lt"/>
            </a:endParaRPr>
          </a:p>
        </p:txBody>
      </p:sp>
      <p:sp>
        <p:nvSpPr>
          <p:cNvPr id="24" name="椭圆 23"/>
          <p:cNvSpPr/>
          <p:nvPr/>
        </p:nvSpPr>
        <p:spPr>
          <a:xfrm>
            <a:off x="744912" y="2205272"/>
            <a:ext cx="2376704" cy="2376704"/>
          </a:xfrm>
          <a:prstGeom prst="ellipse">
            <a:avLst/>
          </a:prstGeom>
          <a:solidFill>
            <a:srgbClr val="8D1B4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25" name="组合 24"/>
          <p:cNvGrpSpPr/>
          <p:nvPr/>
        </p:nvGrpSpPr>
        <p:grpSpPr>
          <a:xfrm>
            <a:off x="1438143" y="2484466"/>
            <a:ext cx="1062265" cy="1025902"/>
            <a:chOff x="5512720" y="2152017"/>
            <a:chExt cx="583915" cy="496874"/>
          </a:xfrm>
        </p:grpSpPr>
        <p:sp>
          <p:nvSpPr>
            <p:cNvPr id="26" name="Freeform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42" tIns="60971" rIns="121942" bIns="60971" numCol="1" anchor="t" anchorCtr="0" compatLnSpc="1"/>
            <a:lstStyle/>
            <a:p>
              <a:endParaRPr lang="zh-CN" altLang="en-US" sz="2490">
                <a:solidFill>
                  <a:prstClr val="black"/>
                </a:solidFill>
                <a:cs typeface="+mn-ea"/>
                <a:sym typeface="+mn-lt"/>
              </a:endParaRPr>
            </a:p>
          </p:txBody>
        </p:sp>
        <p:sp>
          <p:nvSpPr>
            <p:cNvPr id="27" name="Freeform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42" tIns="60971" rIns="121942" bIns="60971" numCol="1" anchor="t" anchorCtr="0" compatLnSpc="1"/>
            <a:lstStyle/>
            <a:p>
              <a:endParaRPr lang="zh-CN" altLang="en-US" sz="2490">
                <a:solidFill>
                  <a:prstClr val="black"/>
                </a:solidFill>
                <a:cs typeface="+mn-ea"/>
                <a:sym typeface="+mn-lt"/>
              </a:endParaRPr>
            </a:p>
          </p:txBody>
        </p:sp>
      </p:grpSp>
      <p:sp>
        <p:nvSpPr>
          <p:cNvPr id="28" name="标题 4"/>
          <p:cNvSpPr txBox="1"/>
          <p:nvPr/>
        </p:nvSpPr>
        <p:spPr>
          <a:xfrm>
            <a:off x="1321083" y="3628700"/>
            <a:ext cx="1296384" cy="803291"/>
          </a:xfrm>
          <a:prstGeom prst="rect">
            <a:avLst/>
          </a:prstGeom>
        </p:spPr>
        <p:txBody>
          <a:bodyPr vert="horz" lIns="91456" tIns="45728" rIns="91456" bIns="4572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prstClr val="white"/>
                </a:solidFill>
                <a:latin typeface="+mn-lt"/>
                <a:ea typeface="+mn-ea"/>
                <a:cs typeface="+mn-ea"/>
                <a:sym typeface="+mn-lt"/>
              </a:rPr>
              <a:t>目   录</a:t>
            </a:r>
            <a:endParaRPr lang="en-US" altLang="zh-CN" sz="2800" b="1" dirty="0">
              <a:solidFill>
                <a:prstClr val="white"/>
              </a:solidFill>
              <a:latin typeface="+mn-lt"/>
              <a:ea typeface="+mn-ea"/>
              <a:cs typeface="+mn-ea"/>
              <a:sym typeface="+mn-lt"/>
            </a:endParaRPr>
          </a:p>
          <a:p>
            <a:pPr algn="l"/>
            <a:r>
              <a:rPr lang="en-US" altLang="zh-CN" sz="1400" b="1" dirty="0">
                <a:solidFill>
                  <a:prstClr val="white"/>
                </a:solidFill>
                <a:latin typeface="+mn-lt"/>
                <a:ea typeface="+mn-ea"/>
                <a:cs typeface="+mn-ea"/>
                <a:sym typeface="+mn-lt"/>
              </a:rPr>
              <a:t>CONTENTS</a:t>
            </a:r>
            <a:endParaRPr lang="zh-CN" altLang="en-US" sz="1100" b="1" dirty="0">
              <a:solidFill>
                <a:prstClr val="white"/>
              </a:solidFill>
              <a:latin typeface="+mn-lt"/>
              <a:ea typeface="+mn-ea"/>
              <a:cs typeface="+mn-ea"/>
              <a:sym typeface="+mn-lt"/>
            </a:endParaRPr>
          </a:p>
          <a:p>
            <a:pPr algn="l"/>
            <a:endParaRPr lang="en-US" altLang="zh-CN" sz="1400" b="1" dirty="0">
              <a:solidFill>
                <a:prstClr val="white"/>
              </a:solidFill>
              <a:latin typeface="+mn-lt"/>
              <a:ea typeface="+mn-ea"/>
              <a:cs typeface="+mn-ea"/>
              <a:sym typeface="+mn-lt"/>
            </a:endParaRPr>
          </a:p>
        </p:txBody>
      </p:sp>
      <p:sp>
        <p:nvSpPr>
          <p:cNvPr id="29" name="椭圆 28"/>
          <p:cNvSpPr/>
          <p:nvPr/>
        </p:nvSpPr>
        <p:spPr>
          <a:xfrm>
            <a:off x="883240" y="2330774"/>
            <a:ext cx="2100810" cy="2100810"/>
          </a:xfrm>
          <a:prstGeom prst="ellipse">
            <a:avLst/>
          </a:prstGeom>
          <a:noFill/>
          <a:ln w="12700" cap="flat" cmpd="sng" algn="ctr">
            <a:solidFill>
              <a:sysClr val="window" lastClr="FFFFFF"/>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36" name="组合 35"/>
          <p:cNvGrpSpPr/>
          <p:nvPr/>
        </p:nvGrpSpPr>
        <p:grpSpPr>
          <a:xfrm>
            <a:off x="3137251" y="1290096"/>
            <a:ext cx="6481920" cy="576171"/>
            <a:chOff x="3136212" y="1289857"/>
            <a:chExt cx="6480720" cy="576064"/>
          </a:xfrm>
          <a:solidFill>
            <a:srgbClr val="8D1B4C"/>
          </a:solidFill>
        </p:grpSpPr>
        <p:sp>
          <p:nvSpPr>
            <p:cNvPr id="37" name="圆角矩形 36"/>
            <p:cNvSpPr/>
            <p:nvPr/>
          </p:nvSpPr>
          <p:spPr>
            <a:xfrm>
              <a:off x="3424244" y="1372111"/>
              <a:ext cx="6192688" cy="411556"/>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dirty="0">
                  <a:solidFill>
                    <a:schemeClr val="bg1"/>
                  </a:solidFill>
                  <a:cs typeface="+mn-ea"/>
                  <a:sym typeface="+mn-lt"/>
                </a:rPr>
                <a:t>研究背景</a:t>
              </a:r>
              <a:endParaRPr lang="zh-CN" altLang="en-US" sz="3200" dirty="0">
                <a:solidFill>
                  <a:schemeClr val="bg1"/>
                </a:solidFill>
                <a:cs typeface="+mn-ea"/>
                <a:sym typeface="+mn-lt"/>
              </a:endParaRPr>
            </a:p>
          </p:txBody>
        </p:sp>
        <p:sp>
          <p:nvSpPr>
            <p:cNvPr id="38" name="椭圆 37"/>
            <p:cNvSpPr/>
            <p:nvPr/>
          </p:nvSpPr>
          <p:spPr>
            <a:xfrm>
              <a:off x="3136212" y="1289857"/>
              <a:ext cx="576064" cy="576064"/>
            </a:xfrm>
            <a:prstGeom prst="ellipse">
              <a:avLst/>
            </a:prstGeom>
            <a:grpFill/>
            <a:ln w="57150" cap="flat" cmpd="sng" algn="ctr">
              <a:solidFill>
                <a:sysClr val="window" lastClr="FFFFFF"/>
              </a:solid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39" name="组合 38"/>
          <p:cNvGrpSpPr/>
          <p:nvPr/>
        </p:nvGrpSpPr>
        <p:grpSpPr>
          <a:xfrm>
            <a:off x="3713796" y="2033958"/>
            <a:ext cx="6481920" cy="576171"/>
            <a:chOff x="3136212" y="1289857"/>
            <a:chExt cx="6480720" cy="576064"/>
          </a:xfrm>
        </p:grpSpPr>
        <p:sp>
          <p:nvSpPr>
            <p:cNvPr id="40" name="圆角矩形 39"/>
            <p:cNvSpPr/>
            <p:nvPr/>
          </p:nvSpPr>
          <p:spPr>
            <a:xfrm>
              <a:off x="3424244" y="1372111"/>
              <a:ext cx="6192688" cy="411556"/>
            </a:xfrm>
            <a:prstGeom prst="roundRect">
              <a:avLst>
                <a:gd name="adj" fmla="val 50000"/>
              </a:avLst>
            </a:prstGeom>
            <a:solidFill>
              <a:srgbClr val="8D1B4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cs typeface="+mn-ea"/>
                  <a:sym typeface="+mn-lt"/>
                </a:rPr>
                <a:t>    Zigbee</a:t>
              </a:r>
              <a:r>
                <a:rPr lang="zh-CN" altLang="en-US" sz="3200" dirty="0">
                  <a:solidFill>
                    <a:schemeClr val="bg1"/>
                  </a:solidFill>
                  <a:cs typeface="+mn-ea"/>
                  <a:sym typeface="+mn-lt"/>
                </a:rPr>
                <a:t>通信原理</a:t>
              </a:r>
              <a:endParaRPr lang="zh-CN" altLang="en-US" sz="3200" dirty="0">
                <a:solidFill>
                  <a:schemeClr val="bg1"/>
                </a:solidFill>
                <a:cs typeface="+mn-ea"/>
                <a:sym typeface="+mn-lt"/>
              </a:endParaRPr>
            </a:p>
          </p:txBody>
        </p:sp>
        <p:sp>
          <p:nvSpPr>
            <p:cNvPr id="44" name="椭圆 43"/>
            <p:cNvSpPr/>
            <p:nvPr/>
          </p:nvSpPr>
          <p:spPr>
            <a:xfrm>
              <a:off x="3136212" y="1289857"/>
              <a:ext cx="576064" cy="576064"/>
            </a:xfrm>
            <a:prstGeom prst="ellipse">
              <a:avLst/>
            </a:prstGeom>
            <a:solidFill>
              <a:srgbClr val="8D1B4C"/>
            </a:solidFill>
            <a:ln w="57150" cap="flat" cmpd="sng" algn="ctr">
              <a:solidFill>
                <a:sysClr val="window" lastClr="FFFFFF"/>
              </a:solid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45" name="组合 44"/>
          <p:cNvGrpSpPr/>
          <p:nvPr/>
        </p:nvGrpSpPr>
        <p:grpSpPr>
          <a:xfrm>
            <a:off x="4001984" y="2847034"/>
            <a:ext cx="6481920" cy="576171"/>
            <a:chOff x="3136212" y="1289857"/>
            <a:chExt cx="6480720" cy="576064"/>
          </a:xfrm>
          <a:solidFill>
            <a:srgbClr val="8D1B4C"/>
          </a:solidFill>
        </p:grpSpPr>
        <p:sp>
          <p:nvSpPr>
            <p:cNvPr id="46" name="圆角矩形 45"/>
            <p:cNvSpPr/>
            <p:nvPr/>
          </p:nvSpPr>
          <p:spPr>
            <a:xfrm>
              <a:off x="3424244" y="1372111"/>
              <a:ext cx="6192688" cy="411556"/>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cs typeface="+mn-ea"/>
                  <a:sym typeface="+mn-lt"/>
                </a:rPr>
                <a:t>Zigbee</a:t>
              </a:r>
              <a:r>
                <a:rPr lang="zh-CN" altLang="en-US" sz="3200" dirty="0">
                  <a:solidFill>
                    <a:schemeClr val="bg1"/>
                  </a:solidFill>
                  <a:cs typeface="+mn-ea"/>
                  <a:sym typeface="+mn-lt"/>
                </a:rPr>
                <a:t>通信实现</a:t>
              </a:r>
              <a:endParaRPr lang="zh-CN" altLang="en-US" sz="3200" dirty="0">
                <a:solidFill>
                  <a:schemeClr val="bg1"/>
                </a:solidFill>
                <a:cs typeface="+mn-ea"/>
                <a:sym typeface="+mn-lt"/>
              </a:endParaRPr>
            </a:p>
          </p:txBody>
        </p:sp>
        <p:sp>
          <p:nvSpPr>
            <p:cNvPr id="47" name="椭圆 46"/>
            <p:cNvSpPr/>
            <p:nvPr/>
          </p:nvSpPr>
          <p:spPr>
            <a:xfrm>
              <a:off x="3136212" y="1289857"/>
              <a:ext cx="576064" cy="576064"/>
            </a:xfrm>
            <a:prstGeom prst="ellipse">
              <a:avLst/>
            </a:prstGeom>
            <a:grpFill/>
            <a:ln w="57150" cap="flat" cmpd="sng" algn="ctr">
              <a:solidFill>
                <a:sysClr val="window" lastClr="FFFFFF"/>
              </a:solid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48" name="组合 47"/>
          <p:cNvGrpSpPr/>
          <p:nvPr/>
        </p:nvGrpSpPr>
        <p:grpSpPr>
          <a:xfrm>
            <a:off x="3864291" y="3742026"/>
            <a:ext cx="6481920" cy="576171"/>
            <a:chOff x="3136212" y="1289857"/>
            <a:chExt cx="6480720" cy="576064"/>
          </a:xfrm>
          <a:solidFill>
            <a:srgbClr val="8D1B4C"/>
          </a:solidFill>
        </p:grpSpPr>
        <p:sp>
          <p:nvSpPr>
            <p:cNvPr id="49" name="圆角矩形 48"/>
            <p:cNvSpPr/>
            <p:nvPr/>
          </p:nvSpPr>
          <p:spPr>
            <a:xfrm>
              <a:off x="3424244" y="1372111"/>
              <a:ext cx="6192688" cy="411556"/>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cs typeface="+mn-ea"/>
                  <a:sym typeface="+mn-lt"/>
                </a:rPr>
                <a:t>            Zigbee</a:t>
              </a:r>
              <a:r>
                <a:rPr lang="zh-CN" altLang="en-US" sz="3200" dirty="0">
                  <a:solidFill>
                    <a:schemeClr val="bg1"/>
                  </a:solidFill>
                  <a:cs typeface="+mn-ea"/>
                  <a:sym typeface="+mn-lt"/>
                </a:rPr>
                <a:t>与单片机通信</a:t>
              </a:r>
              <a:endParaRPr lang="zh-CN" altLang="en-US" sz="3200" dirty="0">
                <a:solidFill>
                  <a:schemeClr val="bg1"/>
                </a:solidFill>
                <a:cs typeface="+mn-ea"/>
                <a:sym typeface="+mn-lt"/>
              </a:endParaRPr>
            </a:p>
          </p:txBody>
        </p:sp>
        <p:sp>
          <p:nvSpPr>
            <p:cNvPr id="50" name="椭圆 49"/>
            <p:cNvSpPr/>
            <p:nvPr/>
          </p:nvSpPr>
          <p:spPr>
            <a:xfrm>
              <a:off x="3136212" y="1289857"/>
              <a:ext cx="576064" cy="576064"/>
            </a:xfrm>
            <a:prstGeom prst="ellipse">
              <a:avLst/>
            </a:prstGeom>
            <a:grpFill/>
            <a:ln w="57150" cap="flat" cmpd="sng" algn="ctr">
              <a:solidFill>
                <a:sysClr val="window" lastClr="FFFFFF"/>
              </a:solid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54" name="组合 53"/>
          <p:cNvGrpSpPr/>
          <p:nvPr/>
        </p:nvGrpSpPr>
        <p:grpSpPr>
          <a:xfrm>
            <a:off x="3507456" y="4534147"/>
            <a:ext cx="6276815" cy="576171"/>
            <a:chOff x="3136212" y="1289857"/>
            <a:chExt cx="6275653" cy="576064"/>
          </a:xfrm>
        </p:grpSpPr>
        <p:sp>
          <p:nvSpPr>
            <p:cNvPr id="55" name="圆角矩形 54"/>
            <p:cNvSpPr/>
            <p:nvPr/>
          </p:nvSpPr>
          <p:spPr>
            <a:xfrm>
              <a:off x="3219177" y="1337827"/>
              <a:ext cx="6192688" cy="411556"/>
            </a:xfrm>
            <a:prstGeom prst="roundRect">
              <a:avLst>
                <a:gd name="adj" fmla="val 50000"/>
              </a:avLst>
            </a:prstGeom>
            <a:solidFill>
              <a:srgbClr val="8D1B4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dirty="0">
                  <a:solidFill>
                    <a:schemeClr val="bg1"/>
                  </a:solidFill>
                  <a:cs typeface="+mn-ea"/>
                  <a:sym typeface="+mn-lt"/>
                </a:rPr>
                <a:t>实现效果</a:t>
              </a:r>
              <a:endParaRPr lang="zh-CN" altLang="en-US" sz="3200" dirty="0">
                <a:solidFill>
                  <a:schemeClr val="bg1"/>
                </a:solidFill>
                <a:cs typeface="+mn-ea"/>
                <a:sym typeface="+mn-lt"/>
              </a:endParaRPr>
            </a:p>
          </p:txBody>
        </p:sp>
        <p:sp>
          <p:nvSpPr>
            <p:cNvPr id="56" name="椭圆 55"/>
            <p:cNvSpPr/>
            <p:nvPr/>
          </p:nvSpPr>
          <p:spPr>
            <a:xfrm>
              <a:off x="3136212" y="1289857"/>
              <a:ext cx="576064" cy="576064"/>
            </a:xfrm>
            <a:prstGeom prst="ellipse">
              <a:avLst/>
            </a:prstGeom>
            <a:solidFill>
              <a:srgbClr val="8D1B4C"/>
            </a:solidFill>
            <a:ln w="57150" cap="flat" cmpd="sng" algn="ctr">
              <a:solidFill>
                <a:sysClr val="window" lastClr="FFFFFF"/>
              </a:solid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57" name="标题 4"/>
          <p:cNvSpPr txBox="1"/>
          <p:nvPr/>
        </p:nvSpPr>
        <p:spPr>
          <a:xfrm>
            <a:off x="3121607" y="1444205"/>
            <a:ext cx="576064" cy="497806"/>
          </a:xfrm>
          <a:prstGeom prst="rect">
            <a:avLst/>
          </a:prstGeom>
          <a:effectLst>
            <a:outerShdw blurRad="63500" sx="102000" sy="102000" algn="ct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1</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8" name="标题 4"/>
          <p:cNvSpPr txBox="1"/>
          <p:nvPr/>
        </p:nvSpPr>
        <p:spPr>
          <a:xfrm>
            <a:off x="3720877" y="2180916"/>
            <a:ext cx="576064" cy="497806"/>
          </a:xfrm>
          <a:prstGeom prst="rect">
            <a:avLst/>
          </a:prstGeom>
          <a:effectLst>
            <a:outerShdw blurRad="63500" sx="102000" sy="102000" algn="ct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2</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9" name="标题 4"/>
          <p:cNvSpPr txBox="1"/>
          <p:nvPr/>
        </p:nvSpPr>
        <p:spPr>
          <a:xfrm>
            <a:off x="4000783" y="3019227"/>
            <a:ext cx="576064" cy="497806"/>
          </a:xfrm>
          <a:prstGeom prst="rect">
            <a:avLst/>
          </a:prstGeom>
          <a:effectLst>
            <a:outerShdw blurRad="63500" sx="102000" sy="102000" algn="ct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3</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60" name="标题 4"/>
          <p:cNvSpPr txBox="1"/>
          <p:nvPr/>
        </p:nvSpPr>
        <p:spPr>
          <a:xfrm>
            <a:off x="3863752" y="3905798"/>
            <a:ext cx="576064" cy="497806"/>
          </a:xfrm>
          <a:prstGeom prst="rect">
            <a:avLst/>
          </a:prstGeom>
          <a:effectLst>
            <a:outerShdw blurRad="63500" sx="102000" sy="102000" algn="ct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4</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61" name="标题 4"/>
          <p:cNvSpPr txBox="1"/>
          <p:nvPr/>
        </p:nvSpPr>
        <p:spPr>
          <a:xfrm>
            <a:off x="3507687" y="4677433"/>
            <a:ext cx="576064" cy="497806"/>
          </a:xfrm>
          <a:prstGeom prst="rect">
            <a:avLst/>
          </a:prstGeom>
          <a:effectLst>
            <a:outerShdw blurRad="63500" sx="102000" sy="102000" algn="ct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800" b="1" dirty="0">
                <a:solidFill>
                  <a:prstClr val="white"/>
                </a:solidFill>
                <a:latin typeface="+mn-lt"/>
                <a:ea typeface="+mn-ea"/>
                <a:cs typeface="+mn-ea"/>
                <a:sym typeface="+mn-lt"/>
              </a:rPr>
              <a:t>5</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62" name="标题 4"/>
          <p:cNvSpPr txBox="1"/>
          <p:nvPr/>
        </p:nvSpPr>
        <p:spPr>
          <a:xfrm>
            <a:off x="2713937" y="5382918"/>
            <a:ext cx="576064" cy="497806"/>
          </a:xfrm>
          <a:prstGeom prst="rect">
            <a:avLst/>
          </a:prstGeom>
          <a:effectLst>
            <a:outerShdw blurRad="63500" sx="102000" sy="102000" algn="ct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800" b="1" dirty="0">
                <a:solidFill>
                  <a:prstClr val="white"/>
                </a:solidFill>
                <a:latin typeface="+mn-lt"/>
                <a:ea typeface="+mn-ea"/>
                <a:cs typeface="+mn-ea"/>
                <a:sym typeface="+mn-lt"/>
              </a:rPr>
              <a:t>5</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grpSp>
        <p:nvGrpSpPr>
          <p:cNvPr id="63" name="组合 62"/>
          <p:cNvGrpSpPr/>
          <p:nvPr/>
        </p:nvGrpSpPr>
        <p:grpSpPr>
          <a:xfrm>
            <a:off x="2714976" y="5219312"/>
            <a:ext cx="6481920" cy="576171"/>
            <a:chOff x="3136212" y="1289857"/>
            <a:chExt cx="6480720" cy="576064"/>
          </a:xfrm>
        </p:grpSpPr>
        <p:sp>
          <p:nvSpPr>
            <p:cNvPr id="84" name="圆角矩形 83"/>
            <p:cNvSpPr/>
            <p:nvPr/>
          </p:nvSpPr>
          <p:spPr>
            <a:xfrm>
              <a:off x="3424244" y="1372111"/>
              <a:ext cx="6192688" cy="411556"/>
            </a:xfrm>
            <a:prstGeom prst="roundRect">
              <a:avLst>
                <a:gd name="adj" fmla="val 50000"/>
              </a:avLst>
            </a:prstGeom>
            <a:solidFill>
              <a:srgbClr val="8D1B4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cs typeface="+mn-ea"/>
                  <a:sym typeface="+mn-lt"/>
                </a:rPr>
                <a:t>        </a:t>
              </a:r>
              <a:r>
                <a:rPr lang="zh-CN" altLang="en-US" sz="3200" dirty="0">
                  <a:solidFill>
                    <a:schemeClr val="bg1"/>
                  </a:solidFill>
                  <a:cs typeface="+mn-ea"/>
                  <a:sym typeface="+mn-lt"/>
                </a:rPr>
                <a:t>未来展望</a:t>
              </a:r>
              <a:endParaRPr lang="zh-CN" altLang="en-US" sz="3200" dirty="0">
                <a:solidFill>
                  <a:schemeClr val="bg1"/>
                </a:solidFill>
                <a:cs typeface="+mn-ea"/>
                <a:sym typeface="+mn-lt"/>
              </a:endParaRPr>
            </a:p>
          </p:txBody>
        </p:sp>
        <p:sp>
          <p:nvSpPr>
            <p:cNvPr id="85" name="椭圆 84"/>
            <p:cNvSpPr/>
            <p:nvPr/>
          </p:nvSpPr>
          <p:spPr>
            <a:xfrm>
              <a:off x="3136212" y="1289857"/>
              <a:ext cx="576064" cy="576064"/>
            </a:xfrm>
            <a:prstGeom prst="ellipse">
              <a:avLst/>
            </a:prstGeom>
            <a:solidFill>
              <a:srgbClr val="8D1B4C"/>
            </a:solidFill>
            <a:ln w="57150" cap="flat" cmpd="sng" algn="ctr">
              <a:solidFill>
                <a:sysClr val="window" lastClr="FFFFFF"/>
              </a:solid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86" name="标题 4"/>
          <p:cNvSpPr txBox="1"/>
          <p:nvPr/>
        </p:nvSpPr>
        <p:spPr>
          <a:xfrm>
            <a:off x="2713937" y="5257823"/>
            <a:ext cx="576064" cy="497806"/>
          </a:xfrm>
          <a:prstGeom prst="rect">
            <a:avLst/>
          </a:prstGeom>
          <a:effectLst>
            <a:outerShdw blurRad="63500" sx="102000" sy="102000" algn="ctr"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sz="2800" b="1" dirty="0">
                <a:solidFill>
                  <a:prstClr val="white"/>
                </a:solidFill>
                <a:latin typeface="+mn-lt"/>
                <a:ea typeface="+mn-ea"/>
                <a:cs typeface="+mn-ea"/>
                <a:sym typeface="+mn-lt"/>
              </a:rPr>
              <a:t>6</a:t>
            </a:r>
            <a:endParaRPr kumimoji="0" lang="en-US" sz="1400" b="1" i="0" u="none" strike="noStrike" kern="1200" cap="none" spc="0" normalizeH="0" baseline="0" noProof="0" dirty="0">
              <a:ln>
                <a:noFill/>
              </a:ln>
              <a:solidFill>
                <a:prstClr val="white"/>
              </a:solidFill>
              <a:effectLst/>
              <a:uLnTx/>
              <a:uFillTx/>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5349356" y="0"/>
            <a:ext cx="1573552" cy="969418"/>
          </a:xfrm>
          <a:prstGeom prst="rect">
            <a:avLst/>
          </a:prstGeom>
          <a:solidFill>
            <a:srgbClr val="8D1B4C"/>
          </a:solidFill>
          <a:ln w="9525">
            <a:solidFill>
              <a:schemeClr val="accent2">
                <a:lumMod val="60000"/>
                <a:lumOff val="40000"/>
              </a:scheme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zh-CN" altLang="en-US" sz="2400" dirty="0">
              <a:solidFill>
                <a:schemeClr val="bg1"/>
              </a:solidFill>
              <a:cs typeface="+mn-ea"/>
              <a:sym typeface="+mn-lt"/>
            </a:endParaRPr>
          </a:p>
        </p:txBody>
      </p:sp>
      <p:sp>
        <p:nvSpPr>
          <p:cNvPr id="100" name="矩形 53"/>
          <p:cNvSpPr>
            <a:spLocks noChangeArrowheads="1"/>
          </p:cNvSpPr>
          <p:nvPr/>
        </p:nvSpPr>
        <p:spPr bwMode="auto">
          <a:xfrm>
            <a:off x="3775452"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585848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33832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zh-CN" altLang="en-US" sz="3600" dirty="0">
                <a:cs typeface="+mn-ea"/>
                <a:sym typeface="+mn-lt"/>
              </a:rPr>
              <a:t>通信拓扑图</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6" name="文本框 5"/>
          <p:cNvSpPr txBox="1"/>
          <p:nvPr/>
        </p:nvSpPr>
        <p:spPr>
          <a:xfrm>
            <a:off x="1009650" y="1913255"/>
            <a:ext cx="10864215" cy="829945"/>
          </a:xfrm>
          <a:prstGeom prst="rect">
            <a:avLst/>
          </a:prstGeom>
          <a:noFill/>
        </p:spPr>
        <p:txBody>
          <a:bodyPr wrap="none" rtlCol="0" anchor="t">
            <a:spAutoFit/>
          </a:bodyPr>
          <a:p>
            <a:r>
              <a:rPr lang="en-US" altLang="zh-CN">
                <a:ea typeface="宋体" panose="02010600030101010101" pitchFamily="2" charset="-122"/>
                <a:sym typeface="+mn-ea"/>
              </a:rPr>
              <a:t>         </a:t>
            </a:r>
            <a:r>
              <a:rPr lang="zh-CN">
                <a:ea typeface="宋体" panose="02010600030101010101" pitchFamily="2" charset="-122"/>
                <a:sym typeface="+mn-ea"/>
              </a:rPr>
              <a:t>网络根据不同的应用场合可以组成星状网，也可以组成点对点的通信网络，</a:t>
            </a:r>
            <a:endParaRPr lang="zh-CN">
              <a:ea typeface="宋体" panose="02010600030101010101" pitchFamily="2" charset="-122"/>
              <a:sym typeface="+mn-ea"/>
            </a:endParaRPr>
          </a:p>
          <a:p>
            <a:r>
              <a:rPr lang="zh-CN">
                <a:ea typeface="宋体" panose="02010600030101010101" pitchFamily="2" charset="-122"/>
                <a:sym typeface="+mn-ea"/>
              </a:rPr>
              <a:t>如图所示。</a:t>
            </a:r>
            <a:endParaRPr lang="zh-CN" altLang="en-US"/>
          </a:p>
        </p:txBody>
      </p:sp>
      <p:pic>
        <p:nvPicPr>
          <p:cNvPr id="13" name="图片 -2147482578"/>
          <p:cNvPicPr>
            <a:picLocks noChangeAspect="1"/>
          </p:cNvPicPr>
          <p:nvPr/>
        </p:nvPicPr>
        <p:blipFill>
          <a:blip r:embed="rId1"/>
          <a:stretch>
            <a:fillRect/>
          </a:stretch>
        </p:blipFill>
        <p:spPr>
          <a:xfrm>
            <a:off x="1348105" y="2743200"/>
            <a:ext cx="4625340" cy="3613785"/>
          </a:xfrm>
          <a:prstGeom prst="rect">
            <a:avLst/>
          </a:prstGeom>
          <a:noFill/>
          <a:ln w="9525">
            <a:noFill/>
          </a:ln>
        </p:spPr>
      </p:pic>
      <p:pic>
        <p:nvPicPr>
          <p:cNvPr id="8" name="图片 -2147482597"/>
          <p:cNvPicPr>
            <a:picLocks noChangeAspect="1"/>
          </p:cNvPicPr>
          <p:nvPr/>
        </p:nvPicPr>
        <p:blipFill>
          <a:blip r:embed="rId2"/>
          <a:stretch>
            <a:fillRect/>
          </a:stretch>
        </p:blipFill>
        <p:spPr>
          <a:xfrm>
            <a:off x="6305550" y="2597785"/>
            <a:ext cx="5017135" cy="3634105"/>
          </a:xfrm>
          <a:prstGeom prst="rect">
            <a:avLst/>
          </a:prstGeom>
          <a:noFill/>
          <a:ln w="9525">
            <a:noFill/>
          </a:ln>
        </p:spPr>
      </p:pic>
      <p:sp>
        <p:nvSpPr>
          <p:cNvPr id="15" name="文本框 14"/>
          <p:cNvSpPr txBox="1"/>
          <p:nvPr/>
        </p:nvSpPr>
        <p:spPr>
          <a:xfrm>
            <a:off x="893445" y="6231890"/>
            <a:ext cx="5080000" cy="460375"/>
          </a:xfrm>
          <a:prstGeom prst="rect">
            <a:avLst/>
          </a:prstGeom>
          <a:noFill/>
          <a:ln w="9525">
            <a:noFill/>
          </a:ln>
        </p:spPr>
        <p:txBody>
          <a:bodyPr>
            <a:spAutoFit/>
          </a:bodyPr>
          <a:p>
            <a:pPr indent="0" algn="ctr"/>
            <a:r>
              <a:rPr lang="zh-CN" sz="2400" b="0">
                <a:ea typeface="宋体" panose="02010600030101010101" pitchFamily="2" charset="-122"/>
              </a:rPr>
              <a:t>星状网络</a:t>
            </a:r>
            <a:endParaRPr lang="zh-CN" altLang="en-US" sz="2400"/>
          </a:p>
        </p:txBody>
      </p:sp>
      <p:sp>
        <p:nvSpPr>
          <p:cNvPr id="12" name="文本框 11"/>
          <p:cNvSpPr txBox="1"/>
          <p:nvPr/>
        </p:nvSpPr>
        <p:spPr>
          <a:xfrm>
            <a:off x="6922770" y="6209665"/>
            <a:ext cx="4290695" cy="460375"/>
          </a:xfrm>
          <a:prstGeom prst="rect">
            <a:avLst/>
          </a:prstGeom>
          <a:noFill/>
          <a:ln w="9525">
            <a:noFill/>
          </a:ln>
        </p:spPr>
        <p:txBody>
          <a:bodyPr wrap="square">
            <a:spAutoFit/>
          </a:bodyPr>
          <a:p>
            <a:pPr indent="0" algn="ctr"/>
            <a:r>
              <a:rPr lang="zh-CN" sz="2400" b="0">
                <a:ea typeface="宋体" panose="02010600030101010101" pitchFamily="2" charset="-122"/>
              </a:rPr>
              <a:t>点对点网络</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5349356" y="0"/>
            <a:ext cx="1573552" cy="969418"/>
          </a:xfrm>
          <a:prstGeom prst="rect">
            <a:avLst/>
          </a:prstGeom>
          <a:solidFill>
            <a:srgbClr val="8D1B4C"/>
          </a:solidFill>
          <a:ln w="9525">
            <a:solidFill>
              <a:schemeClr val="accent2">
                <a:lumMod val="60000"/>
                <a:lumOff val="40000"/>
              </a:scheme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zh-CN" altLang="en-US" sz="2400" dirty="0">
              <a:solidFill>
                <a:schemeClr val="bg1"/>
              </a:solidFill>
              <a:cs typeface="+mn-ea"/>
              <a:sym typeface="+mn-lt"/>
            </a:endParaRPr>
          </a:p>
        </p:txBody>
      </p:sp>
      <p:sp>
        <p:nvSpPr>
          <p:cNvPr id="100" name="矩形 53"/>
          <p:cNvSpPr>
            <a:spLocks noChangeArrowheads="1"/>
          </p:cNvSpPr>
          <p:nvPr/>
        </p:nvSpPr>
        <p:spPr bwMode="auto">
          <a:xfrm>
            <a:off x="3775452"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585848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9260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三、</a:t>
            </a:r>
            <a:r>
              <a:rPr lang="zh-CN" altLang="en-US" sz="3600" dirty="0">
                <a:cs typeface="+mn-ea"/>
                <a:sym typeface="+mn-lt"/>
              </a:rPr>
              <a:t>主要代码</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7" name="文本框 6"/>
          <p:cNvSpPr txBox="1"/>
          <p:nvPr/>
        </p:nvSpPr>
        <p:spPr>
          <a:xfrm>
            <a:off x="1073150" y="2359660"/>
            <a:ext cx="10323195" cy="3046095"/>
          </a:xfrm>
          <a:prstGeom prst="rect">
            <a:avLst/>
          </a:prstGeom>
          <a:noFill/>
        </p:spPr>
        <p:txBody>
          <a:bodyPr wrap="square" rtlCol="0" anchor="t">
            <a:spAutoFit/>
          </a:bodyPr>
          <a:p>
            <a:r>
              <a:rPr lang="zh-CN" altLang="en-US"/>
              <a:t>实现一个简单的无线数据通信时的一般步骤：</a:t>
            </a:r>
            <a:endParaRPr lang="zh-CN" altLang="en-US"/>
          </a:p>
          <a:p>
            <a:endParaRPr lang="zh-CN" altLang="en-US"/>
          </a:p>
          <a:p>
            <a:r>
              <a:rPr lang="zh-CN" altLang="en-US"/>
              <a:t>1、</a:t>
            </a:r>
            <a:r>
              <a:rPr lang="zh-CN" altLang="en-US" b="1"/>
              <a:t>组网</a:t>
            </a:r>
            <a:r>
              <a:rPr lang="zh-CN" altLang="en-US"/>
              <a:t>：调用协议栈的组网函数、加入网络函数，实现网络的建立与节点的加入。</a:t>
            </a:r>
            <a:endParaRPr lang="zh-CN" altLang="en-US"/>
          </a:p>
          <a:p>
            <a:endParaRPr lang="zh-CN" altLang="en-US"/>
          </a:p>
          <a:p>
            <a:r>
              <a:rPr lang="zh-CN" altLang="en-US"/>
              <a:t>2、</a:t>
            </a:r>
            <a:r>
              <a:rPr lang="zh-CN" altLang="en-US" b="1"/>
              <a:t>发送</a:t>
            </a:r>
            <a:r>
              <a:rPr lang="zh-CN" altLang="en-US"/>
              <a:t>：发送节点调用协议栈的无线数据发送函数，实现无线数据发送。</a:t>
            </a:r>
            <a:endParaRPr lang="zh-CN" altLang="en-US"/>
          </a:p>
          <a:p>
            <a:endParaRPr lang="zh-CN" altLang="en-US"/>
          </a:p>
          <a:p>
            <a:r>
              <a:rPr lang="zh-CN" altLang="en-US"/>
              <a:t>3、</a:t>
            </a:r>
            <a:r>
              <a:rPr lang="zh-CN" altLang="en-US" b="1"/>
              <a:t>接收</a:t>
            </a:r>
            <a:r>
              <a:rPr lang="zh-CN" altLang="en-US"/>
              <a:t>：接收节点调用协议栈的无线数据接收函数，实现无线数据接收。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5349356" y="0"/>
            <a:ext cx="1573552" cy="969418"/>
          </a:xfrm>
          <a:prstGeom prst="rect">
            <a:avLst/>
          </a:prstGeom>
          <a:solidFill>
            <a:srgbClr val="8D1B4C"/>
          </a:solidFill>
          <a:ln w="9525">
            <a:solidFill>
              <a:schemeClr val="accent2">
                <a:lumMod val="60000"/>
                <a:lumOff val="40000"/>
              </a:scheme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zh-CN" altLang="en-US" sz="2400" dirty="0">
              <a:solidFill>
                <a:schemeClr val="bg1"/>
              </a:solidFill>
              <a:cs typeface="+mn-ea"/>
              <a:sym typeface="+mn-lt"/>
            </a:endParaRPr>
          </a:p>
        </p:txBody>
      </p:sp>
      <p:sp>
        <p:nvSpPr>
          <p:cNvPr id="100" name="矩形 53"/>
          <p:cNvSpPr>
            <a:spLocks noChangeArrowheads="1"/>
          </p:cNvSpPr>
          <p:nvPr/>
        </p:nvSpPr>
        <p:spPr bwMode="auto">
          <a:xfrm>
            <a:off x="3775452"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585848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9260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三、</a:t>
            </a:r>
            <a:r>
              <a:rPr lang="zh-CN" altLang="en-US" sz="3600" dirty="0">
                <a:cs typeface="+mn-ea"/>
                <a:sym typeface="+mn-lt"/>
              </a:rPr>
              <a:t>主要代码</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2" name="文本框 1"/>
          <p:cNvSpPr txBox="1"/>
          <p:nvPr/>
        </p:nvSpPr>
        <p:spPr>
          <a:xfrm>
            <a:off x="1009650" y="1981200"/>
            <a:ext cx="1713230" cy="460375"/>
          </a:xfrm>
          <a:prstGeom prst="rect">
            <a:avLst/>
          </a:prstGeom>
          <a:noFill/>
        </p:spPr>
        <p:txBody>
          <a:bodyPr wrap="none" rtlCol="0" anchor="t">
            <a:spAutoFit/>
          </a:bodyPr>
          <a:p>
            <a:r>
              <a:rPr lang="zh-CN" altLang="en-US" b="1">
                <a:sym typeface="+mn-ea"/>
              </a:rPr>
              <a:t>组网函数：</a:t>
            </a:r>
            <a:endParaRPr lang="zh-CN" altLang="en-US" b="1"/>
          </a:p>
        </p:txBody>
      </p:sp>
      <p:sp>
        <p:nvSpPr>
          <p:cNvPr id="4" name="文本框 3"/>
          <p:cNvSpPr txBox="1"/>
          <p:nvPr/>
        </p:nvSpPr>
        <p:spPr>
          <a:xfrm>
            <a:off x="1009650" y="3020695"/>
            <a:ext cx="10789285" cy="460375"/>
          </a:xfrm>
          <a:prstGeom prst="rect">
            <a:avLst/>
          </a:prstGeom>
          <a:noFill/>
        </p:spPr>
        <p:txBody>
          <a:bodyPr wrap="square" rtlCol="0" anchor="t">
            <a:spAutoFit/>
          </a:bodyPr>
          <a:p>
            <a:r>
              <a:rPr lang="zh-CN" altLang="en-US"/>
              <a:t>SampleApp_Periodic_DstAddr.addrMode = (afAddrMode_t)</a:t>
            </a:r>
            <a:r>
              <a:rPr lang="zh-CN" altLang="en-US">
                <a:solidFill>
                  <a:srgbClr val="FF0000"/>
                </a:solidFill>
              </a:rPr>
              <a:t>AddrBroadcast</a:t>
            </a:r>
            <a:r>
              <a:rPr lang="zh-CN" altLang="en-US"/>
              <a:t>;</a:t>
            </a:r>
            <a:endParaRPr lang="zh-CN" altLang="en-US"/>
          </a:p>
        </p:txBody>
      </p:sp>
      <p:sp>
        <p:nvSpPr>
          <p:cNvPr id="5" name="文本框 4"/>
          <p:cNvSpPr txBox="1"/>
          <p:nvPr/>
        </p:nvSpPr>
        <p:spPr>
          <a:xfrm>
            <a:off x="1009650" y="4199255"/>
            <a:ext cx="10382250" cy="460375"/>
          </a:xfrm>
          <a:prstGeom prst="rect">
            <a:avLst/>
          </a:prstGeom>
          <a:noFill/>
        </p:spPr>
        <p:txBody>
          <a:bodyPr wrap="square" rtlCol="0" anchor="t">
            <a:spAutoFit/>
          </a:bodyPr>
          <a:p>
            <a:r>
              <a:rPr lang="zh-CN" altLang="en-US"/>
              <a:t>SampleApp_Flash_DstAddr.addrMode = (afAddrMode_t)</a:t>
            </a:r>
            <a:r>
              <a:rPr lang="zh-CN" altLang="en-US">
                <a:solidFill>
                  <a:srgbClr val="FF0000"/>
                </a:solidFill>
              </a:rPr>
              <a:t>afAddrGroup</a:t>
            </a:r>
            <a:r>
              <a:rPr lang="zh-CN" altLang="en-US"/>
              <a:t>;</a:t>
            </a:r>
            <a:endParaRPr lang="zh-CN" altLang="en-US"/>
          </a:p>
        </p:txBody>
      </p:sp>
      <p:sp>
        <p:nvSpPr>
          <p:cNvPr id="6" name="文本框 5"/>
          <p:cNvSpPr txBox="1"/>
          <p:nvPr/>
        </p:nvSpPr>
        <p:spPr>
          <a:xfrm>
            <a:off x="1009650" y="5502275"/>
            <a:ext cx="10575925" cy="460375"/>
          </a:xfrm>
          <a:prstGeom prst="rect">
            <a:avLst/>
          </a:prstGeom>
          <a:noFill/>
        </p:spPr>
        <p:txBody>
          <a:bodyPr wrap="square" rtlCol="0" anchor="t">
            <a:spAutoFit/>
          </a:bodyPr>
          <a:p>
            <a:r>
              <a:rPr lang="zh-CN" altLang="en-US"/>
              <a:t>SampleApp_P2P_DstAddr.addrMode = (afAddrMode_t)</a:t>
            </a:r>
            <a:r>
              <a:rPr lang="zh-CN" altLang="en-US">
                <a:solidFill>
                  <a:srgbClr val="FF0000"/>
                </a:solidFill>
              </a:rPr>
              <a:t>Addr16Bit</a:t>
            </a:r>
            <a:r>
              <a:rPr lang="zh-CN" altLang="en-US"/>
              <a:t>;  </a:t>
            </a:r>
            <a:endParaRPr lang="zh-CN" altLang="en-US"/>
          </a:p>
        </p:txBody>
      </p:sp>
      <p:sp>
        <p:nvSpPr>
          <p:cNvPr id="7" name="文本框 6"/>
          <p:cNvSpPr txBox="1"/>
          <p:nvPr/>
        </p:nvSpPr>
        <p:spPr>
          <a:xfrm>
            <a:off x="1029335" y="2560320"/>
            <a:ext cx="1101090" cy="460375"/>
          </a:xfrm>
          <a:prstGeom prst="rect">
            <a:avLst/>
          </a:prstGeom>
          <a:noFill/>
        </p:spPr>
        <p:txBody>
          <a:bodyPr wrap="none" rtlCol="0" anchor="t">
            <a:spAutoFit/>
          </a:bodyPr>
          <a:p>
            <a:r>
              <a:rPr lang="zh-CN" altLang="en-US" b="1">
                <a:sym typeface="+mn-ea"/>
              </a:rPr>
              <a:t>广播：</a:t>
            </a:r>
            <a:endParaRPr lang="zh-CN" altLang="en-US" b="1">
              <a:sym typeface="+mn-ea"/>
            </a:endParaRPr>
          </a:p>
        </p:txBody>
      </p:sp>
      <p:sp>
        <p:nvSpPr>
          <p:cNvPr id="8" name="文本框 7"/>
          <p:cNvSpPr txBox="1"/>
          <p:nvPr/>
        </p:nvSpPr>
        <p:spPr>
          <a:xfrm>
            <a:off x="1009650" y="3822065"/>
            <a:ext cx="1101090" cy="460375"/>
          </a:xfrm>
          <a:prstGeom prst="rect">
            <a:avLst/>
          </a:prstGeom>
          <a:noFill/>
        </p:spPr>
        <p:txBody>
          <a:bodyPr wrap="none" rtlCol="0" anchor="t">
            <a:spAutoFit/>
          </a:bodyPr>
          <a:p>
            <a:r>
              <a:rPr lang="zh-CN" altLang="en-US" b="1">
                <a:sym typeface="+mn-ea"/>
              </a:rPr>
              <a:t>组播：</a:t>
            </a:r>
            <a:endParaRPr lang="zh-CN" altLang="en-US" b="1"/>
          </a:p>
        </p:txBody>
      </p:sp>
      <p:sp>
        <p:nvSpPr>
          <p:cNvPr id="9" name="文本框 8"/>
          <p:cNvSpPr txBox="1"/>
          <p:nvPr/>
        </p:nvSpPr>
        <p:spPr>
          <a:xfrm>
            <a:off x="1009650" y="5041900"/>
            <a:ext cx="1101090" cy="460375"/>
          </a:xfrm>
          <a:prstGeom prst="rect">
            <a:avLst/>
          </a:prstGeom>
          <a:noFill/>
        </p:spPr>
        <p:txBody>
          <a:bodyPr wrap="none" rtlCol="0" anchor="t">
            <a:spAutoFit/>
          </a:bodyPr>
          <a:p>
            <a:r>
              <a:rPr lang="zh-CN" altLang="en-US" b="1">
                <a:sym typeface="+mn-ea"/>
              </a:rPr>
              <a:t>点播：</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5349356" y="0"/>
            <a:ext cx="1573552" cy="969418"/>
          </a:xfrm>
          <a:prstGeom prst="rect">
            <a:avLst/>
          </a:prstGeom>
          <a:solidFill>
            <a:srgbClr val="8D1B4C"/>
          </a:solidFill>
          <a:ln w="9525">
            <a:solidFill>
              <a:schemeClr val="accent2">
                <a:lumMod val="60000"/>
                <a:lumOff val="40000"/>
              </a:scheme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zh-CN" altLang="en-US" sz="2400" dirty="0">
              <a:solidFill>
                <a:schemeClr val="bg1"/>
              </a:solidFill>
              <a:cs typeface="+mn-ea"/>
              <a:sym typeface="+mn-lt"/>
            </a:endParaRPr>
          </a:p>
        </p:txBody>
      </p:sp>
      <p:sp>
        <p:nvSpPr>
          <p:cNvPr id="100" name="矩形 53"/>
          <p:cNvSpPr>
            <a:spLocks noChangeArrowheads="1"/>
          </p:cNvSpPr>
          <p:nvPr/>
        </p:nvSpPr>
        <p:spPr bwMode="auto">
          <a:xfrm>
            <a:off x="3775452"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585848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9260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三、</a:t>
            </a:r>
            <a:r>
              <a:rPr lang="zh-CN" altLang="en-US" sz="3600" dirty="0">
                <a:cs typeface="+mn-ea"/>
                <a:sym typeface="+mn-lt"/>
              </a:rPr>
              <a:t>主要代码</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7" name="文本框 6"/>
          <p:cNvSpPr txBox="1"/>
          <p:nvPr/>
        </p:nvSpPr>
        <p:spPr>
          <a:xfrm>
            <a:off x="974725" y="2033270"/>
            <a:ext cx="10323195" cy="460375"/>
          </a:xfrm>
          <a:prstGeom prst="rect">
            <a:avLst/>
          </a:prstGeom>
          <a:noFill/>
        </p:spPr>
        <p:txBody>
          <a:bodyPr wrap="square" rtlCol="0" anchor="t">
            <a:spAutoFit/>
          </a:bodyPr>
          <a:p>
            <a:r>
              <a:rPr lang="zh-CN" altLang="en-US" b="1"/>
              <a:t>无线发送函数：</a:t>
            </a:r>
            <a:endParaRPr lang="zh-CN" altLang="en-US" b="1"/>
          </a:p>
        </p:txBody>
      </p:sp>
      <p:sp>
        <p:nvSpPr>
          <p:cNvPr id="2" name="文本框 1"/>
          <p:cNvSpPr txBox="1"/>
          <p:nvPr/>
        </p:nvSpPr>
        <p:spPr>
          <a:xfrm>
            <a:off x="1009650" y="2561590"/>
            <a:ext cx="11358880" cy="3046095"/>
          </a:xfrm>
          <a:prstGeom prst="rect">
            <a:avLst/>
          </a:prstGeom>
          <a:noFill/>
        </p:spPr>
        <p:txBody>
          <a:bodyPr wrap="square" rtlCol="0" anchor="t">
            <a:spAutoFit/>
          </a:bodyPr>
          <a:p>
            <a:r>
              <a:rPr lang="zh-CN" altLang="en-US"/>
              <a:t>1. afStat us_t AF_DataRequest( a fAddrType_t *dstAddr,</a:t>
            </a:r>
            <a:endParaRPr lang="zh-CN" altLang="en-US"/>
          </a:p>
          <a:p>
            <a:r>
              <a:rPr lang="zh-CN" altLang="en-US"/>
              <a:t>2.                                                    endPointDesc _t *srcEP,</a:t>
            </a:r>
            <a:endParaRPr lang="zh-CN" altLang="en-US"/>
          </a:p>
          <a:p>
            <a:r>
              <a:rPr lang="zh-CN" altLang="en-US"/>
              <a:t>3.                                                    uint16 cID,</a:t>
            </a:r>
            <a:endParaRPr lang="zh-CN" altLang="en-US"/>
          </a:p>
          <a:p>
            <a:r>
              <a:rPr lang="zh-CN" altLang="en-US"/>
              <a:t>4.                                                    </a:t>
            </a:r>
            <a:r>
              <a:rPr lang="zh-CN" altLang="en-US">
                <a:solidFill>
                  <a:srgbClr val="FF0000"/>
                </a:solidFill>
              </a:rPr>
              <a:t>uint16 len,/ /发送数据的长度；</a:t>
            </a:r>
            <a:endParaRPr lang="zh-CN" altLang="en-US">
              <a:solidFill>
                <a:srgbClr val="FF0000"/>
              </a:solidFill>
            </a:endParaRPr>
          </a:p>
          <a:p>
            <a:r>
              <a:rPr lang="zh-CN" altLang="en-US"/>
              <a:t>5.                                                    </a:t>
            </a:r>
            <a:r>
              <a:rPr lang="zh-CN" altLang="en-US">
                <a:solidFill>
                  <a:srgbClr val="FF0000"/>
                </a:solidFill>
              </a:rPr>
              <a:t>uint8 *buf,/ /指向存放发送数据的缓冲区的指针。</a:t>
            </a:r>
            <a:endParaRPr lang="zh-CN" altLang="en-US">
              <a:solidFill>
                <a:srgbClr val="FF0000"/>
              </a:solidFill>
            </a:endParaRPr>
          </a:p>
          <a:p>
            <a:r>
              <a:rPr lang="zh-CN" altLang="en-US"/>
              <a:t>6.                                                    uint8 *transI D,</a:t>
            </a:r>
            <a:endParaRPr lang="zh-CN" altLang="en-US"/>
          </a:p>
          <a:p>
            <a:r>
              <a:rPr lang="zh-CN" altLang="en-US"/>
              <a:t>7.                                                    uint8 options ,</a:t>
            </a:r>
            <a:endParaRPr lang="zh-CN" altLang="en-US"/>
          </a:p>
          <a:p>
            <a:r>
              <a:rPr lang="zh-CN" altLang="en-US"/>
              <a:t>8.                                                    uint8 radius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5349356" y="0"/>
            <a:ext cx="1573552" cy="969418"/>
          </a:xfrm>
          <a:prstGeom prst="rect">
            <a:avLst/>
          </a:prstGeom>
          <a:solidFill>
            <a:srgbClr val="8D1B4C"/>
          </a:solidFill>
          <a:ln w="9525">
            <a:solidFill>
              <a:schemeClr val="accent2">
                <a:lumMod val="60000"/>
                <a:lumOff val="40000"/>
              </a:scheme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zh-CN" altLang="en-US" sz="2400" dirty="0">
              <a:solidFill>
                <a:schemeClr val="bg1"/>
              </a:solidFill>
              <a:cs typeface="+mn-ea"/>
              <a:sym typeface="+mn-lt"/>
            </a:endParaRPr>
          </a:p>
        </p:txBody>
      </p:sp>
      <p:sp>
        <p:nvSpPr>
          <p:cNvPr id="100" name="矩形 53"/>
          <p:cNvSpPr>
            <a:spLocks noChangeArrowheads="1"/>
          </p:cNvSpPr>
          <p:nvPr/>
        </p:nvSpPr>
        <p:spPr bwMode="auto">
          <a:xfrm>
            <a:off x="3775452"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585848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9260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三、</a:t>
            </a:r>
            <a:r>
              <a:rPr lang="zh-CN" altLang="en-US" sz="3600" dirty="0">
                <a:cs typeface="+mn-ea"/>
                <a:sym typeface="+mn-lt"/>
              </a:rPr>
              <a:t>主要代码</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2" name="文本框 1"/>
          <p:cNvSpPr txBox="1"/>
          <p:nvPr/>
        </p:nvSpPr>
        <p:spPr>
          <a:xfrm>
            <a:off x="1009650" y="2319020"/>
            <a:ext cx="2325370" cy="460375"/>
          </a:xfrm>
          <a:prstGeom prst="rect">
            <a:avLst/>
          </a:prstGeom>
          <a:noFill/>
        </p:spPr>
        <p:txBody>
          <a:bodyPr wrap="none" rtlCol="0" anchor="t">
            <a:spAutoFit/>
          </a:bodyPr>
          <a:p>
            <a:r>
              <a:rPr lang="zh-CN" altLang="en-US" b="1">
                <a:sym typeface="+mn-ea"/>
              </a:rPr>
              <a:t>无线接收函数：</a:t>
            </a:r>
            <a:endParaRPr lang="zh-CN" altLang="en-US" b="1"/>
          </a:p>
        </p:txBody>
      </p:sp>
      <p:sp>
        <p:nvSpPr>
          <p:cNvPr id="4" name="文本框 3"/>
          <p:cNvSpPr txBox="1"/>
          <p:nvPr/>
        </p:nvSpPr>
        <p:spPr>
          <a:xfrm>
            <a:off x="1556385" y="3086735"/>
            <a:ext cx="9335770" cy="1198880"/>
          </a:xfrm>
          <a:prstGeom prst="rect">
            <a:avLst/>
          </a:prstGeom>
          <a:noFill/>
        </p:spPr>
        <p:txBody>
          <a:bodyPr wrap="square" rtlCol="0" anchor="t">
            <a:spAutoFit/>
          </a:bodyPr>
          <a:p>
            <a:r>
              <a:rPr lang="zh-CN" altLang="en-US"/>
              <a:t>void SerialApp_ProcessMSGCmd( afIncomingMSGPacket_t *pkt )</a:t>
            </a:r>
            <a:endParaRPr lang="zh-CN" altLang="en-US"/>
          </a:p>
          <a:p>
            <a:r>
              <a:rPr lang="zh-CN" altLang="en-US">
                <a:sym typeface="+mn-ea"/>
              </a:rPr>
              <a:t>//接收数据事件,调用函数AF_DataRequest()接收数据</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5349356" y="0"/>
            <a:ext cx="1573552" cy="969418"/>
          </a:xfrm>
          <a:prstGeom prst="rect">
            <a:avLst/>
          </a:prstGeom>
          <a:solidFill>
            <a:srgbClr val="8D1B4C"/>
          </a:solidFill>
          <a:ln w="9525">
            <a:solidFill>
              <a:schemeClr val="accent2">
                <a:lumMod val="60000"/>
                <a:lumOff val="40000"/>
              </a:scheme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zh-CN" altLang="en-US" sz="2400" dirty="0">
              <a:solidFill>
                <a:schemeClr val="bg1"/>
              </a:solidFill>
              <a:cs typeface="+mn-ea"/>
              <a:sym typeface="+mn-lt"/>
            </a:endParaRPr>
          </a:p>
        </p:txBody>
      </p:sp>
      <p:sp>
        <p:nvSpPr>
          <p:cNvPr id="100" name="矩形 53"/>
          <p:cNvSpPr>
            <a:spLocks noChangeArrowheads="1"/>
          </p:cNvSpPr>
          <p:nvPr/>
        </p:nvSpPr>
        <p:spPr bwMode="auto">
          <a:xfrm>
            <a:off x="3775452"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585848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9260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三、</a:t>
            </a:r>
            <a:r>
              <a:rPr lang="zh-CN" altLang="en-US" sz="3600" dirty="0">
                <a:cs typeface="+mn-ea"/>
                <a:sym typeface="+mn-lt"/>
              </a:rPr>
              <a:t>主要代码</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2" name="文本框 1"/>
          <p:cNvSpPr txBox="1"/>
          <p:nvPr/>
        </p:nvSpPr>
        <p:spPr>
          <a:xfrm>
            <a:off x="574675" y="1981200"/>
            <a:ext cx="10544175" cy="1938020"/>
          </a:xfrm>
          <a:prstGeom prst="rect">
            <a:avLst/>
          </a:prstGeom>
          <a:noFill/>
        </p:spPr>
        <p:txBody>
          <a:bodyPr wrap="square" rtlCol="0" anchor="t">
            <a:spAutoFit/>
          </a:bodyPr>
          <a:p>
            <a:r>
              <a:rPr lang="zh-CN" altLang="en-US" b="1">
                <a:sym typeface="+mn-ea"/>
              </a:rPr>
              <a:t>数据处理：</a:t>
            </a:r>
            <a:endParaRPr lang="zh-CN" altLang="en-US" b="1">
              <a:sym typeface="+mn-ea"/>
            </a:endParaRPr>
          </a:p>
          <a:p>
            <a:endParaRPr lang="zh-CN" altLang="en-US" b="1">
              <a:sym typeface="+mn-ea"/>
            </a:endParaRPr>
          </a:p>
          <a:p>
            <a:r>
              <a:rPr lang="zh-CN" altLang="en-US" b="1">
                <a:sym typeface="+mn-ea"/>
              </a:rPr>
              <a:t>       </a:t>
            </a:r>
            <a:r>
              <a:rPr lang="zh-CN" altLang="en-US">
                <a:sym typeface="+mn-ea"/>
              </a:rPr>
              <a:t>  由于需要发送接收浮点型数据（</a:t>
            </a:r>
            <a:r>
              <a:rPr lang="en-US" altLang="zh-CN">
                <a:sym typeface="+mn-ea"/>
              </a:rPr>
              <a:t>32</a:t>
            </a:r>
            <a:r>
              <a:rPr lang="zh-CN" altLang="en-US">
                <a:sym typeface="+mn-ea"/>
              </a:rPr>
              <a:t>位），而</a:t>
            </a:r>
            <a:r>
              <a:rPr lang="en-US" altLang="zh-CN">
                <a:sym typeface="+mn-ea"/>
              </a:rPr>
              <a:t>Zigbee</a:t>
            </a:r>
            <a:r>
              <a:rPr lang="zh-CN" altLang="en-US">
                <a:sym typeface="+mn-ea"/>
              </a:rPr>
              <a:t>的处理器采用的是</a:t>
            </a:r>
            <a:r>
              <a:rPr lang="en-US" altLang="zh-CN">
                <a:sym typeface="+mn-ea"/>
              </a:rPr>
              <a:t>51</a:t>
            </a:r>
            <a:r>
              <a:rPr lang="zh-CN" altLang="en-US">
                <a:sym typeface="+mn-ea"/>
              </a:rPr>
              <a:t>单片机（</a:t>
            </a:r>
            <a:r>
              <a:rPr lang="en-US" altLang="zh-CN">
                <a:sym typeface="+mn-ea"/>
              </a:rPr>
              <a:t>8</a:t>
            </a:r>
            <a:r>
              <a:rPr lang="zh-CN" altLang="en-US">
                <a:sym typeface="+mn-ea"/>
              </a:rPr>
              <a:t>）位，故在发送和接收时需将浮点数转换为字符型进行发送。这里采用共用体（</a:t>
            </a:r>
            <a:r>
              <a:rPr lang="en-US" altLang="zh-CN">
                <a:sym typeface="+mn-ea"/>
              </a:rPr>
              <a:t>union</a:t>
            </a:r>
            <a:r>
              <a:rPr lang="zh-CN" altLang="en-US">
                <a:sym typeface="+mn-ea"/>
              </a:rPr>
              <a:t>）的方法解决转换的问题。注：一个字符型为</a:t>
            </a:r>
            <a:r>
              <a:rPr lang="en-US" altLang="zh-CN">
                <a:sym typeface="+mn-ea"/>
              </a:rPr>
              <a:t>2</a:t>
            </a:r>
            <a:r>
              <a:rPr lang="zh-CN" altLang="en-US">
                <a:sym typeface="+mn-ea"/>
              </a:rPr>
              <a:t>个字节。</a:t>
            </a:r>
            <a:endParaRPr lang="zh-CN" altLang="en-US">
              <a:sym typeface="+mn-ea"/>
            </a:endParaRPr>
          </a:p>
        </p:txBody>
      </p:sp>
      <p:sp>
        <p:nvSpPr>
          <p:cNvPr id="5" name="文本框 4"/>
          <p:cNvSpPr txBox="1"/>
          <p:nvPr/>
        </p:nvSpPr>
        <p:spPr>
          <a:xfrm>
            <a:off x="1675765" y="3919220"/>
            <a:ext cx="8573770" cy="2306955"/>
          </a:xfrm>
          <a:prstGeom prst="rect">
            <a:avLst/>
          </a:prstGeom>
          <a:noFill/>
        </p:spPr>
        <p:txBody>
          <a:bodyPr wrap="square" rtlCol="0" anchor="t">
            <a:spAutoFit/>
          </a:bodyPr>
          <a:p>
            <a:endParaRPr lang="zh-CN" altLang="en-US"/>
          </a:p>
          <a:p>
            <a:r>
              <a:rPr lang="zh-CN" altLang="en-US"/>
              <a:t>union position1</a:t>
            </a:r>
            <a:endParaRPr lang="zh-CN" altLang="en-US"/>
          </a:p>
          <a:p>
            <a:r>
              <a:rPr lang="zh-CN" altLang="en-US"/>
              <a:t>{</a:t>
            </a:r>
            <a:endParaRPr lang="zh-CN" altLang="en-US"/>
          </a:p>
          <a:p>
            <a:r>
              <a:rPr lang="zh-CN" altLang="en-US"/>
              <a:t>  float position1_float;</a:t>
            </a:r>
            <a:endParaRPr lang="zh-CN" altLang="en-US"/>
          </a:p>
          <a:p>
            <a:r>
              <a:rPr lang="zh-CN" altLang="en-US"/>
              <a:t>  unsigned char position1_char[4];</a:t>
            </a:r>
            <a:endParaRPr lang="zh-CN" altLang="en-US"/>
          </a:p>
          <a:p>
            <a:r>
              <a:rPr lang="zh-CN" altLang="en-US"/>
              <a:t>}x1_data,y1_data,z1_data,theta1_data,phi1_data,gamma1_data;</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3176" y="6669792"/>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5349356" y="0"/>
            <a:ext cx="1573552" cy="969418"/>
          </a:xfrm>
          <a:prstGeom prst="rect">
            <a:avLst/>
          </a:prstGeom>
          <a:solidFill>
            <a:srgbClr val="8D1B4C"/>
          </a:solidFill>
          <a:ln w="9525">
            <a:solidFill>
              <a:schemeClr val="accent2">
                <a:lumMod val="60000"/>
                <a:lumOff val="40000"/>
              </a:scheme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zh-CN" altLang="en-US" sz="2400" dirty="0">
              <a:solidFill>
                <a:schemeClr val="bg1"/>
              </a:solidFill>
              <a:cs typeface="+mn-ea"/>
              <a:sym typeface="+mn-lt"/>
            </a:endParaRPr>
          </a:p>
        </p:txBody>
      </p:sp>
      <p:sp>
        <p:nvSpPr>
          <p:cNvPr id="100" name="矩形 53"/>
          <p:cNvSpPr>
            <a:spLocks noChangeArrowheads="1"/>
          </p:cNvSpPr>
          <p:nvPr/>
        </p:nvSpPr>
        <p:spPr bwMode="auto">
          <a:xfrm>
            <a:off x="3775452"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585848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9260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三、</a:t>
            </a:r>
            <a:r>
              <a:rPr lang="zh-CN" altLang="en-US" sz="3600" dirty="0">
                <a:cs typeface="+mn-ea"/>
                <a:sym typeface="+mn-lt"/>
              </a:rPr>
              <a:t>主要代码</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2" name="文本框 1"/>
          <p:cNvSpPr txBox="1"/>
          <p:nvPr/>
        </p:nvSpPr>
        <p:spPr>
          <a:xfrm>
            <a:off x="584200" y="1981200"/>
            <a:ext cx="10544175" cy="1198880"/>
          </a:xfrm>
          <a:prstGeom prst="rect">
            <a:avLst/>
          </a:prstGeom>
          <a:noFill/>
        </p:spPr>
        <p:txBody>
          <a:bodyPr wrap="square" rtlCol="0" anchor="t">
            <a:spAutoFit/>
          </a:bodyPr>
          <a:p>
            <a:r>
              <a:rPr lang="zh-CN" altLang="en-US" b="1">
                <a:sym typeface="+mn-ea"/>
              </a:rPr>
              <a:t>协调器发送数据帧</a:t>
            </a:r>
            <a:r>
              <a:rPr lang="en-US" altLang="zh-CN" b="1">
                <a:sym typeface="+mn-ea"/>
              </a:rPr>
              <a:t>(</a:t>
            </a:r>
            <a:r>
              <a:rPr lang="zh-CN" altLang="en-US" b="1">
                <a:sym typeface="+mn-ea"/>
              </a:rPr>
              <a:t>共</a:t>
            </a:r>
            <a:r>
              <a:rPr lang="en-US" altLang="zh-CN" b="1">
                <a:sym typeface="+mn-ea"/>
              </a:rPr>
              <a:t>26</a:t>
            </a:r>
            <a:r>
              <a:rPr lang="zh-CN" altLang="en-US" b="1">
                <a:sym typeface="+mn-ea"/>
              </a:rPr>
              <a:t>个字节</a:t>
            </a:r>
            <a:r>
              <a:rPr lang="en-US" altLang="zh-CN" b="1">
                <a:sym typeface="+mn-ea"/>
              </a:rPr>
              <a:t>)</a:t>
            </a:r>
            <a:r>
              <a:rPr lang="zh-CN" altLang="en-US" b="1">
                <a:sym typeface="+mn-ea"/>
              </a:rPr>
              <a:t>：</a:t>
            </a:r>
            <a:endParaRPr lang="zh-CN" altLang="en-US" b="1">
              <a:sym typeface="+mn-ea"/>
            </a:endParaRPr>
          </a:p>
          <a:p>
            <a:endParaRPr lang="zh-CN" altLang="en-US" b="1">
              <a:sym typeface="+mn-ea"/>
            </a:endParaRPr>
          </a:p>
          <a:p>
            <a:r>
              <a:rPr lang="zh-CN" altLang="en-US" b="1">
                <a:sym typeface="+mn-ea"/>
              </a:rPr>
              <a:t>       </a:t>
            </a:r>
            <a:r>
              <a:rPr lang="zh-CN" altLang="en-US">
                <a:sym typeface="+mn-ea"/>
              </a:rPr>
              <a:t> </a:t>
            </a:r>
            <a:endParaRPr lang="zh-CN" altLang="en-US">
              <a:sym typeface="+mn-ea"/>
            </a:endParaRPr>
          </a:p>
        </p:txBody>
      </p:sp>
      <p:graphicFrame>
        <p:nvGraphicFramePr>
          <p:cNvPr id="6" name="表格 5"/>
          <p:cNvGraphicFramePr/>
          <p:nvPr/>
        </p:nvGraphicFramePr>
        <p:xfrm>
          <a:off x="332105" y="2852420"/>
          <a:ext cx="11238865" cy="2675890"/>
        </p:xfrm>
        <a:graphic>
          <a:graphicData uri="http://schemas.openxmlformats.org/drawingml/2006/table">
            <a:tbl>
              <a:tblPr firstRow="1" bandRow="1">
                <a:tableStyleId>{5C22544A-7EE6-4342-B048-85BDC9FD1C3A}</a:tableStyleId>
              </a:tblPr>
              <a:tblGrid>
                <a:gridCol w="1215390"/>
                <a:gridCol w="1060450"/>
                <a:gridCol w="1065530"/>
                <a:gridCol w="1037590"/>
                <a:gridCol w="949325"/>
                <a:gridCol w="965835"/>
                <a:gridCol w="994410"/>
                <a:gridCol w="1024255"/>
                <a:gridCol w="1003935"/>
                <a:gridCol w="1043305"/>
                <a:gridCol w="878840"/>
              </a:tblGrid>
              <a:tr h="1125220">
                <a:tc>
                  <a:txBody>
                    <a:bodyPr/>
                    <a:p>
                      <a:pPr>
                        <a:buNone/>
                      </a:pPr>
                      <a:r>
                        <a:rPr lang="zh-CN" altLang="en-US" sz="2400" b="0">
                          <a:solidFill>
                            <a:schemeClr val="tx1"/>
                          </a:solidFill>
                          <a:sym typeface="+mn-ea"/>
                        </a:rPr>
                        <a:t>报文组成单元</a:t>
                      </a:r>
                      <a:endParaRPr lang="zh-CN" altLang="en-US" sz="2400" b="0">
                        <a:solidFill>
                          <a:schemeClr val="tx1"/>
                        </a:solidFill>
                        <a:sym typeface="+mn-ea"/>
                      </a:endParaRPr>
                    </a:p>
                  </a:txBody>
                  <a:tcPr>
                    <a:solidFill>
                      <a:schemeClr val="accent6">
                        <a:lumMod val="75000"/>
                      </a:schemeClr>
                    </a:solidFill>
                  </a:tcPr>
                </a:tc>
                <a:tc>
                  <a:txBody>
                    <a:bodyPr/>
                    <a:p>
                      <a:pPr>
                        <a:buNone/>
                      </a:pPr>
                      <a:r>
                        <a:rPr lang="zh-CN" altLang="en-US"/>
                        <a:t>开始</a:t>
                      </a:r>
                      <a:endParaRPr lang="zh-CN" altLang="en-US"/>
                    </a:p>
                  </a:txBody>
                  <a:tcPr>
                    <a:solidFill>
                      <a:schemeClr val="accent5">
                        <a:lumMod val="75000"/>
                      </a:schemeClr>
                    </a:solidFill>
                  </a:tcPr>
                </a:tc>
                <a:tc>
                  <a:txBody>
                    <a:bodyPr/>
                    <a:p>
                      <a:pPr>
                        <a:buNone/>
                      </a:pPr>
                      <a:r>
                        <a:rPr lang="zh-CN" altLang="en-US"/>
                        <a:t>地址</a:t>
                      </a:r>
                      <a:r>
                        <a:rPr lang="en-US" altLang="zh-CN"/>
                        <a:t>1</a:t>
                      </a:r>
                      <a:endParaRPr lang="en-US" altLang="zh-CN"/>
                    </a:p>
                  </a:txBody>
                  <a:tcPr>
                    <a:solidFill>
                      <a:schemeClr val="accent5">
                        <a:lumMod val="75000"/>
                      </a:schemeClr>
                    </a:solidFill>
                  </a:tcPr>
                </a:tc>
                <a:tc>
                  <a:txBody>
                    <a:bodyPr/>
                    <a:p>
                      <a:pPr>
                        <a:buNone/>
                      </a:pPr>
                      <a:r>
                        <a:rPr lang="zh-CN" altLang="en-US"/>
                        <a:t>数据</a:t>
                      </a:r>
                      <a:r>
                        <a:rPr lang="en-US" altLang="zh-CN"/>
                        <a:t>1</a:t>
                      </a:r>
                      <a:endParaRPr lang="en-US" altLang="zh-CN"/>
                    </a:p>
                  </a:txBody>
                  <a:tcPr>
                    <a:solidFill>
                      <a:schemeClr val="accent5">
                        <a:lumMod val="75000"/>
                      </a:schemeClr>
                    </a:solidFill>
                  </a:tcPr>
                </a:tc>
                <a:tc>
                  <a:txBody>
                    <a:bodyPr/>
                    <a:p>
                      <a:pPr>
                        <a:buNone/>
                      </a:pPr>
                      <a:r>
                        <a:rPr lang="zh-CN" altLang="en-US"/>
                        <a:t>地址</a:t>
                      </a:r>
                      <a:r>
                        <a:rPr lang="en-US" altLang="zh-CN"/>
                        <a:t>2</a:t>
                      </a:r>
                      <a:endParaRPr lang="en-US" altLang="zh-CN"/>
                    </a:p>
                  </a:txBody>
                  <a:tcPr>
                    <a:solidFill>
                      <a:schemeClr val="accent5">
                        <a:lumMod val="75000"/>
                      </a:schemeClr>
                    </a:solidFill>
                  </a:tcPr>
                </a:tc>
                <a:tc>
                  <a:txBody>
                    <a:bodyPr/>
                    <a:p>
                      <a:pPr>
                        <a:buNone/>
                      </a:pPr>
                      <a:r>
                        <a:rPr lang="zh-CN" altLang="en-US"/>
                        <a:t>数据</a:t>
                      </a:r>
                      <a:r>
                        <a:rPr lang="en-US" altLang="zh-CN"/>
                        <a:t>2</a:t>
                      </a:r>
                      <a:endParaRPr lang="en-US" altLang="zh-CN"/>
                    </a:p>
                  </a:txBody>
                  <a:tcPr>
                    <a:solidFill>
                      <a:schemeClr val="accent5">
                        <a:lumMod val="75000"/>
                      </a:schemeClr>
                    </a:solidFill>
                  </a:tcPr>
                </a:tc>
                <a:tc>
                  <a:txBody>
                    <a:bodyPr/>
                    <a:p>
                      <a:pPr>
                        <a:buNone/>
                      </a:pPr>
                      <a:r>
                        <a:rPr lang="zh-CN" altLang="en-US"/>
                        <a:t>地址</a:t>
                      </a:r>
                      <a:r>
                        <a:rPr lang="en-US" altLang="zh-CN"/>
                        <a:t>3</a:t>
                      </a:r>
                      <a:endParaRPr lang="en-US" altLang="zh-CN"/>
                    </a:p>
                  </a:txBody>
                  <a:tcPr>
                    <a:solidFill>
                      <a:schemeClr val="accent5">
                        <a:lumMod val="75000"/>
                      </a:schemeClr>
                    </a:solidFill>
                  </a:tcPr>
                </a:tc>
                <a:tc>
                  <a:txBody>
                    <a:bodyPr/>
                    <a:p>
                      <a:pPr>
                        <a:buNone/>
                      </a:pPr>
                      <a:r>
                        <a:rPr lang="zh-CN" altLang="en-US"/>
                        <a:t>数据</a:t>
                      </a:r>
                      <a:r>
                        <a:rPr lang="en-US" altLang="zh-CN"/>
                        <a:t>3</a:t>
                      </a:r>
                      <a:endParaRPr lang="en-US" altLang="zh-CN"/>
                    </a:p>
                  </a:txBody>
                  <a:tcPr>
                    <a:solidFill>
                      <a:schemeClr val="accent5">
                        <a:lumMod val="75000"/>
                      </a:schemeClr>
                    </a:solidFill>
                  </a:tcPr>
                </a:tc>
                <a:tc>
                  <a:txBody>
                    <a:bodyPr/>
                    <a:p>
                      <a:pPr>
                        <a:buNone/>
                      </a:pPr>
                      <a:r>
                        <a:rPr lang="zh-CN" altLang="en-US"/>
                        <a:t>地址</a:t>
                      </a:r>
                      <a:r>
                        <a:rPr lang="en-US" altLang="zh-CN"/>
                        <a:t>4</a:t>
                      </a:r>
                      <a:endParaRPr lang="en-US" altLang="zh-CN"/>
                    </a:p>
                  </a:txBody>
                  <a:tcPr>
                    <a:solidFill>
                      <a:schemeClr val="accent5">
                        <a:lumMod val="75000"/>
                      </a:schemeClr>
                    </a:solidFill>
                  </a:tcPr>
                </a:tc>
                <a:tc>
                  <a:txBody>
                    <a:bodyPr/>
                    <a:p>
                      <a:pPr>
                        <a:buNone/>
                      </a:pPr>
                      <a:r>
                        <a:rPr lang="zh-CN" altLang="en-US"/>
                        <a:t>数据</a:t>
                      </a:r>
                      <a:r>
                        <a:rPr lang="en-US" altLang="zh-CN"/>
                        <a:t>4</a:t>
                      </a:r>
                      <a:endParaRPr lang="en-US" altLang="zh-CN"/>
                    </a:p>
                  </a:txBody>
                  <a:tcPr>
                    <a:solidFill>
                      <a:schemeClr val="accent5">
                        <a:lumMod val="75000"/>
                      </a:schemeClr>
                    </a:solidFill>
                  </a:tcPr>
                </a:tc>
                <a:tc>
                  <a:txBody>
                    <a:bodyPr/>
                    <a:p>
                      <a:pPr>
                        <a:buNone/>
                      </a:pPr>
                      <a:r>
                        <a:rPr lang="zh-CN" altLang="en-US"/>
                        <a:t>结束</a:t>
                      </a:r>
                      <a:endParaRPr lang="zh-CN" altLang="en-US"/>
                    </a:p>
                  </a:txBody>
                  <a:tcPr>
                    <a:solidFill>
                      <a:schemeClr val="accent5">
                        <a:lumMod val="75000"/>
                      </a:schemeClr>
                    </a:solidFill>
                  </a:tcPr>
                </a:tc>
              </a:tr>
              <a:tr h="749300">
                <a:tc>
                  <a:txBody>
                    <a:bodyPr/>
                    <a:p>
                      <a:pPr>
                        <a:buNone/>
                      </a:pPr>
                      <a:r>
                        <a:rPr lang="zh-CN" altLang="en-US" b="0">
                          <a:solidFill>
                            <a:schemeClr val="tx1"/>
                          </a:solidFill>
                        </a:rPr>
                        <a:t>字节数</a:t>
                      </a:r>
                      <a:endParaRPr lang="zh-CN" altLang="en-US" b="0">
                        <a:solidFill>
                          <a:schemeClr val="tx1"/>
                        </a:solidFill>
                      </a:endParaRPr>
                    </a:p>
                  </a:txBody>
                  <a:tcPr>
                    <a:solidFill>
                      <a:schemeClr val="accent6">
                        <a:lumMod val="75000"/>
                      </a:schemeClr>
                    </a:solidFill>
                  </a:tcPr>
                </a:tc>
                <a:tc>
                  <a:txBody>
                    <a:bodyPr/>
                    <a:p>
                      <a:pPr>
                        <a:buNone/>
                      </a:pPr>
                      <a:r>
                        <a:rPr lang="en-US" altLang="zh-CN"/>
                        <a:t>1</a:t>
                      </a:r>
                      <a:endParaRPr lang="en-US" altLang="zh-CN"/>
                    </a:p>
                  </a:txBody>
                  <a:tcPr/>
                </a:tc>
                <a:tc>
                  <a:txBody>
                    <a:bodyPr/>
                    <a:p>
                      <a:pPr>
                        <a:buNone/>
                      </a:pPr>
                      <a:r>
                        <a:rPr lang="en-US" altLang="zh-CN"/>
                        <a:t>2</a:t>
                      </a:r>
                      <a:endParaRPr lang="en-US" altLang="zh-CN"/>
                    </a:p>
                  </a:txBody>
                  <a:tcPr/>
                </a:tc>
                <a:tc>
                  <a:txBody>
                    <a:bodyPr/>
                    <a:p>
                      <a:pPr>
                        <a:buNone/>
                      </a:pPr>
                      <a:r>
                        <a:rPr lang="en-US" altLang="zh-CN"/>
                        <a:t>4</a:t>
                      </a:r>
                      <a:endParaRPr lang="en-US" altLang="zh-CN"/>
                    </a:p>
                  </a:txBody>
                  <a:tcPr/>
                </a:tc>
                <a:tc>
                  <a:txBody>
                    <a:bodyPr/>
                    <a:p>
                      <a:pPr>
                        <a:buNone/>
                      </a:pPr>
                      <a:r>
                        <a:rPr lang="en-US" altLang="zh-CN"/>
                        <a:t>2</a:t>
                      </a:r>
                      <a:endParaRPr lang="en-US" altLang="zh-CN"/>
                    </a:p>
                  </a:txBody>
                  <a:tcPr/>
                </a:tc>
                <a:tc>
                  <a:txBody>
                    <a:bodyPr/>
                    <a:p>
                      <a:pPr>
                        <a:buNone/>
                      </a:pPr>
                      <a:r>
                        <a:rPr lang="en-US" altLang="zh-CN"/>
                        <a:t>4</a:t>
                      </a:r>
                      <a:endParaRPr lang="en-US" altLang="zh-CN"/>
                    </a:p>
                  </a:txBody>
                  <a:tcPr/>
                </a:tc>
                <a:tc>
                  <a:txBody>
                    <a:bodyPr/>
                    <a:p>
                      <a:pPr>
                        <a:buNone/>
                      </a:pPr>
                      <a:r>
                        <a:rPr lang="en-US" altLang="zh-CN"/>
                        <a:t>2</a:t>
                      </a:r>
                      <a:endParaRPr lang="en-US" altLang="zh-CN"/>
                    </a:p>
                  </a:txBody>
                  <a:tcPr/>
                </a:tc>
                <a:tc>
                  <a:txBody>
                    <a:bodyPr/>
                    <a:p>
                      <a:pPr>
                        <a:buNone/>
                      </a:pPr>
                      <a:r>
                        <a:rPr lang="en-US" altLang="zh-CN"/>
                        <a:t>4</a:t>
                      </a:r>
                      <a:endParaRPr lang="en-US" altLang="zh-CN"/>
                    </a:p>
                  </a:txBody>
                  <a:tcPr/>
                </a:tc>
                <a:tc>
                  <a:txBody>
                    <a:bodyPr/>
                    <a:p>
                      <a:pPr>
                        <a:buNone/>
                      </a:pPr>
                      <a:r>
                        <a:rPr lang="en-US" altLang="zh-CN"/>
                        <a:t>2</a:t>
                      </a:r>
                      <a:endParaRPr lang="en-US" altLang="zh-CN"/>
                    </a:p>
                  </a:txBody>
                  <a:tcPr/>
                </a:tc>
                <a:tc>
                  <a:txBody>
                    <a:bodyPr/>
                    <a:p>
                      <a:pPr>
                        <a:buNone/>
                      </a:pPr>
                      <a:r>
                        <a:rPr lang="en-US" altLang="zh-CN"/>
                        <a:t>4</a:t>
                      </a:r>
                      <a:endParaRPr lang="en-US" altLang="zh-CN"/>
                    </a:p>
                  </a:txBody>
                  <a:tcPr/>
                </a:tc>
                <a:tc>
                  <a:txBody>
                    <a:bodyPr/>
                    <a:p>
                      <a:pPr>
                        <a:buNone/>
                      </a:pPr>
                      <a:r>
                        <a:rPr lang="en-US" altLang="zh-CN"/>
                        <a:t>1</a:t>
                      </a:r>
                      <a:endParaRPr lang="en-US" altLang="zh-CN"/>
                    </a:p>
                  </a:txBody>
                  <a:tcPr/>
                </a:tc>
              </a:tr>
              <a:tr h="801370">
                <a:tc>
                  <a:txBody>
                    <a:bodyPr/>
                    <a:p>
                      <a:pPr>
                        <a:buNone/>
                      </a:pPr>
                      <a:r>
                        <a:rPr lang="zh-CN" altLang="en-US" b="0">
                          <a:solidFill>
                            <a:schemeClr val="tx1"/>
                          </a:solidFill>
                        </a:rPr>
                        <a:t>描述</a:t>
                      </a:r>
                      <a:endParaRPr lang="zh-CN" altLang="en-US" b="0">
                        <a:solidFill>
                          <a:schemeClr val="tx1"/>
                        </a:solidFill>
                      </a:endParaRPr>
                    </a:p>
                  </a:txBody>
                  <a:tcPr>
                    <a:solidFill>
                      <a:schemeClr val="accent6">
                        <a:lumMod val="75000"/>
                      </a:schemeClr>
                    </a:solidFill>
                  </a:tcPr>
                </a:tc>
                <a:tc>
                  <a:txBody>
                    <a:bodyPr/>
                    <a:p>
                      <a:pPr>
                        <a:buNone/>
                      </a:pPr>
                      <a:r>
                        <a:rPr lang="en-US" altLang="zh-CN"/>
                        <a:t>3A (:)</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en-US" altLang="zh-CN"/>
                        <a:t>23 (#)</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3176" y="6669792"/>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5349356" y="0"/>
            <a:ext cx="1573552" cy="969418"/>
          </a:xfrm>
          <a:prstGeom prst="rect">
            <a:avLst/>
          </a:prstGeom>
          <a:solidFill>
            <a:srgbClr val="8D1B4C"/>
          </a:solidFill>
          <a:ln w="9525">
            <a:solidFill>
              <a:schemeClr val="accent2">
                <a:lumMod val="60000"/>
                <a:lumOff val="40000"/>
              </a:scheme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zh-CN" altLang="en-US" sz="2400" dirty="0">
              <a:solidFill>
                <a:schemeClr val="bg1"/>
              </a:solidFill>
              <a:cs typeface="+mn-ea"/>
              <a:sym typeface="+mn-lt"/>
            </a:endParaRPr>
          </a:p>
        </p:txBody>
      </p:sp>
      <p:sp>
        <p:nvSpPr>
          <p:cNvPr id="100" name="矩形 53"/>
          <p:cNvSpPr>
            <a:spLocks noChangeArrowheads="1"/>
          </p:cNvSpPr>
          <p:nvPr/>
        </p:nvSpPr>
        <p:spPr bwMode="auto">
          <a:xfrm>
            <a:off x="3775452"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585848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9260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三、</a:t>
            </a:r>
            <a:r>
              <a:rPr lang="zh-CN" altLang="en-US" sz="3600" dirty="0">
                <a:cs typeface="+mn-ea"/>
                <a:sym typeface="+mn-lt"/>
              </a:rPr>
              <a:t>主要代码</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2" name="文本框 1"/>
          <p:cNvSpPr txBox="1"/>
          <p:nvPr/>
        </p:nvSpPr>
        <p:spPr>
          <a:xfrm>
            <a:off x="584200" y="1981200"/>
            <a:ext cx="10544175" cy="1198880"/>
          </a:xfrm>
          <a:prstGeom prst="rect">
            <a:avLst/>
          </a:prstGeom>
          <a:noFill/>
        </p:spPr>
        <p:txBody>
          <a:bodyPr wrap="square" rtlCol="0" anchor="t">
            <a:spAutoFit/>
          </a:bodyPr>
          <a:p>
            <a:r>
              <a:rPr lang="zh-CN" altLang="en-US" b="1">
                <a:sym typeface="+mn-ea"/>
              </a:rPr>
              <a:t>终端解析数据帧：</a:t>
            </a:r>
            <a:endParaRPr lang="zh-CN" altLang="en-US" b="1">
              <a:sym typeface="+mn-ea"/>
            </a:endParaRPr>
          </a:p>
          <a:p>
            <a:endParaRPr lang="zh-CN" altLang="en-US" b="1">
              <a:sym typeface="+mn-ea"/>
            </a:endParaRPr>
          </a:p>
          <a:p>
            <a:r>
              <a:rPr lang="zh-CN" altLang="en-US" b="1">
                <a:sym typeface="+mn-ea"/>
              </a:rPr>
              <a:t>       </a:t>
            </a:r>
            <a:r>
              <a:rPr lang="zh-CN" altLang="en-US">
                <a:sym typeface="+mn-ea"/>
              </a:rPr>
              <a:t> </a:t>
            </a:r>
            <a:endParaRPr lang="zh-CN" altLang="en-US">
              <a:sym typeface="+mn-ea"/>
            </a:endParaRPr>
          </a:p>
        </p:txBody>
      </p:sp>
      <p:sp>
        <p:nvSpPr>
          <p:cNvPr id="4" name="文本框 3"/>
          <p:cNvSpPr txBox="1"/>
          <p:nvPr/>
        </p:nvSpPr>
        <p:spPr>
          <a:xfrm>
            <a:off x="668655" y="2751455"/>
            <a:ext cx="10544175" cy="829945"/>
          </a:xfrm>
          <a:prstGeom prst="rect">
            <a:avLst/>
          </a:prstGeom>
          <a:noFill/>
        </p:spPr>
        <p:txBody>
          <a:bodyPr wrap="square" rtlCol="0" anchor="t">
            <a:spAutoFit/>
          </a:bodyPr>
          <a:p>
            <a:r>
              <a:rPr lang="en-US" altLang="zh-CN">
                <a:sym typeface="+mn-ea"/>
              </a:rPr>
              <a:t>       </a:t>
            </a:r>
            <a:r>
              <a:rPr lang="zh-CN" altLang="en-US">
                <a:sym typeface="+mn-ea"/>
              </a:rPr>
              <a:t>每个终端都会收到来自协调器的相同的</a:t>
            </a:r>
            <a:r>
              <a:rPr lang="en-US" altLang="zh-CN">
                <a:sym typeface="+mn-ea"/>
              </a:rPr>
              <a:t>26</a:t>
            </a:r>
            <a:r>
              <a:rPr lang="zh-CN" altLang="en-US">
                <a:sym typeface="+mn-ea"/>
              </a:rPr>
              <a:t>个字节的数据帧，每个终端根据自己的地址解析得到自己的数据（</a:t>
            </a:r>
            <a:r>
              <a:rPr lang="en-US" altLang="zh-CN">
                <a:sym typeface="+mn-ea"/>
              </a:rPr>
              <a:t>4</a:t>
            </a:r>
            <a:r>
              <a:rPr lang="zh-CN" altLang="en-US">
                <a:sym typeface="+mn-ea"/>
              </a:rPr>
              <a:t>个字节）。</a:t>
            </a:r>
            <a:endParaRPr lang="zh-CN" altLang="en-US">
              <a:sym typeface="+mn-ea"/>
            </a:endParaRPr>
          </a:p>
        </p:txBody>
      </p:sp>
      <p:sp>
        <p:nvSpPr>
          <p:cNvPr id="5" name="文本框 4"/>
          <p:cNvSpPr txBox="1"/>
          <p:nvPr/>
        </p:nvSpPr>
        <p:spPr>
          <a:xfrm>
            <a:off x="1492885" y="4245610"/>
            <a:ext cx="8565515" cy="460375"/>
          </a:xfrm>
          <a:prstGeom prst="rect">
            <a:avLst/>
          </a:prstGeom>
          <a:noFill/>
        </p:spPr>
        <p:txBody>
          <a:bodyPr wrap="square" rtlCol="0" anchor="t">
            <a:spAutoFit/>
          </a:bodyPr>
          <a:p>
            <a:r>
              <a:rPr lang="zh-CN" altLang="en-US"/>
              <a:t>void SerialApp_ProcessMSGCmd( afIncomingMSGPacket_t *pkt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5349356" y="0"/>
            <a:ext cx="1573552" cy="969418"/>
          </a:xfrm>
          <a:prstGeom prst="rect">
            <a:avLst/>
          </a:prstGeom>
          <a:solidFill>
            <a:srgbClr val="8D1B4C"/>
          </a:solidFill>
          <a:ln w="9525">
            <a:solidFill>
              <a:schemeClr val="accent2">
                <a:lumMod val="60000"/>
                <a:lumOff val="40000"/>
              </a:schemeClr>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zh-CN" altLang="en-US" sz="2400" dirty="0">
              <a:solidFill>
                <a:schemeClr val="bg1"/>
              </a:solidFill>
              <a:cs typeface="+mn-ea"/>
              <a:sym typeface="+mn-lt"/>
            </a:endParaRPr>
          </a:p>
        </p:txBody>
      </p:sp>
      <p:sp>
        <p:nvSpPr>
          <p:cNvPr id="100" name="矩形 53"/>
          <p:cNvSpPr>
            <a:spLocks noChangeArrowheads="1"/>
          </p:cNvSpPr>
          <p:nvPr/>
        </p:nvSpPr>
        <p:spPr bwMode="auto">
          <a:xfrm>
            <a:off x="3775452"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585848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9260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四、</a:t>
            </a:r>
            <a:r>
              <a:rPr lang="zh-CN" altLang="en-US" sz="3600" dirty="0">
                <a:cs typeface="+mn-ea"/>
                <a:sym typeface="+mn-lt"/>
              </a:rPr>
              <a:t>下载程序</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6" name="文本框 5"/>
          <p:cNvSpPr txBox="1"/>
          <p:nvPr/>
        </p:nvSpPr>
        <p:spPr>
          <a:xfrm>
            <a:off x="1085215" y="2051685"/>
            <a:ext cx="10544175" cy="1198880"/>
          </a:xfrm>
          <a:prstGeom prst="rect">
            <a:avLst/>
          </a:prstGeom>
          <a:noFill/>
        </p:spPr>
        <p:txBody>
          <a:bodyPr wrap="square" rtlCol="0" anchor="t">
            <a:spAutoFit/>
          </a:bodyPr>
          <a:p>
            <a:r>
              <a:rPr lang="en-US" altLang="zh-CN">
                <a:sym typeface="+mn-ea"/>
              </a:rPr>
              <a:t>        </a:t>
            </a:r>
            <a:r>
              <a:rPr lang="zh-CN" altLang="en-US">
                <a:sym typeface="+mn-ea"/>
              </a:rPr>
              <a:t>代码写成之后，通过</a:t>
            </a:r>
            <a:r>
              <a:rPr lang="en-US" altLang="zh-CN">
                <a:sym typeface="+mn-ea"/>
              </a:rPr>
              <a:t>SmartRF04EB</a:t>
            </a:r>
            <a:r>
              <a:rPr lang="zh-CN" altLang="en-US">
                <a:sym typeface="+mn-ea"/>
              </a:rPr>
              <a:t>仿真器将代码下载到相应的</a:t>
            </a:r>
            <a:r>
              <a:rPr lang="en-US" altLang="zh-CN">
                <a:sym typeface="+mn-ea"/>
              </a:rPr>
              <a:t>Zigbee</a:t>
            </a:r>
            <a:r>
              <a:rPr lang="zh-CN" altLang="en-US">
                <a:sym typeface="+mn-ea"/>
              </a:rPr>
              <a:t>模块中。在</a:t>
            </a:r>
            <a:r>
              <a:rPr lang="en-US" altLang="zh-CN">
                <a:sym typeface="+mn-ea"/>
              </a:rPr>
              <a:t>IAR Embedded Workbench</a:t>
            </a:r>
            <a:r>
              <a:rPr lang="zh-CN" altLang="en-US">
                <a:sym typeface="+mn-ea"/>
              </a:rPr>
              <a:t>左上角根据</a:t>
            </a:r>
            <a:r>
              <a:rPr lang="en-US" altLang="zh-CN">
                <a:sym typeface="+mn-ea"/>
              </a:rPr>
              <a:t>zigbee</a:t>
            </a:r>
            <a:r>
              <a:rPr lang="zh-CN" altLang="en-US">
                <a:sym typeface="+mn-ea"/>
              </a:rPr>
              <a:t>的功能选择协调器，路由器和终端再下载。卸载成功后，即可组网成功。</a:t>
            </a:r>
            <a:endParaRPr lang="zh-CN" altLang="en-US">
              <a:sym typeface="+mn-ea"/>
            </a:endParaRPr>
          </a:p>
        </p:txBody>
      </p:sp>
      <p:pic>
        <p:nvPicPr>
          <p:cNvPr id="7" name="图片 6"/>
          <p:cNvPicPr>
            <a:picLocks noChangeAspect="1"/>
          </p:cNvPicPr>
          <p:nvPr/>
        </p:nvPicPr>
        <p:blipFill>
          <a:blip r:embed="rId1"/>
          <a:stretch>
            <a:fillRect/>
          </a:stretch>
        </p:blipFill>
        <p:spPr>
          <a:xfrm>
            <a:off x="4191000" y="3403600"/>
            <a:ext cx="3813175" cy="2597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199495" y="-635"/>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7425029"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28" name="组合 27"/>
          <p:cNvGrpSpPr/>
          <p:nvPr/>
        </p:nvGrpSpPr>
        <p:grpSpPr>
          <a:xfrm>
            <a:off x="4945513" y="1688304"/>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rgbClr val="8D1B4C"/>
            </a:solidFill>
            <a:ln>
              <a:noFill/>
            </a:ln>
          </p:spPr>
          <p:txBody>
            <a:bodyPr vert="horz" wrap="square" lIns="91404" tIns="45702" rIns="91404" bIns="45702" numCol="1" anchor="t" anchorCtr="0" compatLnSpc="1"/>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2968238" y="4113563"/>
            <a:ext cx="6255526" cy="1567180"/>
          </a:xfrm>
          <a:prstGeom prst="rect">
            <a:avLst/>
          </a:prstGeom>
          <a:noFill/>
        </p:spPr>
        <p:txBody>
          <a:bodyPr wrap="square" lIns="91398" tIns="45699" rIns="91398" bIns="45699" rtlCol="0">
            <a:spAutoFit/>
          </a:bodyPr>
          <a:p>
            <a:pPr algn="ctr"/>
            <a:r>
              <a:rPr lang="en-US" altLang="zh-CN" sz="4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 Zigbee</a:t>
            </a:r>
            <a:r>
              <a:rPr lang="zh-CN" altLang="en-US" sz="4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rPr>
              <a:t>与单片机通信</a:t>
            </a:r>
            <a:endParaRPr lang="zh-CN" altLang="en-US" sz="4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lt"/>
            </a:endParaRPr>
          </a:p>
          <a:p>
            <a:pPr algn="ctr"/>
            <a:endParaRPr lang="zh-CN" altLang="en-US" sz="4800" b="1" dirty="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lt"/>
            </a:endParaRPr>
          </a:p>
        </p:txBody>
      </p:sp>
      <p:cxnSp>
        <p:nvCxnSpPr>
          <p:cNvPr id="32" name="直接连接符 31"/>
          <p:cNvCxnSpPr/>
          <p:nvPr/>
        </p:nvCxnSpPr>
        <p:spPr bwMode="auto">
          <a:xfrm>
            <a:off x="2640966" y="4929244"/>
            <a:ext cx="691006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Freeform 27"/>
          <p:cNvSpPr>
            <a:spLocks noEditPoints="1"/>
          </p:cNvSpPr>
          <p:nvPr/>
        </p:nvSpPr>
        <p:spPr bwMode="auto">
          <a:xfrm>
            <a:off x="5426108" y="2176253"/>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rgbClr val="8D1B4C"/>
          </a:solidFill>
          <a:ln>
            <a:noFill/>
          </a:ln>
          <a:effectLst>
            <a:outerShdw blurRad="63500" sx="102000" sy="102000" algn="ctr" rotWithShape="0">
              <a:prstClr val="black">
                <a:alpha val="40000"/>
              </a:prstClr>
            </a:outerShdw>
          </a:effectLst>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1800">
              <a:cs typeface="+mn-ea"/>
              <a:sym typeface="+mn-lt"/>
            </a:endParaRPr>
          </a:p>
        </p:txBody>
      </p:sp>
      <p:grpSp>
        <p:nvGrpSpPr>
          <p:cNvPr id="37" name="组合 36"/>
          <p:cNvGrpSpPr/>
          <p:nvPr/>
        </p:nvGrpSpPr>
        <p:grpSpPr>
          <a:xfrm>
            <a:off x="5599172" y="5227149"/>
            <a:ext cx="2112410" cy="397510"/>
            <a:chOff x="3839574" y="4796619"/>
            <a:chExt cx="2112410" cy="397510"/>
          </a:xfrm>
        </p:grpSpPr>
        <p:sp>
          <p:nvSpPr>
            <p:cNvPr id="38"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39" name="TextBox 39"/>
            <p:cNvSpPr txBox="1"/>
            <p:nvPr/>
          </p:nvSpPr>
          <p:spPr>
            <a:xfrm>
              <a:off x="4202650" y="4796619"/>
              <a:ext cx="1749334"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r>
                <a:rPr lang="zh-CN" altLang="en-US" sz="2000" dirty="0">
                  <a:cs typeface="+mn-ea"/>
                  <a:sym typeface="+mn-lt"/>
                </a:rPr>
                <a:t>通信方式</a:t>
              </a:r>
              <a:endParaRPr lang="zh-CN" altLang="en-US" sz="2000" dirty="0">
                <a:cs typeface="+mn-ea"/>
                <a:sym typeface="+mn-lt"/>
              </a:endParaRPr>
            </a:p>
          </p:txBody>
        </p:sp>
      </p:grpSp>
      <p:grpSp>
        <p:nvGrpSpPr>
          <p:cNvPr id="3" name="组合 2"/>
          <p:cNvGrpSpPr/>
          <p:nvPr/>
        </p:nvGrpSpPr>
        <p:grpSpPr>
          <a:xfrm>
            <a:off x="2620387" y="5228419"/>
            <a:ext cx="2112410" cy="397510"/>
            <a:chOff x="3839574" y="4796619"/>
            <a:chExt cx="2112410" cy="397510"/>
          </a:xfrm>
        </p:grpSpPr>
        <p:sp>
          <p:nvSpPr>
            <p:cNvPr id="4"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5" name="TextBox 39"/>
            <p:cNvSpPr txBox="1"/>
            <p:nvPr/>
          </p:nvSpPr>
          <p:spPr>
            <a:xfrm>
              <a:off x="4202650" y="4796619"/>
              <a:ext cx="1749334"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r>
                <a:rPr lang="zh-CN" altLang="en-US" sz="2000" dirty="0">
                  <a:cs typeface="+mn-ea"/>
                  <a:sym typeface="+mn-lt"/>
                </a:rPr>
                <a:t>单片机选型</a:t>
              </a:r>
              <a:endParaRPr lang="zh-CN" altLang="en-US" sz="2000" dirty="0">
                <a:cs typeface="+mn-ea"/>
                <a:sym typeface="+mn-lt"/>
              </a:endParaRPr>
            </a:p>
          </p:txBody>
        </p:sp>
      </p:grpSp>
      <p:grpSp>
        <p:nvGrpSpPr>
          <p:cNvPr id="2" name="组合 1"/>
          <p:cNvGrpSpPr/>
          <p:nvPr/>
        </p:nvGrpSpPr>
        <p:grpSpPr>
          <a:xfrm>
            <a:off x="8392537" y="5228419"/>
            <a:ext cx="3021330" cy="397510"/>
            <a:chOff x="3839574" y="4796619"/>
            <a:chExt cx="3021330" cy="397510"/>
          </a:xfrm>
        </p:grpSpPr>
        <p:sp>
          <p:nvSpPr>
            <p:cNvPr id="6"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7" name="TextBox 39"/>
            <p:cNvSpPr txBox="1"/>
            <p:nvPr/>
          </p:nvSpPr>
          <p:spPr>
            <a:xfrm>
              <a:off x="4202794" y="4796619"/>
              <a:ext cx="2658110"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r>
                <a:rPr lang="zh-CN" altLang="en-US" sz="2000" dirty="0">
                  <a:cs typeface="+mn-ea"/>
                  <a:sym typeface="+mn-lt"/>
                </a:rPr>
                <a:t>单片机通信代码</a:t>
              </a:r>
              <a:endParaRPr lang="zh-CN" altLang="en-US" sz="2000" dirty="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rgbClr val="8D1B4C"/>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2711424"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106" name="组合 105"/>
          <p:cNvGrpSpPr/>
          <p:nvPr/>
        </p:nvGrpSpPr>
        <p:grpSpPr>
          <a:xfrm>
            <a:off x="4945513" y="1473039"/>
            <a:ext cx="2300976" cy="2307326"/>
            <a:chOff x="6609209" y="790981"/>
            <a:chExt cx="2301875" cy="2308226"/>
          </a:xfrm>
          <a:effectLst>
            <a:outerShdw blurRad="63500" sx="102000" sy="102000" algn="ctr" rotWithShape="0">
              <a:prstClr val="black">
                <a:alpha val="40000"/>
              </a:prstClr>
            </a:outerShdw>
          </a:effectLst>
        </p:grpSpPr>
        <p:sp>
          <p:nvSpPr>
            <p:cNvPr id="107"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08"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rgbClr val="8D1B4C"/>
            </a:solidFill>
            <a:ln>
              <a:noFill/>
            </a:ln>
          </p:spPr>
          <p:txBody>
            <a:bodyPr vert="horz" wrap="square" lIns="91404" tIns="45702" rIns="91404" bIns="45702" numCol="1" anchor="t" anchorCtr="0" compatLnSpc="1"/>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109" name="TextBox 12"/>
          <p:cNvSpPr txBox="1"/>
          <p:nvPr/>
        </p:nvSpPr>
        <p:spPr>
          <a:xfrm>
            <a:off x="3695700" y="3856355"/>
            <a:ext cx="4872355" cy="828675"/>
          </a:xfrm>
          <a:prstGeom prst="rect">
            <a:avLst/>
          </a:prstGeom>
          <a:noFill/>
        </p:spPr>
        <p:txBody>
          <a:bodyPr wrap="square" lIns="91398" tIns="45699" rIns="91398" bIns="45699" rtlCol="0">
            <a:spAutoFit/>
          </a:bodyPr>
          <a:p>
            <a:pPr algn="ctr" fontAlgn="base">
              <a:spcBef>
                <a:spcPct val="0"/>
              </a:spcBef>
              <a:spcAft>
                <a:spcPct val="0"/>
              </a:spcAft>
              <a:buFont typeface="Arial" panose="020B0604020202020204" pitchFamily="34" charset="0"/>
              <a:buNone/>
            </a:pPr>
            <a:r>
              <a:rPr lang="zh-CN" altLang="en-US" sz="4800" b="1" dirty="0">
                <a:solidFill>
                  <a:schemeClr val="tx1"/>
                </a:solidFill>
                <a:effectLst>
                  <a:outerShdw blurRad="38100" dist="19050" dir="2700000" algn="tl" rotWithShape="0">
                    <a:schemeClr val="dk1">
                      <a:alpha val="40000"/>
                    </a:schemeClr>
                  </a:outerShdw>
                </a:effectLst>
                <a:cs typeface="+mn-ea"/>
                <a:sym typeface="+mn-lt"/>
              </a:rPr>
              <a:t>研究背景</a:t>
            </a:r>
            <a:endParaRPr lang="zh-CN" altLang="en-US" sz="4800" b="1" dirty="0">
              <a:solidFill>
                <a:schemeClr val="tx1"/>
              </a:solidFill>
              <a:effectLst>
                <a:outerShdw blurRad="38100" dist="19050" dir="2700000" algn="tl" rotWithShape="0">
                  <a:schemeClr val="dk1">
                    <a:alpha val="40000"/>
                  </a:schemeClr>
                </a:outerShdw>
              </a:effectLst>
              <a:cs typeface="+mn-ea"/>
              <a:sym typeface="+mn-lt"/>
            </a:endParaRPr>
          </a:p>
        </p:txBody>
      </p:sp>
      <p:cxnSp>
        <p:nvCxnSpPr>
          <p:cNvPr id="110" name="直接连接符 109"/>
          <p:cNvCxnSpPr/>
          <p:nvPr/>
        </p:nvCxnSpPr>
        <p:spPr bwMode="auto">
          <a:xfrm>
            <a:off x="2915921" y="4759699"/>
            <a:ext cx="691006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1" name="组合 110"/>
          <p:cNvGrpSpPr/>
          <p:nvPr/>
        </p:nvGrpSpPr>
        <p:grpSpPr>
          <a:xfrm>
            <a:off x="4728845" y="4863465"/>
            <a:ext cx="3122295" cy="397510"/>
            <a:chOff x="3839574" y="4796619"/>
            <a:chExt cx="2863722" cy="397510"/>
          </a:xfrm>
        </p:grpSpPr>
        <p:sp>
          <p:nvSpPr>
            <p:cNvPr id="112" name="Oval 39"/>
            <p:cNvSpPr>
              <a:spLocks noChangeAspect="1" noChangeArrowheads="1"/>
            </p:cNvSpPr>
            <p:nvPr/>
          </p:nvSpPr>
          <p:spPr bwMode="auto">
            <a:xfrm>
              <a:off x="3839574" y="4888059"/>
              <a:ext cx="198603" cy="217170"/>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113" name="TextBox 39"/>
            <p:cNvSpPr txBox="1"/>
            <p:nvPr/>
          </p:nvSpPr>
          <p:spPr>
            <a:xfrm>
              <a:off x="4202417" y="4796619"/>
              <a:ext cx="2500879"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endParaRPr lang="zh-CN" altLang="en-US" sz="2000" dirty="0">
                <a:cs typeface="+mn-ea"/>
                <a:sym typeface="+mn-lt"/>
              </a:endParaRPr>
            </a:p>
          </p:txBody>
        </p:sp>
      </p:grpSp>
      <p:sp>
        <p:nvSpPr>
          <p:cNvPr id="114" name="Freeform 27"/>
          <p:cNvSpPr>
            <a:spLocks noEditPoints="1"/>
          </p:cNvSpPr>
          <p:nvPr/>
        </p:nvSpPr>
        <p:spPr bwMode="auto">
          <a:xfrm>
            <a:off x="5426108" y="1960988"/>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rgbClr val="8D1B4C"/>
          </a:solidFill>
          <a:ln>
            <a:noFill/>
          </a:ln>
          <a:effectLst>
            <a:outerShdw blurRad="63500" sx="102000" sy="102000" algn="ctr" rotWithShape="0">
              <a:prstClr val="black">
                <a:alpha val="40000"/>
              </a:prstClr>
            </a:outerShdw>
          </a:effectLst>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1800">
              <a:cs typeface="+mn-ea"/>
              <a:sym typeface="+mn-lt"/>
            </a:endParaRPr>
          </a:p>
        </p:txBody>
      </p:sp>
      <p:grpSp>
        <p:nvGrpSpPr>
          <p:cNvPr id="115" name="组合 114"/>
          <p:cNvGrpSpPr/>
          <p:nvPr/>
        </p:nvGrpSpPr>
        <p:grpSpPr>
          <a:xfrm>
            <a:off x="6906637" y="4863294"/>
            <a:ext cx="2112410" cy="397510"/>
            <a:chOff x="3839574" y="4796619"/>
            <a:chExt cx="2112410" cy="397510"/>
          </a:xfrm>
        </p:grpSpPr>
        <p:sp>
          <p:nvSpPr>
            <p:cNvPr id="116"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117" name="TextBox 39"/>
            <p:cNvSpPr txBox="1"/>
            <p:nvPr/>
          </p:nvSpPr>
          <p:spPr>
            <a:xfrm>
              <a:off x="4202650" y="4796619"/>
              <a:ext cx="1749334"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endParaRPr lang="zh-CN" altLang="en-US" sz="2000" dirty="0">
                <a:cs typeface="+mn-ea"/>
                <a:sym typeface="+mn-lt"/>
              </a:endParaRPr>
            </a:p>
          </p:txBody>
        </p:sp>
      </p:grpSp>
      <p:sp>
        <p:nvSpPr>
          <p:cNvPr id="119" name="TextBox 39"/>
          <p:cNvSpPr txBox="1"/>
          <p:nvPr/>
        </p:nvSpPr>
        <p:spPr>
          <a:xfrm>
            <a:off x="5069205" y="4864735"/>
            <a:ext cx="750570"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r>
              <a:rPr lang="zh-CN" altLang="en-US" sz="2000" dirty="0">
                <a:cs typeface="+mn-ea"/>
                <a:sym typeface="+mn-lt"/>
              </a:rPr>
              <a:t>意义</a:t>
            </a:r>
            <a:endParaRPr lang="zh-CN" altLang="en-US" sz="2000" dirty="0">
              <a:cs typeface="+mn-ea"/>
              <a:sym typeface="+mn-lt"/>
            </a:endParaRPr>
          </a:p>
        </p:txBody>
      </p:sp>
      <p:sp>
        <p:nvSpPr>
          <p:cNvPr id="123" name="TextBox 39"/>
          <p:cNvSpPr txBox="1"/>
          <p:nvPr/>
        </p:nvSpPr>
        <p:spPr>
          <a:xfrm>
            <a:off x="7205345" y="4862195"/>
            <a:ext cx="750570"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r>
              <a:rPr lang="zh-CN" altLang="en-US" sz="2000" dirty="0">
                <a:cs typeface="+mn-ea"/>
                <a:sym typeface="+mn-lt"/>
              </a:rPr>
              <a:t>应用</a:t>
            </a:r>
            <a:endParaRPr lang="zh-CN" altLang="en-US"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199495" y="-635"/>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7425029"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3383280"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一、单片机选型</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6" name="文本框 5"/>
          <p:cNvSpPr txBox="1"/>
          <p:nvPr/>
        </p:nvSpPr>
        <p:spPr>
          <a:xfrm>
            <a:off x="1009650" y="2644140"/>
            <a:ext cx="10544175" cy="1938020"/>
          </a:xfrm>
          <a:prstGeom prst="rect">
            <a:avLst/>
          </a:prstGeom>
          <a:noFill/>
        </p:spPr>
        <p:txBody>
          <a:bodyPr wrap="square" rtlCol="0" anchor="t">
            <a:spAutoFit/>
          </a:bodyPr>
          <a:p>
            <a:r>
              <a:rPr lang="en-US" altLang="zh-CN">
                <a:sym typeface="+mn-ea"/>
              </a:rPr>
              <a:t>       Zigbee</a:t>
            </a:r>
            <a:r>
              <a:rPr lang="zh-CN" altLang="en-US">
                <a:sym typeface="+mn-ea"/>
              </a:rPr>
              <a:t>成功组网通信后，可能我们还需完成一些复杂的操作，譬如电机控</a:t>
            </a:r>
            <a:endParaRPr lang="zh-CN" altLang="en-US">
              <a:sym typeface="+mn-ea"/>
            </a:endParaRPr>
          </a:p>
          <a:p>
            <a:endParaRPr lang="zh-CN" altLang="en-US">
              <a:sym typeface="+mn-ea"/>
            </a:endParaRPr>
          </a:p>
          <a:p>
            <a:r>
              <a:rPr lang="zh-CN" altLang="en-US">
                <a:sym typeface="+mn-ea"/>
              </a:rPr>
              <a:t>制、电流检测、</a:t>
            </a:r>
            <a:r>
              <a:rPr lang="en-US" altLang="zh-CN">
                <a:sym typeface="+mn-ea"/>
              </a:rPr>
              <a:t>PID</a:t>
            </a:r>
            <a:r>
              <a:rPr lang="zh-CN" altLang="en-US">
                <a:sym typeface="+mn-ea"/>
              </a:rPr>
              <a:t>控制等，这些功能是</a:t>
            </a:r>
            <a:r>
              <a:rPr lang="en-US" altLang="zh-CN">
                <a:sym typeface="+mn-ea"/>
              </a:rPr>
              <a:t>Zigbee</a:t>
            </a:r>
            <a:r>
              <a:rPr lang="zh-CN" altLang="en-US">
                <a:sym typeface="+mn-ea"/>
              </a:rPr>
              <a:t>无法完成的，因此我们希望能</a:t>
            </a:r>
            <a:endParaRPr lang="zh-CN" altLang="en-US">
              <a:sym typeface="+mn-ea"/>
            </a:endParaRPr>
          </a:p>
          <a:p>
            <a:endParaRPr lang="zh-CN" altLang="en-US">
              <a:sym typeface="+mn-ea"/>
            </a:endParaRPr>
          </a:p>
          <a:p>
            <a:r>
              <a:rPr lang="zh-CN" altLang="en-US">
                <a:sym typeface="+mn-ea"/>
              </a:rPr>
              <a:t>通过单片机处理一起处理这些数据，如图所示。</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199495" y="-635"/>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7425029"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3383280"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一、单片机选型</a:t>
            </a:r>
            <a:endParaRPr lang="zh-CN" altLang="en-US" sz="3600" dirty="0">
              <a:effectLst>
                <a:outerShdw blurRad="38100" dist="19050" dir="2700000" algn="tl" rotWithShape="0">
                  <a:schemeClr val="dk1">
                    <a:alpha val="40000"/>
                  </a:schemeClr>
                </a:outerShdw>
              </a:effectLst>
              <a:cs typeface="+mn-ea"/>
              <a:sym typeface="+mn-lt"/>
            </a:endParaRPr>
          </a:p>
        </p:txBody>
      </p:sp>
      <p:pic>
        <p:nvPicPr>
          <p:cNvPr id="3" name="图片 2"/>
          <p:cNvPicPr>
            <a:picLocks noChangeAspect="1"/>
          </p:cNvPicPr>
          <p:nvPr/>
        </p:nvPicPr>
        <p:blipFill>
          <a:blip r:embed="rId1"/>
          <a:stretch>
            <a:fillRect/>
          </a:stretch>
        </p:blipFill>
        <p:spPr>
          <a:xfrm>
            <a:off x="2740660" y="1845945"/>
            <a:ext cx="6782435" cy="4397375"/>
          </a:xfrm>
          <a:prstGeom prst="rect">
            <a:avLst/>
          </a:prstGeom>
        </p:spPr>
      </p:pic>
      <p:sp>
        <p:nvSpPr>
          <p:cNvPr id="4" name="文本框 3"/>
          <p:cNvSpPr txBox="1"/>
          <p:nvPr/>
        </p:nvSpPr>
        <p:spPr>
          <a:xfrm>
            <a:off x="5642610" y="6243320"/>
            <a:ext cx="2844165" cy="460375"/>
          </a:xfrm>
          <a:prstGeom prst="rect">
            <a:avLst/>
          </a:prstGeom>
          <a:noFill/>
        </p:spPr>
        <p:txBody>
          <a:bodyPr wrap="square" rtlCol="0" anchor="t">
            <a:spAutoFit/>
          </a:bodyPr>
          <a:p>
            <a:r>
              <a:rPr lang="zh-CN" altLang="en-US">
                <a:sym typeface="+mn-ea"/>
              </a:rPr>
              <a:t>通信拓扑图</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199495" y="-635"/>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7425029"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3383280"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一、单片机选型</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6" name="文本框 5"/>
          <p:cNvSpPr txBox="1"/>
          <p:nvPr/>
        </p:nvSpPr>
        <p:spPr>
          <a:xfrm>
            <a:off x="1085215" y="1951355"/>
            <a:ext cx="10544175" cy="829945"/>
          </a:xfrm>
          <a:prstGeom prst="rect">
            <a:avLst/>
          </a:prstGeom>
          <a:noFill/>
        </p:spPr>
        <p:txBody>
          <a:bodyPr wrap="square" rtlCol="0" anchor="t">
            <a:spAutoFit/>
          </a:bodyPr>
          <a:p>
            <a:r>
              <a:rPr lang="en-US" altLang="zh-CN">
                <a:sym typeface="+mn-ea"/>
              </a:rPr>
              <a:t>         </a:t>
            </a:r>
            <a:r>
              <a:rPr lang="zh-CN" altLang="en-US">
                <a:sym typeface="+mn-ea"/>
              </a:rPr>
              <a:t>常用的单片机有</a:t>
            </a:r>
            <a:r>
              <a:rPr lang="en-US" altLang="zh-CN">
                <a:sym typeface="+mn-ea"/>
              </a:rPr>
              <a:t>51</a:t>
            </a:r>
            <a:r>
              <a:rPr lang="zh-CN" altLang="en-US">
                <a:sym typeface="+mn-ea"/>
              </a:rPr>
              <a:t>单片机、</a:t>
            </a:r>
            <a:r>
              <a:rPr lang="en-US" altLang="zh-CN">
                <a:sym typeface="+mn-ea"/>
              </a:rPr>
              <a:t>arduino</a:t>
            </a:r>
            <a:r>
              <a:rPr lang="zh-CN" altLang="en-US">
                <a:sym typeface="+mn-ea"/>
              </a:rPr>
              <a:t>和</a:t>
            </a:r>
            <a:r>
              <a:rPr lang="en-US" altLang="zh-CN">
                <a:sym typeface="+mn-ea"/>
              </a:rPr>
              <a:t>stm32</a:t>
            </a:r>
            <a:r>
              <a:rPr lang="zh-CN" altLang="en-US">
                <a:sym typeface="+mn-ea"/>
              </a:rPr>
              <a:t>等。结合不同单片机的特点，最终</a:t>
            </a:r>
            <a:r>
              <a:rPr lang="zh-CN" altLang="en-US">
                <a:sym typeface="+mn-ea"/>
              </a:rPr>
              <a:t>选择</a:t>
            </a:r>
            <a:r>
              <a:rPr lang="en-US" altLang="zh-CN">
                <a:sym typeface="+mn-ea"/>
              </a:rPr>
              <a:t>STM32</a:t>
            </a:r>
            <a:r>
              <a:rPr lang="zh-CN" altLang="en-US">
                <a:sym typeface="+mn-ea"/>
              </a:rPr>
              <a:t>单片机作为我们单片机。</a:t>
            </a:r>
            <a:endParaRPr lang="zh-CN" altLang="en-US">
              <a:sym typeface="+mn-ea"/>
            </a:endParaRPr>
          </a:p>
        </p:txBody>
      </p:sp>
      <p:graphicFrame>
        <p:nvGraphicFramePr>
          <p:cNvPr id="2" name="表格 1"/>
          <p:cNvGraphicFramePr/>
          <p:nvPr/>
        </p:nvGraphicFramePr>
        <p:xfrm>
          <a:off x="1085215" y="3088005"/>
          <a:ext cx="9887585" cy="2485390"/>
        </p:xfrm>
        <a:graphic>
          <a:graphicData uri="http://schemas.openxmlformats.org/drawingml/2006/table">
            <a:tbl>
              <a:tblPr firstRow="1" bandRow="1">
                <a:tableStyleId>{5C22544A-7EE6-4342-B048-85BDC9FD1C3A}</a:tableStyleId>
              </a:tblPr>
              <a:tblGrid>
                <a:gridCol w="2093595"/>
                <a:gridCol w="2094230"/>
                <a:gridCol w="2940685"/>
                <a:gridCol w="2759075"/>
              </a:tblGrid>
              <a:tr h="571500">
                <a:tc>
                  <a:txBody>
                    <a:bodyPr/>
                    <a:p>
                      <a:pPr>
                        <a:buNone/>
                      </a:pPr>
                      <a:endParaRPr lang="zh-CN" altLang="en-US"/>
                    </a:p>
                  </a:txBody>
                  <a:tcPr/>
                </a:tc>
                <a:tc>
                  <a:txBody>
                    <a:bodyPr/>
                    <a:p>
                      <a:pPr>
                        <a:buNone/>
                      </a:pPr>
                      <a:r>
                        <a:rPr lang="en-US" altLang="zh-CN"/>
                        <a:t>C51</a:t>
                      </a:r>
                      <a:endParaRPr lang="en-US" altLang="zh-CN"/>
                    </a:p>
                  </a:txBody>
                  <a:tcPr/>
                </a:tc>
                <a:tc>
                  <a:txBody>
                    <a:bodyPr/>
                    <a:p>
                      <a:pPr>
                        <a:buNone/>
                      </a:pPr>
                      <a:r>
                        <a:rPr lang="en-US" altLang="zh-CN"/>
                        <a:t>arduino</a:t>
                      </a:r>
                      <a:endParaRPr lang="en-US" altLang="zh-CN"/>
                    </a:p>
                  </a:txBody>
                  <a:tcPr/>
                </a:tc>
                <a:tc>
                  <a:txBody>
                    <a:bodyPr/>
                    <a:p>
                      <a:pPr>
                        <a:buNone/>
                      </a:pPr>
                      <a:r>
                        <a:rPr lang="en-US" altLang="zh-CN"/>
                        <a:t>stm32</a:t>
                      </a:r>
                      <a:endParaRPr lang="en-US" altLang="zh-CN"/>
                    </a:p>
                  </a:txBody>
                  <a:tcPr/>
                </a:tc>
              </a:tr>
              <a:tr h="836930">
                <a:tc>
                  <a:txBody>
                    <a:bodyPr/>
                    <a:p>
                      <a:pPr>
                        <a:buNone/>
                      </a:pPr>
                      <a:r>
                        <a:rPr lang="zh-CN" altLang="en-US"/>
                        <a:t>处理器</a:t>
                      </a:r>
                      <a:endParaRPr lang="zh-CN" altLang="en-US"/>
                    </a:p>
                  </a:txBody>
                  <a:tcPr/>
                </a:tc>
                <a:tc>
                  <a:txBody>
                    <a:bodyPr/>
                    <a:p>
                      <a:pPr>
                        <a:buNone/>
                      </a:pPr>
                      <a:r>
                        <a:rPr lang="zh-CN" altLang="en-US"/>
                        <a:t>8位</a:t>
                      </a:r>
                      <a:endParaRPr lang="zh-CN" altLang="en-US"/>
                    </a:p>
                  </a:txBody>
                  <a:tcPr/>
                </a:tc>
                <a:tc>
                  <a:txBody>
                    <a:bodyPr/>
                    <a:p>
                      <a:pPr>
                        <a:buNone/>
                      </a:pPr>
                      <a:r>
                        <a:rPr lang="zh-CN" altLang="en-US" sz="2400">
                          <a:sym typeface="+mn-ea"/>
                        </a:rPr>
                        <a:t>8位</a:t>
                      </a:r>
                      <a:endParaRPr lang="zh-CN" altLang="en-US" sz="2400">
                        <a:sym typeface="+mn-ea"/>
                      </a:endParaRPr>
                    </a:p>
                    <a:p>
                      <a:pPr>
                        <a:buNone/>
                      </a:pPr>
                      <a:endParaRPr lang="zh-CN" altLang="en-US"/>
                    </a:p>
                  </a:txBody>
                  <a:tcPr/>
                </a:tc>
                <a:tc>
                  <a:txBody>
                    <a:bodyPr/>
                    <a:p>
                      <a:pPr>
                        <a:buNone/>
                      </a:pPr>
                      <a:r>
                        <a:rPr lang="en-US" altLang="zh-CN"/>
                        <a:t>32</a:t>
                      </a:r>
                      <a:r>
                        <a:rPr lang="zh-CN" altLang="en-US"/>
                        <a:t>位</a:t>
                      </a:r>
                      <a:endParaRPr lang="zh-CN" altLang="en-US"/>
                    </a:p>
                  </a:txBody>
                  <a:tcPr/>
                </a:tc>
              </a:tr>
              <a:tr h="1076960">
                <a:tc>
                  <a:txBody>
                    <a:bodyPr/>
                    <a:p>
                      <a:pPr>
                        <a:buNone/>
                      </a:pPr>
                      <a:r>
                        <a:rPr lang="zh-CN" altLang="en-US"/>
                        <a:t>特点</a:t>
                      </a:r>
                      <a:endParaRPr lang="zh-CN" altLang="en-US"/>
                    </a:p>
                  </a:txBody>
                  <a:tcPr/>
                </a:tc>
                <a:tc>
                  <a:txBody>
                    <a:bodyPr/>
                    <a:p>
                      <a:pPr>
                        <a:buNone/>
                      </a:pPr>
                      <a:r>
                        <a:rPr lang="zh-CN" altLang="en-US"/>
                        <a:t>存活久远</a:t>
                      </a:r>
                      <a:endParaRPr lang="zh-CN" altLang="en-US"/>
                    </a:p>
                    <a:p>
                      <a:pPr>
                        <a:buNone/>
                      </a:pPr>
                      <a:r>
                        <a:rPr lang="zh-CN" altLang="en-US"/>
                        <a:t>资料多</a:t>
                      </a:r>
                      <a:endParaRPr lang="zh-CN" altLang="en-US"/>
                    </a:p>
                  </a:txBody>
                  <a:tcPr/>
                </a:tc>
                <a:tc>
                  <a:txBody>
                    <a:bodyPr/>
                    <a:p>
                      <a:pPr>
                        <a:buNone/>
                      </a:pPr>
                      <a:r>
                        <a:rPr lang="zh-CN" altLang="en-US"/>
                        <a:t>简单易懂</a:t>
                      </a:r>
                      <a:endParaRPr lang="zh-CN" altLang="en-US"/>
                    </a:p>
                    <a:p>
                      <a:pPr>
                        <a:buNone/>
                      </a:pPr>
                      <a:r>
                        <a:rPr lang="zh-CN" altLang="en-US"/>
                        <a:t>效率低下</a:t>
                      </a:r>
                      <a:endParaRPr lang="zh-CN" altLang="en-US"/>
                    </a:p>
                  </a:txBody>
                  <a:tcPr/>
                </a:tc>
                <a:tc>
                  <a:txBody>
                    <a:bodyPr/>
                    <a:p>
                      <a:pPr>
                        <a:buNone/>
                      </a:pPr>
                      <a:r>
                        <a:rPr lang="zh-CN" altLang="en-US"/>
                        <a:t>开发较难</a:t>
                      </a:r>
                      <a:endParaRPr lang="zh-CN" altLang="en-US"/>
                    </a:p>
                    <a:p>
                      <a:pPr>
                        <a:buNone/>
                      </a:pPr>
                      <a:r>
                        <a:rPr lang="zh-CN" altLang="en-US"/>
                        <a:t>速度快</a:t>
                      </a:r>
                      <a:endParaRPr lang="zh-CN" altLang="en-US"/>
                    </a:p>
                  </a:txBody>
                  <a:tcPr/>
                </a:tc>
              </a:tr>
            </a:tbl>
          </a:graphicData>
        </a:graphic>
      </p:graphicFrame>
      <p:sp>
        <p:nvSpPr>
          <p:cNvPr id="3" name="文本框 2"/>
          <p:cNvSpPr txBox="1"/>
          <p:nvPr/>
        </p:nvSpPr>
        <p:spPr>
          <a:xfrm>
            <a:off x="4873625" y="5809615"/>
            <a:ext cx="2844165" cy="460375"/>
          </a:xfrm>
          <a:prstGeom prst="rect">
            <a:avLst/>
          </a:prstGeom>
          <a:noFill/>
        </p:spPr>
        <p:txBody>
          <a:bodyPr wrap="square" rtlCol="0" anchor="t">
            <a:spAutoFit/>
          </a:bodyPr>
          <a:p>
            <a:r>
              <a:rPr lang="zh-CN" altLang="en-US">
                <a:sym typeface="+mn-ea"/>
              </a:rPr>
              <a:t>不同单片机对比</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199495" y="-635"/>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7425029"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9260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zh-CN" altLang="en-US" sz="3600" dirty="0">
                <a:cs typeface="+mn-ea"/>
                <a:sym typeface="+mn-lt"/>
              </a:rPr>
              <a:t>通信方式</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6" name="文本框 5"/>
          <p:cNvSpPr txBox="1"/>
          <p:nvPr/>
        </p:nvSpPr>
        <p:spPr>
          <a:xfrm>
            <a:off x="1087755" y="2171700"/>
            <a:ext cx="10544175" cy="829945"/>
          </a:xfrm>
          <a:prstGeom prst="rect">
            <a:avLst/>
          </a:prstGeom>
          <a:noFill/>
        </p:spPr>
        <p:txBody>
          <a:bodyPr wrap="square" rtlCol="0" anchor="t">
            <a:spAutoFit/>
          </a:bodyPr>
          <a:p>
            <a:r>
              <a:rPr lang="en-US" altLang="zh-CN">
                <a:sym typeface="+mn-ea"/>
              </a:rPr>
              <a:t>         </a:t>
            </a:r>
            <a:r>
              <a:rPr lang="zh-CN" altLang="en-US">
                <a:sym typeface="+mn-ea"/>
              </a:rPr>
              <a:t>研究</a:t>
            </a:r>
            <a:r>
              <a:rPr lang="en-US" altLang="zh-CN">
                <a:sym typeface="+mn-ea"/>
              </a:rPr>
              <a:t>Zigbee</a:t>
            </a:r>
            <a:r>
              <a:rPr lang="zh-CN" altLang="en-US">
                <a:sym typeface="+mn-ea"/>
              </a:rPr>
              <a:t>底版的原理图，发现</a:t>
            </a:r>
            <a:r>
              <a:rPr lang="en-US" altLang="zh-CN">
                <a:sym typeface="+mn-ea"/>
              </a:rPr>
              <a:t>Zigbee</a:t>
            </a:r>
            <a:r>
              <a:rPr lang="zh-CN" altLang="en-US">
                <a:sym typeface="+mn-ea"/>
              </a:rPr>
              <a:t>只有串口通信这种方式，且</a:t>
            </a:r>
            <a:r>
              <a:rPr lang="en-US" altLang="zh-CN">
                <a:sym typeface="+mn-ea"/>
              </a:rPr>
              <a:t>ZIGBEE</a:t>
            </a:r>
            <a:r>
              <a:rPr lang="zh-CN" altLang="en-US">
                <a:sym typeface="+mn-ea"/>
              </a:rPr>
              <a:t>只有一个串口，因此采用串口通信实现</a:t>
            </a:r>
            <a:r>
              <a:rPr lang="en-US" altLang="zh-CN">
                <a:sym typeface="+mn-ea"/>
              </a:rPr>
              <a:t>Zigbee</a:t>
            </a:r>
            <a:r>
              <a:rPr lang="zh-CN" altLang="en-US">
                <a:sym typeface="+mn-ea"/>
              </a:rPr>
              <a:t>与</a:t>
            </a:r>
            <a:r>
              <a:rPr lang="en-US" altLang="zh-CN">
                <a:sym typeface="+mn-ea"/>
              </a:rPr>
              <a:t>STM32</a:t>
            </a:r>
            <a:r>
              <a:rPr lang="zh-CN" altLang="en-US">
                <a:sym typeface="+mn-ea"/>
              </a:rPr>
              <a:t>通信。</a:t>
            </a:r>
            <a:endParaRPr lang="zh-CN" altLang="en-US">
              <a:sym typeface="+mn-ea"/>
            </a:endParaRPr>
          </a:p>
        </p:txBody>
      </p:sp>
      <p:pic>
        <p:nvPicPr>
          <p:cNvPr id="7" name="图片 6"/>
          <p:cNvPicPr>
            <a:picLocks noChangeAspect="1"/>
          </p:cNvPicPr>
          <p:nvPr/>
        </p:nvPicPr>
        <p:blipFill>
          <a:blip r:embed="rId1"/>
          <a:stretch>
            <a:fillRect/>
          </a:stretch>
        </p:blipFill>
        <p:spPr>
          <a:xfrm>
            <a:off x="3467735" y="3328035"/>
            <a:ext cx="4831715" cy="2735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199495" y="-635"/>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7425029"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9260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zh-CN" altLang="en-US" sz="3600" dirty="0">
                <a:cs typeface="+mn-ea"/>
                <a:sym typeface="+mn-lt"/>
              </a:rPr>
              <a:t>通信方式</a:t>
            </a:r>
            <a:endParaRPr lang="zh-CN" altLang="en-US" sz="3600" dirty="0">
              <a:effectLst>
                <a:outerShdw blurRad="38100" dist="19050" dir="2700000" algn="tl" rotWithShape="0">
                  <a:schemeClr val="dk1">
                    <a:alpha val="40000"/>
                  </a:schemeClr>
                </a:outerShdw>
              </a:effectLst>
              <a:cs typeface="+mn-ea"/>
              <a:sym typeface="+mn-lt"/>
            </a:endParaRPr>
          </a:p>
        </p:txBody>
      </p:sp>
      <p:pic>
        <p:nvPicPr>
          <p:cNvPr id="3" name="图片 2"/>
          <p:cNvPicPr>
            <a:picLocks noChangeAspect="1"/>
          </p:cNvPicPr>
          <p:nvPr/>
        </p:nvPicPr>
        <p:blipFill>
          <a:blip r:embed="rId1"/>
          <a:stretch>
            <a:fillRect/>
          </a:stretch>
        </p:blipFill>
        <p:spPr>
          <a:xfrm>
            <a:off x="2387600" y="1823720"/>
            <a:ext cx="8030210" cy="4341495"/>
          </a:xfrm>
          <a:prstGeom prst="rect">
            <a:avLst/>
          </a:prstGeom>
        </p:spPr>
      </p:pic>
      <p:sp>
        <p:nvSpPr>
          <p:cNvPr id="6" name="文本框 5"/>
          <p:cNvSpPr txBox="1"/>
          <p:nvPr/>
        </p:nvSpPr>
        <p:spPr>
          <a:xfrm>
            <a:off x="4980305" y="6187440"/>
            <a:ext cx="2844165" cy="460375"/>
          </a:xfrm>
          <a:prstGeom prst="rect">
            <a:avLst/>
          </a:prstGeom>
          <a:noFill/>
        </p:spPr>
        <p:txBody>
          <a:bodyPr wrap="square" rtlCol="0" anchor="t">
            <a:spAutoFit/>
          </a:bodyPr>
          <a:p>
            <a:r>
              <a:rPr lang="en-US">
                <a:sym typeface="+mn-ea"/>
              </a:rPr>
              <a:t>Zigbee</a:t>
            </a:r>
            <a:r>
              <a:rPr lang="zh-CN" altLang="en-US">
                <a:sym typeface="+mn-ea"/>
              </a:rPr>
              <a:t>底版原理图</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199495" y="-635"/>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7425029"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4210685"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en-US" altLang="zh-CN" sz="3600" dirty="0">
                <a:cs typeface="+mn-ea"/>
                <a:sym typeface="+mn-lt"/>
              </a:rPr>
              <a:t>STM32</a:t>
            </a:r>
            <a:r>
              <a:rPr lang="zh-CN" altLang="en-US" sz="3600" dirty="0">
                <a:cs typeface="+mn-ea"/>
                <a:sym typeface="+mn-lt"/>
              </a:rPr>
              <a:t>通信代码</a:t>
            </a:r>
            <a:endParaRPr lang="zh-CN" altLang="en-US" sz="3600" dirty="0">
              <a:cs typeface="+mn-ea"/>
              <a:sym typeface="+mn-lt"/>
            </a:endParaRPr>
          </a:p>
        </p:txBody>
      </p:sp>
      <p:sp>
        <p:nvSpPr>
          <p:cNvPr id="2" name="文本框 1"/>
          <p:cNvSpPr txBox="1"/>
          <p:nvPr/>
        </p:nvSpPr>
        <p:spPr>
          <a:xfrm>
            <a:off x="859790" y="2157730"/>
            <a:ext cx="10544175" cy="4154170"/>
          </a:xfrm>
          <a:prstGeom prst="rect">
            <a:avLst/>
          </a:prstGeom>
          <a:noFill/>
        </p:spPr>
        <p:txBody>
          <a:bodyPr wrap="square" rtlCol="0" anchor="t">
            <a:spAutoFit/>
          </a:bodyPr>
          <a:p>
            <a:r>
              <a:rPr lang="en-US" altLang="zh-CN">
                <a:sym typeface="+mn-ea"/>
              </a:rPr>
              <a:t>        </a:t>
            </a:r>
            <a:r>
              <a:rPr lang="zh-CN" altLang="en-US">
                <a:sym typeface="+mn-ea"/>
              </a:rPr>
              <a:t>为了实现</a:t>
            </a:r>
            <a:r>
              <a:rPr lang="en-US" altLang="zh-CN">
                <a:sym typeface="+mn-ea"/>
              </a:rPr>
              <a:t>STM32</a:t>
            </a:r>
            <a:r>
              <a:rPr lang="zh-CN" altLang="en-US">
                <a:sym typeface="+mn-ea"/>
              </a:rPr>
              <a:t>正确采集</a:t>
            </a:r>
            <a:r>
              <a:rPr lang="en-US" altLang="zh-CN">
                <a:sym typeface="+mn-ea"/>
              </a:rPr>
              <a:t>ZIGBEE</a:t>
            </a:r>
            <a:r>
              <a:rPr lang="zh-CN" altLang="en-US">
                <a:sym typeface="+mn-ea"/>
              </a:rPr>
              <a:t>代码，使用</a:t>
            </a:r>
            <a:r>
              <a:rPr lang="en-US" altLang="zh-CN">
                <a:sym typeface="+mn-ea"/>
              </a:rPr>
              <a:t>STM32</a:t>
            </a:r>
            <a:r>
              <a:rPr lang="zh-CN" altLang="en-US">
                <a:sym typeface="+mn-ea"/>
              </a:rPr>
              <a:t>的串口</a:t>
            </a:r>
            <a:r>
              <a:rPr lang="en-US" altLang="zh-CN">
                <a:sym typeface="+mn-ea"/>
              </a:rPr>
              <a:t>2</a:t>
            </a:r>
            <a:r>
              <a:rPr lang="zh-CN" altLang="en-US">
                <a:sym typeface="+mn-ea"/>
              </a:rPr>
              <a:t>连接</a:t>
            </a:r>
            <a:r>
              <a:rPr lang="en-US" altLang="zh-CN">
                <a:sym typeface="+mn-ea"/>
              </a:rPr>
              <a:t>ZIGBEE</a:t>
            </a:r>
            <a:r>
              <a:rPr lang="zh-CN" altLang="en-US">
                <a:sym typeface="+mn-ea"/>
              </a:rPr>
              <a:t>的串口，使用</a:t>
            </a:r>
            <a:r>
              <a:rPr lang="en-US" altLang="zh-CN">
                <a:sym typeface="+mn-ea"/>
              </a:rPr>
              <a:t>USB</a:t>
            </a:r>
            <a:r>
              <a:rPr lang="zh-CN" altLang="en-US">
                <a:sym typeface="+mn-ea"/>
              </a:rPr>
              <a:t>转</a:t>
            </a:r>
            <a:r>
              <a:rPr lang="en-US" altLang="zh-CN">
                <a:sym typeface="+mn-ea"/>
              </a:rPr>
              <a:t>TTL</a:t>
            </a:r>
            <a:r>
              <a:rPr lang="zh-CN" altLang="en-US">
                <a:sym typeface="+mn-ea"/>
              </a:rPr>
              <a:t>模块连接串口</a:t>
            </a:r>
            <a:r>
              <a:rPr lang="en-US" altLang="zh-CN">
                <a:sym typeface="+mn-ea"/>
              </a:rPr>
              <a:t>1</a:t>
            </a:r>
            <a:r>
              <a:rPr lang="zh-CN" altLang="en-US">
                <a:sym typeface="+mn-ea"/>
              </a:rPr>
              <a:t>，将串口</a:t>
            </a:r>
            <a:r>
              <a:rPr lang="en-US" altLang="zh-CN">
                <a:sym typeface="+mn-ea"/>
              </a:rPr>
              <a:t>1</a:t>
            </a:r>
            <a:r>
              <a:rPr lang="zh-CN" altLang="en-US">
                <a:sym typeface="+mn-ea"/>
              </a:rPr>
              <a:t>得到的数据打印到串口助手上，对比</a:t>
            </a:r>
            <a:r>
              <a:rPr lang="en-US" altLang="zh-CN">
                <a:sym typeface="+mn-ea"/>
              </a:rPr>
              <a:t>ZIGBEE</a:t>
            </a:r>
            <a:r>
              <a:rPr lang="zh-CN" altLang="en-US">
                <a:sym typeface="+mn-ea"/>
              </a:rPr>
              <a:t>终端得到的数据，如果串口助手上得到的数据等于</a:t>
            </a:r>
            <a:r>
              <a:rPr lang="en-US" altLang="zh-CN">
                <a:sym typeface="+mn-ea"/>
              </a:rPr>
              <a:t>ZIGBEE</a:t>
            </a:r>
            <a:r>
              <a:rPr lang="zh-CN" altLang="en-US">
                <a:sym typeface="+mn-ea"/>
              </a:rPr>
              <a:t>终端得到的数据，则通信成功。</a:t>
            </a:r>
            <a:endParaRPr lang="zh-CN" altLang="en-US">
              <a:sym typeface="+mn-ea"/>
            </a:endParaRPr>
          </a:p>
          <a:p>
            <a:r>
              <a:rPr lang="zh-CN" altLang="en-US">
                <a:sym typeface="+mn-ea"/>
              </a:rPr>
              <a:t>         由于串口</a:t>
            </a:r>
            <a:r>
              <a:rPr lang="en-US" altLang="zh-CN">
                <a:sym typeface="+mn-ea"/>
              </a:rPr>
              <a:t>2</a:t>
            </a:r>
            <a:r>
              <a:rPr lang="zh-CN" altLang="en-US">
                <a:sym typeface="+mn-ea"/>
              </a:rPr>
              <a:t>不知何时才能得到</a:t>
            </a:r>
            <a:r>
              <a:rPr lang="en-US" altLang="zh-CN">
                <a:sym typeface="+mn-ea"/>
              </a:rPr>
              <a:t>ZIGBEE</a:t>
            </a:r>
            <a:r>
              <a:rPr lang="zh-CN" altLang="en-US">
                <a:sym typeface="+mn-ea"/>
              </a:rPr>
              <a:t>串口的数据，故采用串口</a:t>
            </a:r>
            <a:r>
              <a:rPr lang="en-US" altLang="zh-CN">
                <a:sym typeface="+mn-ea"/>
              </a:rPr>
              <a:t>2</a:t>
            </a:r>
            <a:r>
              <a:rPr lang="zh-CN" altLang="en-US">
                <a:sym typeface="+mn-ea"/>
              </a:rPr>
              <a:t>采用中断的方式接收</a:t>
            </a:r>
            <a:r>
              <a:rPr lang="en-US" altLang="zh-CN">
                <a:sym typeface="+mn-ea"/>
              </a:rPr>
              <a:t>ZIGBEE</a:t>
            </a:r>
            <a:r>
              <a:rPr lang="zh-CN" altLang="en-US">
                <a:sym typeface="+mn-ea"/>
              </a:rPr>
              <a:t>数据。</a:t>
            </a:r>
            <a:endParaRPr lang="zh-CN" altLang="en-US">
              <a:sym typeface="+mn-ea"/>
            </a:endParaRPr>
          </a:p>
          <a:p>
            <a:r>
              <a:rPr lang="zh-CN" altLang="en-US">
                <a:sym typeface="+mn-ea"/>
              </a:rPr>
              <a:t>         为了更快地接收到数据，以及能够接收不定时长的串口数据 ，采用</a:t>
            </a:r>
            <a:r>
              <a:rPr lang="en-US" altLang="zh-CN">
                <a:sym typeface="+mn-ea"/>
              </a:rPr>
              <a:t>DMA</a:t>
            </a:r>
            <a:r>
              <a:rPr lang="zh-CN" altLang="en-US">
                <a:sym typeface="+mn-ea"/>
              </a:rPr>
              <a:t>的方式进行接收。</a:t>
            </a:r>
            <a:r>
              <a:rPr lang="en-US" altLang="zh-CN">
                <a:sym typeface="+mn-ea"/>
              </a:rPr>
              <a:t>DMA</a:t>
            </a:r>
            <a:r>
              <a:rPr lang="zh-CN" altLang="en-US">
                <a:sym typeface="+mn-ea"/>
              </a:rPr>
              <a:t>即Directional Memory Access, 直接存储器存取用来提供在外设和存储器之间或者存储器和存储器之间的高速数据传输。无须CPU干预，数据可以通过DMA快速地移动，这就节省了CPU的资源来做其他操作。</a:t>
            </a:r>
            <a:endParaRPr lang="zh-CN" altLang="en-US">
              <a:sym typeface="+mn-ea"/>
            </a:endParaRPr>
          </a:p>
          <a:p>
            <a:r>
              <a:rPr lang="en-US" altLang="zh-CN">
                <a:sym typeface="+mn-ea"/>
              </a:rPr>
              <a:t>         </a:t>
            </a:r>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rgbClr val="8D1B4C"/>
          </a:solidFill>
          <a:ln w="9525">
            <a:solidFill>
              <a:srgbClr val="8D1B4C"/>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8996019"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106" name="组合 105"/>
          <p:cNvGrpSpPr/>
          <p:nvPr/>
        </p:nvGrpSpPr>
        <p:grpSpPr>
          <a:xfrm>
            <a:off x="4945513" y="1760059"/>
            <a:ext cx="2300976" cy="2307326"/>
            <a:chOff x="6609209" y="790981"/>
            <a:chExt cx="2301875" cy="2308226"/>
          </a:xfrm>
          <a:effectLst>
            <a:outerShdw blurRad="63500" sx="102000" sy="102000" algn="ctr" rotWithShape="0">
              <a:prstClr val="black">
                <a:alpha val="40000"/>
              </a:prstClr>
            </a:outerShdw>
          </a:effectLst>
        </p:grpSpPr>
        <p:sp>
          <p:nvSpPr>
            <p:cNvPr id="107"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08"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rgbClr val="8D1B4C"/>
            </a:solidFill>
            <a:ln>
              <a:noFill/>
            </a:ln>
          </p:spPr>
          <p:txBody>
            <a:bodyPr vert="horz" wrap="square" lIns="91404" tIns="45702" rIns="91404" bIns="45702" numCol="1" anchor="t" anchorCtr="0" compatLnSpc="1"/>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109" name="TextBox 12"/>
          <p:cNvSpPr txBox="1"/>
          <p:nvPr/>
        </p:nvSpPr>
        <p:spPr>
          <a:xfrm>
            <a:off x="3695700" y="4143375"/>
            <a:ext cx="4872355" cy="828675"/>
          </a:xfrm>
          <a:prstGeom prst="rect">
            <a:avLst/>
          </a:prstGeom>
          <a:noFill/>
        </p:spPr>
        <p:txBody>
          <a:bodyPr wrap="square" lIns="91398" tIns="45699" rIns="91398" bIns="45699" rtlCol="0">
            <a:spAutoFit/>
          </a:bodyPr>
          <a:p>
            <a:pPr algn="ctr" fontAlgn="base">
              <a:spcBef>
                <a:spcPct val="0"/>
              </a:spcBef>
              <a:spcAft>
                <a:spcPct val="0"/>
              </a:spcAft>
              <a:buFont typeface="Arial" panose="020B0604020202020204" pitchFamily="34" charset="0"/>
              <a:buNone/>
            </a:pPr>
            <a:r>
              <a:rPr lang="zh-CN" altLang="en-US" sz="4800" b="1" dirty="0">
                <a:solidFill>
                  <a:schemeClr val="tx1"/>
                </a:solidFill>
                <a:cs typeface="+mn-ea"/>
                <a:sym typeface="+mn-lt"/>
              </a:rPr>
              <a:t>实现效果</a:t>
            </a:r>
            <a:endParaRPr lang="zh-CN" altLang="en-US" sz="4800" b="1" dirty="0">
              <a:solidFill>
                <a:schemeClr val="tx1"/>
              </a:solidFill>
              <a:effectLst>
                <a:outerShdw blurRad="38100" dist="19050" dir="2700000" algn="tl" rotWithShape="0">
                  <a:schemeClr val="dk1">
                    <a:alpha val="40000"/>
                  </a:schemeClr>
                </a:outerShdw>
              </a:effectLst>
              <a:cs typeface="+mn-ea"/>
              <a:sym typeface="+mn-lt"/>
            </a:endParaRPr>
          </a:p>
        </p:txBody>
      </p:sp>
      <p:cxnSp>
        <p:nvCxnSpPr>
          <p:cNvPr id="110" name="直接连接符 109"/>
          <p:cNvCxnSpPr/>
          <p:nvPr/>
        </p:nvCxnSpPr>
        <p:spPr bwMode="auto">
          <a:xfrm>
            <a:off x="2886711" y="4971789"/>
            <a:ext cx="691006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Freeform 27"/>
          <p:cNvSpPr>
            <a:spLocks noEditPoints="1"/>
          </p:cNvSpPr>
          <p:nvPr/>
        </p:nvSpPr>
        <p:spPr bwMode="auto">
          <a:xfrm>
            <a:off x="5426108" y="2248008"/>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rgbClr val="8D1B4C"/>
          </a:solidFill>
          <a:ln>
            <a:noFill/>
          </a:ln>
          <a:effectLst>
            <a:outerShdw blurRad="63500" sx="102000" sy="102000" algn="ctr" rotWithShape="0">
              <a:prstClr val="black">
                <a:alpha val="40000"/>
              </a:prstClr>
            </a:outerShdw>
          </a:effectLst>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18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rgbClr val="8D1B4C"/>
          </a:solidFill>
          <a:ln w="9525">
            <a:solidFill>
              <a:srgbClr val="8D1B4C"/>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8996019"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 name="文本框 2"/>
          <p:cNvSpPr txBox="1"/>
          <p:nvPr/>
        </p:nvSpPr>
        <p:spPr>
          <a:xfrm>
            <a:off x="655320" y="2229485"/>
            <a:ext cx="10976610" cy="2676525"/>
          </a:xfrm>
          <a:prstGeom prst="rect">
            <a:avLst/>
          </a:prstGeom>
          <a:noFill/>
        </p:spPr>
        <p:txBody>
          <a:bodyPr wrap="square" rtlCol="0" anchor="t">
            <a:spAutoFit/>
          </a:bodyPr>
          <a:p>
            <a:r>
              <a:rPr lang="en-US" altLang="zh-CN">
                <a:sym typeface="+mn-ea"/>
              </a:rPr>
              <a:t>         </a:t>
            </a:r>
            <a:r>
              <a:rPr lang="zh-CN" altLang="en-US">
                <a:sym typeface="+mn-ea"/>
              </a:rPr>
              <a:t>一个协调器通过</a:t>
            </a:r>
            <a:r>
              <a:rPr lang="en-US" altLang="zh-CN">
                <a:sym typeface="+mn-ea"/>
              </a:rPr>
              <a:t>ZIGEBEE</a:t>
            </a:r>
            <a:r>
              <a:rPr lang="zh-CN" altLang="en-US">
                <a:sym typeface="+mn-ea"/>
              </a:rPr>
              <a:t>网络给四个终端发送</a:t>
            </a:r>
            <a:r>
              <a:rPr lang="en-US" altLang="zh-CN">
                <a:sym typeface="+mn-ea"/>
              </a:rPr>
              <a:t>26</a:t>
            </a:r>
            <a:r>
              <a:rPr lang="zh-CN" altLang="en-US">
                <a:sym typeface="+mn-ea"/>
              </a:rPr>
              <a:t>个字节的数据帧，每个终端</a:t>
            </a:r>
            <a:endParaRPr lang="zh-CN" altLang="en-US">
              <a:sym typeface="+mn-ea"/>
            </a:endParaRPr>
          </a:p>
          <a:p>
            <a:endParaRPr lang="zh-CN" altLang="en-US">
              <a:sym typeface="+mn-ea"/>
            </a:endParaRPr>
          </a:p>
          <a:p>
            <a:r>
              <a:rPr lang="zh-CN" altLang="en-US">
                <a:sym typeface="+mn-ea"/>
              </a:rPr>
              <a:t>根据自己的地址解析</a:t>
            </a:r>
            <a:r>
              <a:rPr lang="en-US" altLang="zh-CN">
                <a:sym typeface="+mn-ea"/>
              </a:rPr>
              <a:t>26</a:t>
            </a:r>
            <a:r>
              <a:rPr lang="zh-CN" altLang="en-US">
                <a:sym typeface="+mn-ea"/>
              </a:rPr>
              <a:t>个字节的数据帧，得到自己需要的数据（</a:t>
            </a:r>
            <a:r>
              <a:rPr lang="en-US" altLang="zh-CN">
                <a:sym typeface="+mn-ea"/>
              </a:rPr>
              <a:t>4</a:t>
            </a:r>
            <a:r>
              <a:rPr lang="zh-CN" altLang="en-US">
                <a:sym typeface="+mn-ea"/>
              </a:rPr>
              <a:t>个字节），再</a:t>
            </a:r>
            <a:endParaRPr lang="zh-CN" altLang="en-US">
              <a:sym typeface="+mn-ea"/>
            </a:endParaRPr>
          </a:p>
          <a:p>
            <a:endParaRPr lang="zh-CN" altLang="en-US">
              <a:sym typeface="+mn-ea"/>
            </a:endParaRPr>
          </a:p>
          <a:p>
            <a:r>
              <a:rPr lang="zh-CN" altLang="en-US">
                <a:sym typeface="+mn-ea"/>
              </a:rPr>
              <a:t>发送给</a:t>
            </a:r>
            <a:r>
              <a:rPr lang="en-US" altLang="zh-CN">
                <a:sym typeface="+mn-ea"/>
              </a:rPr>
              <a:t>STM32</a:t>
            </a:r>
            <a:r>
              <a:rPr lang="zh-CN" altLang="en-US">
                <a:sym typeface="+mn-ea"/>
              </a:rPr>
              <a:t>，每个</a:t>
            </a:r>
            <a:r>
              <a:rPr lang="en-US" altLang="zh-CN">
                <a:sym typeface="+mn-ea"/>
              </a:rPr>
              <a:t>STM32</a:t>
            </a:r>
            <a:r>
              <a:rPr lang="zh-CN" altLang="en-US">
                <a:sym typeface="+mn-ea"/>
              </a:rPr>
              <a:t>通过串口通信得到相应终端的</a:t>
            </a:r>
            <a:r>
              <a:rPr lang="en-US" altLang="zh-CN">
                <a:sym typeface="+mn-ea"/>
              </a:rPr>
              <a:t>4</a:t>
            </a:r>
            <a:r>
              <a:rPr lang="zh-CN" altLang="en-US">
                <a:sym typeface="+mn-ea"/>
              </a:rPr>
              <a:t>个字节数。这样</a:t>
            </a:r>
            <a:r>
              <a:rPr lang="en-US" altLang="zh-CN">
                <a:sym typeface="+mn-ea"/>
              </a:rPr>
              <a:t>STM32</a:t>
            </a:r>
            <a:endParaRPr lang="en-US" altLang="zh-CN">
              <a:sym typeface="+mn-ea"/>
            </a:endParaRPr>
          </a:p>
          <a:p>
            <a:endParaRPr lang="en-US" altLang="zh-CN">
              <a:sym typeface="+mn-ea"/>
            </a:endParaRPr>
          </a:p>
          <a:p>
            <a:r>
              <a:rPr lang="zh-CN" altLang="en-US">
                <a:sym typeface="+mn-ea"/>
              </a:rPr>
              <a:t>就可以得到</a:t>
            </a:r>
            <a:r>
              <a:rPr lang="en-US" altLang="zh-CN">
                <a:sym typeface="+mn-ea"/>
              </a:rPr>
              <a:t>ZIGBEE</a:t>
            </a:r>
            <a:r>
              <a:rPr lang="zh-CN" altLang="en-US">
                <a:sym typeface="+mn-ea"/>
              </a:rPr>
              <a:t>的数据并进行其他处理了。</a:t>
            </a:r>
            <a:endParaRPr lang="zh-CN" altLang="en-US">
              <a:sym typeface="+mn-ea"/>
            </a:endParaRPr>
          </a:p>
        </p:txBody>
      </p:sp>
      <p:sp>
        <p:nvSpPr>
          <p:cNvPr id="4" name="文本框 3"/>
          <p:cNvSpPr txBox="1"/>
          <p:nvPr/>
        </p:nvSpPr>
        <p:spPr>
          <a:xfrm>
            <a:off x="745490" y="1174750"/>
            <a:ext cx="20116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cs typeface="+mn-ea"/>
                <a:sym typeface="+mn-lt"/>
              </a:rPr>
              <a:t>最终效果</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rgbClr val="8D1B4C"/>
          </a:solidFill>
          <a:ln w="9525">
            <a:solidFill>
              <a:srgbClr val="8D1B4C"/>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10567644"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grpSp>
        <p:nvGrpSpPr>
          <p:cNvPr id="28" name="组合 27"/>
          <p:cNvGrpSpPr/>
          <p:nvPr/>
        </p:nvGrpSpPr>
        <p:grpSpPr>
          <a:xfrm>
            <a:off x="4955038" y="1831814"/>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rgbClr val="8D1B4C"/>
            </a:solidFill>
            <a:ln>
              <a:noFill/>
            </a:ln>
          </p:spPr>
          <p:txBody>
            <a:bodyPr vert="horz" wrap="square" lIns="91404" tIns="45702" rIns="91404" bIns="45702" numCol="1" anchor="t" anchorCtr="0" compatLnSpc="1"/>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2968238" y="4257073"/>
            <a:ext cx="6255526" cy="828675"/>
          </a:xfrm>
          <a:prstGeom prst="rect">
            <a:avLst/>
          </a:prstGeom>
          <a:noFill/>
        </p:spPr>
        <p:txBody>
          <a:bodyPr wrap="square" lIns="91398" tIns="45699" rIns="91398" bIns="45699" rtlCol="0">
            <a:spAutoFit/>
          </a:bodyPr>
          <a:p>
            <a:pPr algn="ctr" fontAlgn="base">
              <a:spcBef>
                <a:spcPct val="0"/>
              </a:spcBef>
              <a:spcAft>
                <a:spcPct val="0"/>
              </a:spcAft>
              <a:buFont typeface="Arial" panose="020B0604020202020204" pitchFamily="34" charset="0"/>
              <a:buNone/>
            </a:pPr>
            <a:r>
              <a:rPr lang="zh-CN" altLang="en-US" sz="4800" b="1" dirty="0">
                <a:solidFill>
                  <a:schemeClr val="tx1"/>
                </a:solidFill>
                <a:effectLst>
                  <a:outerShdw blurRad="38100" dist="19050" dir="2700000" algn="tl" rotWithShape="0">
                    <a:schemeClr val="dk1">
                      <a:alpha val="40000"/>
                    </a:schemeClr>
                  </a:outerShdw>
                </a:effectLst>
                <a:cs typeface="+mn-ea"/>
                <a:sym typeface="+mn-lt"/>
              </a:rPr>
              <a:t>未来展望</a:t>
            </a:r>
            <a:endParaRPr lang="zh-CN" altLang="en-US" sz="4800" b="1" dirty="0">
              <a:solidFill>
                <a:schemeClr val="tx1"/>
              </a:solidFill>
              <a:effectLst>
                <a:outerShdw blurRad="38100" dist="19050" dir="2700000" algn="tl" rotWithShape="0">
                  <a:schemeClr val="dk1">
                    <a:alpha val="40000"/>
                  </a:schemeClr>
                </a:outerShdw>
              </a:effectLst>
              <a:cs typeface="+mn-ea"/>
              <a:sym typeface="+mn-lt"/>
            </a:endParaRPr>
          </a:p>
        </p:txBody>
      </p:sp>
      <p:cxnSp>
        <p:nvCxnSpPr>
          <p:cNvPr id="32" name="直接连接符 31"/>
          <p:cNvCxnSpPr/>
          <p:nvPr/>
        </p:nvCxnSpPr>
        <p:spPr bwMode="auto">
          <a:xfrm>
            <a:off x="2640966" y="5072754"/>
            <a:ext cx="691006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3" name="组合 32"/>
          <p:cNvGrpSpPr/>
          <p:nvPr/>
        </p:nvGrpSpPr>
        <p:grpSpPr>
          <a:xfrm>
            <a:off x="3732259" y="5298904"/>
            <a:ext cx="2592070" cy="397510"/>
            <a:chOff x="3839574" y="4796619"/>
            <a:chExt cx="2592070" cy="397510"/>
          </a:xfrm>
        </p:grpSpPr>
        <p:sp>
          <p:nvSpPr>
            <p:cNvPr id="34"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35" name="TextBox 39"/>
            <p:cNvSpPr txBox="1"/>
            <p:nvPr/>
          </p:nvSpPr>
          <p:spPr>
            <a:xfrm>
              <a:off x="4202794" y="4796619"/>
              <a:ext cx="2228850"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r>
                <a:rPr lang="zh-CN" altLang="en-US" sz="2000" dirty="0">
                  <a:cs typeface="+mn-ea"/>
                  <a:sym typeface="+mn-lt"/>
                </a:rPr>
                <a:t>其他通信方式</a:t>
              </a:r>
              <a:endParaRPr lang="zh-CN" altLang="en-US" sz="2000" dirty="0">
                <a:cs typeface="+mn-ea"/>
                <a:sym typeface="+mn-lt"/>
              </a:endParaRPr>
            </a:p>
          </p:txBody>
        </p:sp>
      </p:grpSp>
      <p:sp>
        <p:nvSpPr>
          <p:cNvPr id="36" name="Freeform 27"/>
          <p:cNvSpPr>
            <a:spLocks noEditPoints="1"/>
          </p:cNvSpPr>
          <p:nvPr/>
        </p:nvSpPr>
        <p:spPr bwMode="auto">
          <a:xfrm>
            <a:off x="5426108" y="2319763"/>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rgbClr val="8D1B4C"/>
          </a:solidFill>
          <a:ln>
            <a:noFill/>
          </a:ln>
          <a:effectLst>
            <a:outerShdw blurRad="63500" sx="102000" sy="102000" algn="ctr" rotWithShape="0">
              <a:prstClr val="black">
                <a:alpha val="40000"/>
              </a:prstClr>
            </a:outerShdw>
          </a:effectLst>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1800">
              <a:cs typeface="+mn-ea"/>
              <a:sym typeface="+mn-lt"/>
            </a:endParaRPr>
          </a:p>
        </p:txBody>
      </p:sp>
      <p:grpSp>
        <p:nvGrpSpPr>
          <p:cNvPr id="43" name="组合 42"/>
          <p:cNvGrpSpPr/>
          <p:nvPr/>
        </p:nvGrpSpPr>
        <p:grpSpPr>
          <a:xfrm>
            <a:off x="7287002" y="5298954"/>
            <a:ext cx="2646680" cy="397510"/>
            <a:chOff x="3839574" y="4796619"/>
            <a:chExt cx="2646680" cy="397510"/>
          </a:xfrm>
        </p:grpSpPr>
        <p:sp>
          <p:nvSpPr>
            <p:cNvPr id="44"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45" name="TextBox 39"/>
            <p:cNvSpPr txBox="1"/>
            <p:nvPr/>
          </p:nvSpPr>
          <p:spPr>
            <a:xfrm>
              <a:off x="4186919" y="4796619"/>
              <a:ext cx="2299335" cy="397510"/>
            </a:xfrm>
            <a:prstGeom prst="rect">
              <a:avLst/>
            </a:prstGeom>
            <a:noFill/>
          </p:spPr>
          <p:txBody>
            <a:bodyPr wrap="square" lIns="91398" tIns="45699" rIns="91398" bIns="45699" rtlCol="0">
              <a:spAutoFit/>
            </a:bodyPr>
            <a:p>
              <a:pPr fontAlgn="base">
                <a:spcBef>
                  <a:spcPct val="0"/>
                </a:spcBef>
                <a:spcAft>
                  <a:spcPct val="0"/>
                </a:spcAft>
                <a:buFont typeface="Arial" panose="020B0604020202020204" pitchFamily="34" charset="0"/>
                <a:buNone/>
              </a:pPr>
              <a:r>
                <a:rPr lang="zh-CN" altLang="en-US" sz="2000" dirty="0">
                  <a:cs typeface="+mn-ea"/>
                  <a:sym typeface="+mn-lt"/>
                </a:rPr>
                <a:t>应用于系统</a:t>
              </a:r>
              <a:endParaRPr lang="zh-CN" altLang="en-US" sz="2000" dirty="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rgbClr val="8D1B4C"/>
          </a:solidFill>
          <a:ln w="9525">
            <a:solidFill>
              <a:srgbClr val="8D1B4C"/>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10567644"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20" name="文本框 19"/>
          <p:cNvSpPr txBox="1"/>
          <p:nvPr/>
        </p:nvSpPr>
        <p:spPr>
          <a:xfrm>
            <a:off x="1009650" y="1200785"/>
            <a:ext cx="3840480" cy="119888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一、</a:t>
            </a:r>
            <a:r>
              <a:rPr lang="zh-CN" altLang="en-US" sz="3600" dirty="0">
                <a:cs typeface="+mn-ea"/>
                <a:sym typeface="+mn-lt"/>
              </a:rPr>
              <a:t>其他通信方式</a:t>
            </a:r>
            <a:endParaRPr lang="zh-CN" altLang="en-US" sz="3600" dirty="0">
              <a:cs typeface="+mn-ea"/>
              <a:sym typeface="+mn-lt"/>
            </a:endParaRPr>
          </a:p>
          <a:p>
            <a:pPr fontAlgn="base">
              <a:spcBef>
                <a:spcPct val="0"/>
              </a:spcBef>
              <a:spcAft>
                <a:spcPct val="0"/>
              </a:spcAft>
              <a:buFont typeface="Arial" panose="020B0604020202020204" pitchFamily="34" charset="0"/>
              <a:buNone/>
            </a:pPr>
            <a:endParaRPr lang="zh-CN" altLang="en-US" sz="3600" dirty="0">
              <a:effectLst>
                <a:outerShdw blurRad="38100" dist="19050" dir="2700000" algn="tl" rotWithShape="0">
                  <a:schemeClr val="dk1">
                    <a:alpha val="40000"/>
                  </a:schemeClr>
                </a:outerShdw>
              </a:effectLst>
              <a:cs typeface="+mn-ea"/>
              <a:sym typeface="+mn-lt"/>
            </a:endParaRPr>
          </a:p>
        </p:txBody>
      </p:sp>
      <p:sp>
        <p:nvSpPr>
          <p:cNvPr id="3" name="文本框 2"/>
          <p:cNvSpPr txBox="1"/>
          <p:nvPr/>
        </p:nvSpPr>
        <p:spPr>
          <a:xfrm>
            <a:off x="655320" y="2239010"/>
            <a:ext cx="10976610" cy="1198880"/>
          </a:xfrm>
          <a:prstGeom prst="rect">
            <a:avLst/>
          </a:prstGeom>
          <a:noFill/>
        </p:spPr>
        <p:txBody>
          <a:bodyPr wrap="square" rtlCol="0" anchor="t">
            <a:spAutoFit/>
          </a:bodyPr>
          <a:p>
            <a:r>
              <a:rPr lang="en-US">
                <a:sym typeface="+mn-ea"/>
              </a:rPr>
              <a:t>               ZIGBEE</a:t>
            </a:r>
            <a:r>
              <a:rPr lang="zh-CN" altLang="en-US">
                <a:sym typeface="+mn-ea"/>
              </a:rPr>
              <a:t>可以采用广播、组播和点播的形式。实践部分，本</a:t>
            </a:r>
            <a:r>
              <a:rPr lang="en-US" altLang="zh-CN">
                <a:sym typeface="+mn-ea"/>
              </a:rPr>
              <a:t>PPT</a:t>
            </a:r>
            <a:r>
              <a:rPr lang="zh-CN" altLang="en-US">
                <a:sym typeface="+mn-ea"/>
              </a:rPr>
              <a:t>只讲了广播</a:t>
            </a:r>
            <a:endParaRPr lang="zh-CN" altLang="en-US">
              <a:sym typeface="+mn-ea"/>
            </a:endParaRPr>
          </a:p>
          <a:p>
            <a:endParaRPr lang="zh-CN" altLang="en-US">
              <a:sym typeface="+mn-ea"/>
            </a:endParaRPr>
          </a:p>
          <a:p>
            <a:r>
              <a:rPr lang="zh-CN" altLang="en-US">
                <a:sym typeface="+mn-ea"/>
              </a:rPr>
              <a:t>的方式，若有需要，后期可尝试其他通信方式使各节点通信。</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rgbClr val="8D1B4C"/>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2711424"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011680"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一、意义</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83" name="文本框 82"/>
          <p:cNvSpPr txBox="1"/>
          <p:nvPr/>
        </p:nvSpPr>
        <p:spPr>
          <a:xfrm>
            <a:off x="1565910" y="2604770"/>
            <a:ext cx="7525385" cy="2014855"/>
          </a:xfrm>
          <a:prstGeom prst="rect">
            <a:avLst/>
          </a:prstGeom>
          <a:noFill/>
        </p:spPr>
        <p:txBody>
          <a:bodyPr wrap="square" rtlCol="0">
            <a:spAutoFit/>
          </a:bodyPr>
          <a:p>
            <a:pPr indent="457200">
              <a:lnSpc>
                <a:spcPct val="125000"/>
              </a:lnSpc>
            </a:pPr>
            <a:r>
              <a:rPr lang="en-US" altLang="zh-CN" sz="2000" dirty="0">
                <a:solidFill>
                  <a:schemeClr val="tx1"/>
                </a:solidFill>
                <a:cs typeface="+mn-ea"/>
                <a:sym typeface="+mn-lt"/>
              </a:rPr>
              <a:t>1.</a:t>
            </a:r>
            <a:r>
              <a:rPr lang="zh-CN" altLang="en-US" sz="2000" dirty="0">
                <a:solidFill>
                  <a:schemeClr val="tx1"/>
                </a:solidFill>
                <a:cs typeface="+mn-ea"/>
                <a:sym typeface="+mn-lt"/>
              </a:rPr>
              <a:t>无线通信</a:t>
            </a:r>
            <a:endParaRPr lang="zh-CN" altLang="en-US" sz="2000" dirty="0">
              <a:solidFill>
                <a:schemeClr val="tx1"/>
              </a:solidFill>
              <a:cs typeface="+mn-ea"/>
              <a:sym typeface="+mn-lt"/>
            </a:endParaRPr>
          </a:p>
          <a:p>
            <a:pPr indent="457200">
              <a:lnSpc>
                <a:spcPct val="125000"/>
              </a:lnSpc>
            </a:pPr>
            <a:endParaRPr lang="zh-CN" altLang="en-US" sz="2000" dirty="0">
              <a:solidFill>
                <a:schemeClr val="tx1"/>
              </a:solidFill>
              <a:cs typeface="+mn-ea"/>
              <a:sym typeface="+mn-lt"/>
            </a:endParaRPr>
          </a:p>
          <a:p>
            <a:pPr indent="457200">
              <a:lnSpc>
                <a:spcPct val="125000"/>
              </a:lnSpc>
            </a:pPr>
            <a:r>
              <a:rPr lang="en-US" altLang="zh-CN" sz="2000" dirty="0">
                <a:solidFill>
                  <a:schemeClr val="tx1"/>
                </a:solidFill>
                <a:cs typeface="+mn-ea"/>
                <a:sym typeface="+mn-lt"/>
              </a:rPr>
              <a:t>2.</a:t>
            </a:r>
            <a:r>
              <a:rPr lang="zh-CN" altLang="en-US" sz="2000" dirty="0">
                <a:cs typeface="+mn-ea"/>
                <a:sym typeface="+mn-lt"/>
              </a:rPr>
              <a:t>无线网络</a:t>
            </a:r>
            <a:endParaRPr lang="zh-CN" altLang="en-US" sz="2000" dirty="0">
              <a:solidFill>
                <a:schemeClr val="tx1"/>
              </a:solidFill>
              <a:cs typeface="+mn-ea"/>
              <a:sym typeface="+mn-lt"/>
            </a:endParaRPr>
          </a:p>
          <a:p>
            <a:pPr indent="457200">
              <a:lnSpc>
                <a:spcPct val="125000"/>
              </a:lnSpc>
            </a:pPr>
            <a:endParaRPr lang="zh-CN" altLang="en-US" sz="2000" dirty="0">
              <a:solidFill>
                <a:schemeClr val="tx1"/>
              </a:solidFill>
              <a:cs typeface="+mn-ea"/>
              <a:sym typeface="+mn-lt"/>
            </a:endParaRPr>
          </a:p>
          <a:p>
            <a:pPr indent="457200">
              <a:lnSpc>
                <a:spcPct val="125000"/>
              </a:lnSpc>
            </a:pPr>
            <a:endParaRPr lang="zh-CN" altLang="en-US" sz="20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rgbClr val="8D1B4C"/>
          </a:solidFill>
          <a:ln w="9525">
            <a:solidFill>
              <a:srgbClr val="8D1B4C"/>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10567644"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20" name="文本框 19"/>
          <p:cNvSpPr txBox="1"/>
          <p:nvPr/>
        </p:nvSpPr>
        <p:spPr>
          <a:xfrm>
            <a:off x="1009650" y="1200785"/>
            <a:ext cx="3383280" cy="645160"/>
          </a:xfrm>
          <a:prstGeom prst="rect">
            <a:avLst/>
          </a:prstGeom>
          <a:noFill/>
        </p:spPr>
        <p:txBody>
          <a:bodyPr wrap="none" rtlCol="0" anchor="t">
            <a:spAutoFit/>
          </a:bodyPr>
          <a:p>
            <a:pPr algn="l"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zh-CN" altLang="en-US" sz="3600" dirty="0">
                <a:effectLst>
                  <a:outerShdw blurRad="38100" dist="19050" dir="2700000" algn="tl" rotWithShape="0">
                    <a:schemeClr val="dk1">
                      <a:alpha val="40000"/>
                    </a:schemeClr>
                  </a:outerShdw>
                </a:effectLst>
                <a:cs typeface="+mn-ea"/>
                <a:sym typeface="+mn-lt"/>
              </a:rPr>
              <a:t>、</a:t>
            </a:r>
            <a:r>
              <a:rPr lang="zh-CN" altLang="en-US" sz="3600" dirty="0">
                <a:cs typeface="+mn-ea"/>
                <a:sym typeface="+mn-lt"/>
              </a:rPr>
              <a:t>应用于系统</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3" name="文本框 2"/>
          <p:cNvSpPr txBox="1"/>
          <p:nvPr/>
        </p:nvSpPr>
        <p:spPr>
          <a:xfrm>
            <a:off x="655320" y="2239010"/>
            <a:ext cx="10976610" cy="1198880"/>
          </a:xfrm>
          <a:prstGeom prst="rect">
            <a:avLst/>
          </a:prstGeom>
          <a:noFill/>
        </p:spPr>
        <p:txBody>
          <a:bodyPr wrap="square" rtlCol="0" anchor="t">
            <a:spAutoFit/>
          </a:bodyPr>
          <a:p>
            <a:r>
              <a:rPr lang="en-US">
                <a:sym typeface="+mn-ea"/>
              </a:rPr>
              <a:t>               </a:t>
            </a:r>
            <a:r>
              <a:rPr lang="zh-CN" altLang="en-US">
                <a:sym typeface="+mn-ea"/>
              </a:rPr>
              <a:t>研究通信的目的是最终能应用于系统，因此在开发通信是要结合实际需求</a:t>
            </a:r>
            <a:endParaRPr lang="zh-CN" altLang="en-US">
              <a:sym typeface="+mn-ea"/>
            </a:endParaRPr>
          </a:p>
          <a:p>
            <a:endParaRPr lang="zh-CN" altLang="en-US">
              <a:sym typeface="+mn-ea"/>
            </a:endParaRPr>
          </a:p>
          <a:p>
            <a:r>
              <a:rPr lang="zh-CN" altLang="en-US">
                <a:sym typeface="+mn-ea"/>
              </a:rPr>
              <a:t>及硬件配置进行开发。</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2"/>
          <p:cNvSpPr txBox="1"/>
          <p:nvPr/>
        </p:nvSpPr>
        <p:spPr>
          <a:xfrm>
            <a:off x="1366095" y="3430189"/>
            <a:ext cx="9464262" cy="922020"/>
          </a:xfrm>
          <a:prstGeom prst="rect">
            <a:avLst/>
          </a:prstGeom>
          <a:noFill/>
        </p:spPr>
        <p:txBody>
          <a:bodyPr wrap="square" lIns="91448" tIns="45724" rIns="91448" bIns="45724"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r>
              <a:rPr lang="en-US" altLang="zh-CN" sz="5400" dirty="0">
                <a:solidFill>
                  <a:schemeClr val="tx1"/>
                </a:solidFill>
              </a:rPr>
              <a:t>Thank you </a:t>
            </a:r>
            <a:endParaRPr lang="en-US" altLang="zh-CN" sz="5400" dirty="0">
              <a:solidFill>
                <a:schemeClr val="tx1"/>
              </a:solidFill>
            </a:endParaRPr>
          </a:p>
        </p:txBody>
      </p:sp>
      <p:pic>
        <p:nvPicPr>
          <p:cNvPr id="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3289275" cy="79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合 12"/>
          <p:cNvGrpSpPr/>
          <p:nvPr/>
        </p:nvGrpSpPr>
        <p:grpSpPr>
          <a:xfrm>
            <a:off x="408955" y="0"/>
            <a:ext cx="792088" cy="727861"/>
            <a:chOff x="507553" y="-5609"/>
            <a:chExt cx="909514" cy="909514"/>
          </a:xfrm>
        </p:grpSpPr>
        <p:sp>
          <p:nvSpPr>
            <p:cNvPr id="14" name="椭圆 13"/>
            <p:cNvSpPr/>
            <p:nvPr/>
          </p:nvSpPr>
          <p:spPr>
            <a:xfrm>
              <a:off x="524356" y="0"/>
              <a:ext cx="888271" cy="8982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553" y="-5609"/>
              <a:ext cx="909514" cy="909514"/>
            </a:xfrm>
            <a:prstGeom prst="rect">
              <a:avLst/>
            </a:prstGeom>
          </p:spPr>
        </p:pic>
      </p:grpSp>
      <p:sp>
        <p:nvSpPr>
          <p:cNvPr id="6" name="矩形 5"/>
          <p:cNvSpPr/>
          <p:nvPr/>
        </p:nvSpPr>
        <p:spPr>
          <a:xfrm>
            <a:off x="9615091" y="5989900"/>
            <a:ext cx="2316480" cy="460375"/>
          </a:xfrm>
          <a:prstGeom prst="rect">
            <a:avLst/>
          </a:prstGeom>
        </p:spPr>
        <p:txBody>
          <a:bodyPr wrap="none">
            <a:spAutoFit/>
          </a:bodyPr>
          <a:p>
            <a:pPr algn="ctr">
              <a:defRPr/>
            </a:pPr>
            <a:r>
              <a:rPr lang="zh-CN" altLang="en-US"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rPr>
              <a:t>汇报人：郑绮欣</a:t>
            </a:r>
            <a:endParaRPr lang="zh-CN" altLang="en-US" b="1" kern="100" dirty="0" smtClean="0">
              <a:solidFill>
                <a:srgbClr val="202A36"/>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4000" advClick="0" advTm="5000">
        <p14:vortex dir="r"/>
      </p:transition>
    </mc:Choice>
    <mc:Fallback>
      <p:transition spd="slow" advClick="0" advTm="5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rgbClr val="8D1B4C"/>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104" name="等腰三角形 103"/>
          <p:cNvSpPr>
            <a:spLocks noChangeAspect="1"/>
          </p:cNvSpPr>
          <p:nvPr/>
        </p:nvSpPr>
        <p:spPr>
          <a:xfrm rot="10800000" flipV="1">
            <a:off x="2711424" y="807492"/>
            <a:ext cx="555013" cy="478461"/>
          </a:xfrm>
          <a:prstGeom prst="triangle">
            <a:avLst/>
          </a:prstGeom>
          <a:solidFill>
            <a:schemeClr val="bg1"/>
          </a:solidFill>
          <a:ln w="12700" cap="flat" cmpd="sng" algn="ctr">
            <a:no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2011680"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一、应用</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83" name="文本框 82"/>
          <p:cNvSpPr txBox="1"/>
          <p:nvPr/>
        </p:nvSpPr>
        <p:spPr>
          <a:xfrm>
            <a:off x="1565910" y="2630170"/>
            <a:ext cx="9994265" cy="3169285"/>
          </a:xfrm>
          <a:prstGeom prst="rect">
            <a:avLst/>
          </a:prstGeom>
          <a:noFill/>
        </p:spPr>
        <p:txBody>
          <a:bodyPr wrap="square" rtlCol="0">
            <a:spAutoFit/>
          </a:bodyPr>
          <a:p>
            <a:pPr indent="457200">
              <a:lnSpc>
                <a:spcPct val="125000"/>
              </a:lnSpc>
            </a:pPr>
            <a:r>
              <a:rPr lang="en-US" altLang="zh-CN" sz="2000" dirty="0">
                <a:solidFill>
                  <a:schemeClr val="tx1"/>
                </a:solidFill>
                <a:cs typeface="+mn-ea"/>
                <a:sym typeface="+mn-lt"/>
              </a:rPr>
              <a:t>1.</a:t>
            </a:r>
            <a:r>
              <a:rPr lang="zh-CN" altLang="en-US" sz="2000" dirty="0">
                <a:solidFill>
                  <a:schemeClr val="tx1"/>
                </a:solidFill>
                <a:cs typeface="+mn-ea"/>
                <a:sym typeface="+mn-lt"/>
              </a:rPr>
              <a:t>工业</a:t>
            </a:r>
            <a:endParaRPr lang="zh-CN" altLang="en-US" sz="2000" dirty="0">
              <a:solidFill>
                <a:schemeClr val="tx1"/>
              </a:solidFill>
              <a:cs typeface="+mn-ea"/>
              <a:sym typeface="+mn-lt"/>
            </a:endParaRPr>
          </a:p>
          <a:p>
            <a:pPr indent="457200">
              <a:lnSpc>
                <a:spcPct val="125000"/>
              </a:lnSpc>
            </a:pPr>
            <a:endParaRPr lang="zh-CN" altLang="en-US" sz="2000" dirty="0">
              <a:solidFill>
                <a:schemeClr val="tx1"/>
              </a:solidFill>
              <a:cs typeface="+mn-ea"/>
              <a:sym typeface="+mn-lt"/>
            </a:endParaRPr>
          </a:p>
          <a:p>
            <a:pPr indent="457200">
              <a:lnSpc>
                <a:spcPct val="125000"/>
              </a:lnSpc>
            </a:pPr>
            <a:r>
              <a:rPr lang="en-US" altLang="zh-CN" sz="2000" dirty="0">
                <a:solidFill>
                  <a:schemeClr val="tx1"/>
                </a:solidFill>
                <a:cs typeface="+mn-ea"/>
                <a:sym typeface="+mn-lt"/>
              </a:rPr>
              <a:t>2.</a:t>
            </a:r>
            <a:r>
              <a:rPr lang="zh-CN" altLang="en-US" sz="2000" dirty="0">
                <a:cs typeface="+mn-ea"/>
                <a:sym typeface="+mn-lt"/>
              </a:rPr>
              <a:t>车载电子系统</a:t>
            </a:r>
            <a:endParaRPr lang="zh-CN" altLang="en-US" sz="2000" dirty="0">
              <a:solidFill>
                <a:schemeClr val="tx1"/>
              </a:solidFill>
              <a:cs typeface="+mn-ea"/>
              <a:sym typeface="+mn-lt"/>
            </a:endParaRPr>
          </a:p>
          <a:p>
            <a:pPr indent="457200">
              <a:lnSpc>
                <a:spcPct val="125000"/>
              </a:lnSpc>
            </a:pPr>
            <a:endParaRPr lang="zh-CN" altLang="en-US" sz="2000" dirty="0">
              <a:solidFill>
                <a:schemeClr val="tx1"/>
              </a:solidFill>
              <a:cs typeface="+mn-ea"/>
              <a:sym typeface="+mn-lt"/>
            </a:endParaRPr>
          </a:p>
          <a:p>
            <a:pPr indent="457200">
              <a:lnSpc>
                <a:spcPct val="125000"/>
              </a:lnSpc>
            </a:pPr>
            <a:r>
              <a:rPr lang="en-US" altLang="zh-CN" sz="2000" dirty="0">
                <a:solidFill>
                  <a:schemeClr val="tx1"/>
                </a:solidFill>
                <a:cs typeface="+mn-ea"/>
                <a:sym typeface="+mn-lt"/>
              </a:rPr>
              <a:t>3.</a:t>
            </a:r>
            <a:r>
              <a:rPr lang="zh-CN" altLang="en-US" sz="2000" dirty="0">
                <a:cs typeface="+mn-ea"/>
                <a:sym typeface="+mn-lt"/>
              </a:rPr>
              <a:t>家用网络</a:t>
            </a:r>
            <a:endParaRPr lang="zh-CN" altLang="en-US" sz="2000" dirty="0">
              <a:cs typeface="+mn-ea"/>
              <a:sym typeface="+mn-lt"/>
            </a:endParaRPr>
          </a:p>
          <a:p>
            <a:pPr indent="457200">
              <a:lnSpc>
                <a:spcPct val="125000"/>
              </a:lnSpc>
            </a:pPr>
            <a:endParaRPr lang="en-US" altLang="zh-CN" sz="2000" dirty="0">
              <a:solidFill>
                <a:schemeClr val="tx1"/>
              </a:solidFill>
              <a:cs typeface="+mn-ea"/>
              <a:sym typeface="+mn-lt"/>
            </a:endParaRPr>
          </a:p>
          <a:p>
            <a:pPr indent="457200">
              <a:lnSpc>
                <a:spcPct val="125000"/>
              </a:lnSpc>
            </a:pPr>
            <a:r>
              <a:rPr lang="en-US" altLang="zh-CN" sz="2000" dirty="0">
                <a:solidFill>
                  <a:schemeClr val="tx1"/>
                </a:solidFill>
                <a:cs typeface="+mn-ea"/>
                <a:sym typeface="+mn-lt"/>
              </a:rPr>
              <a:t>4.</a:t>
            </a:r>
            <a:r>
              <a:rPr lang="zh-CN" altLang="en-US" sz="2000" dirty="0">
                <a:cs typeface="+mn-ea"/>
                <a:sym typeface="+mn-lt"/>
              </a:rPr>
              <a:t>医疗传感器</a:t>
            </a:r>
            <a:endParaRPr lang="zh-CN" altLang="en-US" sz="2000" dirty="0">
              <a:cs typeface="+mn-ea"/>
              <a:sym typeface="+mn-lt"/>
            </a:endParaRPr>
          </a:p>
          <a:p>
            <a:pPr indent="457200">
              <a:lnSpc>
                <a:spcPct val="125000"/>
              </a:lnSpc>
            </a:pPr>
            <a:endParaRPr lang="zh-CN" altLang="en-US" sz="20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3154343" y="5398884"/>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/14</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1" name="TextBox 12"/>
          <p:cNvSpPr txBox="1"/>
          <p:nvPr/>
        </p:nvSpPr>
        <p:spPr>
          <a:xfrm>
            <a:off x="2680970" y="3754755"/>
            <a:ext cx="6582410" cy="828675"/>
          </a:xfrm>
          <a:prstGeom prst="rect">
            <a:avLst/>
          </a:prstGeom>
          <a:noFill/>
        </p:spPr>
        <p:txBody>
          <a:bodyPr wrap="square" lIns="91398" tIns="45699" rIns="91398" bIns="45699" rtlCol="0">
            <a:spAutoFit/>
          </a:bodyPr>
          <a:p>
            <a:pPr algn="ctr"/>
            <a:r>
              <a:rPr lang="en-US" altLang="zh-CN" sz="4800" b="1" dirty="0">
                <a:solidFill>
                  <a:schemeClr val="tx1"/>
                </a:solidFill>
                <a:cs typeface="+mn-ea"/>
                <a:sym typeface="+mn-lt"/>
              </a:rPr>
              <a:t>Zigbee</a:t>
            </a:r>
            <a:r>
              <a:rPr lang="zh-CN" altLang="en-US" sz="4800" b="1" dirty="0">
                <a:solidFill>
                  <a:schemeClr val="tx1"/>
                </a:solidFill>
                <a:cs typeface="+mn-ea"/>
                <a:sym typeface="+mn-lt"/>
              </a:rPr>
              <a:t>通信原理</a:t>
            </a:r>
            <a:endParaRPr lang="zh-CN" altLang="en-US" sz="4800" b="1" dirty="0">
              <a:solidFill>
                <a:schemeClr val="tx1"/>
              </a:solidFill>
              <a:effectLst>
                <a:outerShdw blurRad="38100" dist="19050" dir="2700000" algn="tl" rotWithShape="0">
                  <a:schemeClr val="dk1">
                    <a:alpha val="40000"/>
                  </a:schemeClr>
                </a:outerShdw>
              </a:effectLst>
              <a:cs typeface="+mn-ea"/>
              <a:sym typeface="+mn-lt"/>
            </a:endParaRPr>
          </a:p>
        </p:txBody>
      </p:sp>
      <p:cxnSp>
        <p:nvCxnSpPr>
          <p:cNvPr id="32" name="直接连接符 31"/>
          <p:cNvCxnSpPr/>
          <p:nvPr/>
        </p:nvCxnSpPr>
        <p:spPr bwMode="auto">
          <a:xfrm>
            <a:off x="2353946" y="4570469"/>
            <a:ext cx="6910069"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3" name="组合 32"/>
          <p:cNvGrpSpPr/>
          <p:nvPr/>
        </p:nvGrpSpPr>
        <p:grpSpPr>
          <a:xfrm>
            <a:off x="6818359" y="5398599"/>
            <a:ext cx="1965725" cy="397510"/>
            <a:chOff x="3839574" y="4796619"/>
            <a:chExt cx="1965725" cy="397510"/>
          </a:xfrm>
        </p:grpSpPr>
        <p:sp>
          <p:nvSpPr>
            <p:cNvPr id="34"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35" name="TextBox 39"/>
            <p:cNvSpPr txBox="1"/>
            <p:nvPr/>
          </p:nvSpPr>
          <p:spPr>
            <a:xfrm>
              <a:off x="4055965" y="4796619"/>
              <a:ext cx="1749334" cy="397510"/>
            </a:xfrm>
            <a:prstGeom prst="rect">
              <a:avLst/>
            </a:prstGeom>
            <a:noFill/>
          </p:spPr>
          <p:txBody>
            <a:bodyPr wrap="square" lIns="91398" tIns="45699" rIns="91398" bIns="45699" rtlCol="0">
              <a:spAutoFit/>
            </a:bodyPr>
            <a:p>
              <a:pPr algn="ctr"/>
              <a:r>
                <a:rPr lang="en-US" altLang="zh-CN" sz="2000" dirty="0">
                  <a:effectLst>
                    <a:outerShdw blurRad="38100" dist="19050" dir="2700000" algn="tl" rotWithShape="0">
                      <a:schemeClr val="dk1">
                        <a:alpha val="40000"/>
                      </a:schemeClr>
                    </a:outerShdw>
                  </a:effectLst>
                  <a:cs typeface="+mn-ea"/>
                  <a:sym typeface="+mn-lt"/>
                </a:rPr>
                <a:t>Zigbee</a:t>
              </a:r>
              <a:r>
                <a:rPr lang="zh-CN" altLang="en-US" sz="2000" dirty="0">
                  <a:effectLst>
                    <a:outerShdw blurRad="38100" dist="19050" dir="2700000" algn="tl" rotWithShape="0">
                      <a:schemeClr val="dk1">
                        <a:alpha val="40000"/>
                      </a:schemeClr>
                    </a:outerShdw>
                  </a:effectLst>
                  <a:cs typeface="+mn-ea"/>
                  <a:sym typeface="+mn-lt"/>
                </a:rPr>
                <a:t>协议栈</a:t>
              </a:r>
              <a:endParaRPr lang="zh-CN" altLang="en-US" sz="2000" dirty="0">
                <a:effectLst>
                  <a:outerShdw blurRad="38100" dist="19050" dir="2700000" algn="tl" rotWithShape="0">
                    <a:schemeClr val="dk1">
                      <a:alpha val="40000"/>
                    </a:schemeClr>
                  </a:outerShdw>
                </a:effectLst>
                <a:cs typeface="+mn-ea"/>
                <a:sym typeface="+mn-lt"/>
              </a:endParaRPr>
            </a:p>
          </p:txBody>
        </p:sp>
      </p:grpSp>
      <p:sp>
        <p:nvSpPr>
          <p:cNvPr id="36" name="Freeform 27"/>
          <p:cNvSpPr>
            <a:spLocks noEditPoints="1"/>
          </p:cNvSpPr>
          <p:nvPr/>
        </p:nvSpPr>
        <p:spPr bwMode="auto">
          <a:xfrm>
            <a:off x="5165123" y="2409298"/>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rgbClr val="8D1B4C"/>
          </a:solidFill>
          <a:ln>
            <a:noFill/>
          </a:ln>
          <a:effectLst>
            <a:outerShdw blurRad="63500" sx="102000" sy="102000" algn="ctr" rotWithShape="0">
              <a:prstClr val="black">
                <a:alpha val="40000"/>
              </a:prstClr>
            </a:outerShdw>
          </a:effectLst>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1800">
              <a:cs typeface="+mn-ea"/>
              <a:sym typeface="+mn-lt"/>
            </a:endParaRPr>
          </a:p>
        </p:txBody>
      </p:sp>
      <p:grpSp>
        <p:nvGrpSpPr>
          <p:cNvPr id="12" name="组合 11"/>
          <p:cNvGrpSpPr/>
          <p:nvPr/>
        </p:nvGrpSpPr>
        <p:grpSpPr>
          <a:xfrm>
            <a:off x="3765914" y="5401139"/>
            <a:ext cx="1860315" cy="397510"/>
            <a:chOff x="3839574" y="4796619"/>
            <a:chExt cx="1860315" cy="397510"/>
          </a:xfrm>
        </p:grpSpPr>
        <p:sp>
          <p:nvSpPr>
            <p:cNvPr id="13" name="Oval 39"/>
            <p:cNvSpPr>
              <a:spLocks noChangeAspect="1" noChangeArrowheads="1"/>
            </p:cNvSpPr>
            <p:nvPr/>
          </p:nvSpPr>
          <p:spPr bwMode="auto">
            <a:xfrm>
              <a:off x="3839574" y="488802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14" name="TextBox 39"/>
            <p:cNvSpPr txBox="1"/>
            <p:nvPr/>
          </p:nvSpPr>
          <p:spPr>
            <a:xfrm>
              <a:off x="3950555" y="4796619"/>
              <a:ext cx="1749334" cy="397510"/>
            </a:xfrm>
            <a:prstGeom prst="rect">
              <a:avLst/>
            </a:prstGeom>
            <a:noFill/>
          </p:spPr>
          <p:txBody>
            <a:bodyPr wrap="square" lIns="91398" tIns="45699" rIns="91398" bIns="45699" rtlCol="0">
              <a:spAutoFit/>
            </a:bodyPr>
            <a:p>
              <a:pPr algn="ctr"/>
              <a:r>
                <a:rPr lang="en-US" altLang="zh-CN" sz="2000" dirty="0">
                  <a:effectLst>
                    <a:outerShdw blurRad="38100" dist="19050" dir="2700000" algn="tl" rotWithShape="0">
                      <a:schemeClr val="dk1">
                        <a:alpha val="40000"/>
                      </a:schemeClr>
                    </a:outerShdw>
                  </a:effectLst>
                  <a:cs typeface="+mn-ea"/>
                  <a:sym typeface="+mn-lt"/>
                </a:rPr>
                <a:t>Zigbee</a:t>
              </a:r>
              <a:r>
                <a:rPr lang="zh-CN" altLang="en-US" sz="2000" dirty="0">
                  <a:effectLst>
                    <a:outerShdw blurRad="38100" dist="19050" dir="2700000" algn="tl" rotWithShape="0">
                      <a:schemeClr val="dk1">
                        <a:alpha val="40000"/>
                      </a:schemeClr>
                    </a:outerShdw>
                  </a:effectLst>
                  <a:cs typeface="+mn-ea"/>
                  <a:sym typeface="+mn-lt"/>
                </a:rPr>
                <a:t>协议</a:t>
              </a:r>
              <a:endParaRPr lang="zh-CN" altLang="en-US" sz="2000" dirty="0">
                <a:effectLst>
                  <a:outerShdw blurRad="38100" dist="19050" dir="2700000" algn="tl" rotWithShape="0">
                    <a:schemeClr val="dk1">
                      <a:alpha val="40000"/>
                    </a:schemeClr>
                  </a:outerShdw>
                </a:effectLst>
                <a:cs typeface="+mn-ea"/>
                <a:sym typeface="+mn-lt"/>
              </a:endParaRPr>
            </a:p>
          </p:txBody>
        </p:sp>
      </p:grpSp>
      <p:grpSp>
        <p:nvGrpSpPr>
          <p:cNvPr id="7" name="组合 6"/>
          <p:cNvGrpSpPr/>
          <p:nvPr/>
        </p:nvGrpSpPr>
        <p:grpSpPr>
          <a:xfrm>
            <a:off x="6818359" y="4808684"/>
            <a:ext cx="2597150" cy="397510"/>
            <a:chOff x="3485244" y="4794079"/>
            <a:chExt cx="2597150" cy="397510"/>
          </a:xfrm>
        </p:grpSpPr>
        <p:sp>
          <p:nvSpPr>
            <p:cNvPr id="9" name="Oval 39"/>
            <p:cNvSpPr>
              <a:spLocks noChangeAspect="1" noChangeArrowheads="1"/>
            </p:cNvSpPr>
            <p:nvPr/>
          </p:nvSpPr>
          <p:spPr bwMode="auto">
            <a:xfrm>
              <a:off x="3485244" y="488548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15" name="TextBox 39"/>
            <p:cNvSpPr txBox="1"/>
            <p:nvPr/>
          </p:nvSpPr>
          <p:spPr>
            <a:xfrm>
              <a:off x="3701144" y="4794079"/>
              <a:ext cx="2381250" cy="397510"/>
            </a:xfrm>
            <a:prstGeom prst="rect">
              <a:avLst/>
            </a:prstGeom>
            <a:noFill/>
          </p:spPr>
          <p:txBody>
            <a:bodyPr wrap="square" lIns="91398" tIns="45699" rIns="91398" bIns="45699" rtlCol="0">
              <a:spAutoFit/>
            </a:bodyPr>
            <a:p>
              <a:pPr algn="ctr"/>
              <a:r>
                <a:rPr lang="en-US" altLang="zh-CN" sz="2000" dirty="0">
                  <a:effectLst>
                    <a:outerShdw blurRad="38100" dist="19050" dir="2700000" algn="tl" rotWithShape="0">
                      <a:schemeClr val="dk1">
                        <a:alpha val="40000"/>
                      </a:schemeClr>
                    </a:outerShdw>
                  </a:effectLst>
                  <a:cs typeface="+mn-ea"/>
                  <a:sym typeface="+mn-lt"/>
                </a:rPr>
                <a:t>IEEE 802.15.4</a:t>
              </a:r>
              <a:r>
                <a:rPr lang="zh-CN" altLang="en-US" sz="2000" dirty="0">
                  <a:effectLst>
                    <a:outerShdw blurRad="38100" dist="19050" dir="2700000" algn="tl" rotWithShape="0">
                      <a:schemeClr val="dk1">
                        <a:alpha val="40000"/>
                      </a:schemeClr>
                    </a:outerShdw>
                  </a:effectLst>
                  <a:cs typeface="+mn-ea"/>
                  <a:sym typeface="+mn-lt"/>
                </a:rPr>
                <a:t>协议</a:t>
              </a:r>
              <a:endParaRPr lang="zh-CN" altLang="en-US" sz="2000" dirty="0">
                <a:effectLst>
                  <a:outerShdw blurRad="38100" dist="19050" dir="2700000" algn="tl" rotWithShape="0">
                    <a:schemeClr val="dk1">
                      <a:alpha val="40000"/>
                    </a:schemeClr>
                  </a:outerShdw>
                </a:effectLst>
                <a:cs typeface="+mn-ea"/>
                <a:sym typeface="+mn-lt"/>
              </a:endParaRPr>
            </a:p>
          </p:txBody>
        </p:sp>
      </p:grpSp>
      <p:grpSp>
        <p:nvGrpSpPr>
          <p:cNvPr id="2" name="组合 1"/>
          <p:cNvGrpSpPr/>
          <p:nvPr/>
        </p:nvGrpSpPr>
        <p:grpSpPr>
          <a:xfrm>
            <a:off x="3617959" y="4809954"/>
            <a:ext cx="2381250" cy="397510"/>
            <a:chOff x="3337289" y="4794079"/>
            <a:chExt cx="2381250" cy="397510"/>
          </a:xfrm>
        </p:grpSpPr>
        <p:sp>
          <p:nvSpPr>
            <p:cNvPr id="4" name="Oval 39"/>
            <p:cNvSpPr>
              <a:spLocks noChangeAspect="1" noChangeArrowheads="1"/>
            </p:cNvSpPr>
            <p:nvPr/>
          </p:nvSpPr>
          <p:spPr bwMode="auto">
            <a:xfrm>
              <a:off x="3485244" y="4885486"/>
              <a:ext cx="215916" cy="217142"/>
            </a:xfrm>
            <a:prstGeom prst="ellipse">
              <a:avLst/>
            </a:prstGeom>
            <a:solidFill>
              <a:srgbClr val="8D1B4C"/>
            </a:solidFill>
            <a:ln w="28575" cap="flat">
              <a:solidFill>
                <a:schemeClr val="bg2"/>
              </a:solidFill>
              <a:prstDash val="solid"/>
              <a:miter lim="800000"/>
            </a:ln>
          </p:spPr>
          <p:txBody>
            <a:bodyPr vert="horz" wrap="square" lIns="91398" tIns="45699" rIns="91398" bIns="45699" numCol="1" anchor="t" anchorCtr="0" compatLnSpc="1"/>
            <a:p>
              <a:pPr fontAlgn="base">
                <a:spcBef>
                  <a:spcPct val="0"/>
                </a:spcBef>
                <a:spcAft>
                  <a:spcPct val="0"/>
                </a:spcAft>
                <a:buFont typeface="Arial" panose="020B0604020202020204" pitchFamily="34" charset="0"/>
                <a:buNone/>
              </a:pPr>
              <a:endParaRPr lang="zh-CN" altLang="en-US" sz="2000">
                <a:cs typeface="+mn-ea"/>
                <a:sym typeface="+mn-lt"/>
              </a:endParaRPr>
            </a:p>
          </p:txBody>
        </p:sp>
        <p:sp>
          <p:nvSpPr>
            <p:cNvPr id="5" name="TextBox 39"/>
            <p:cNvSpPr txBox="1"/>
            <p:nvPr/>
          </p:nvSpPr>
          <p:spPr>
            <a:xfrm>
              <a:off x="3337289" y="4794079"/>
              <a:ext cx="2381250" cy="397510"/>
            </a:xfrm>
            <a:prstGeom prst="rect">
              <a:avLst/>
            </a:prstGeom>
            <a:noFill/>
          </p:spPr>
          <p:txBody>
            <a:bodyPr wrap="square" lIns="91398" tIns="45699" rIns="91398" bIns="45699" rtlCol="0">
              <a:spAutoFit/>
            </a:bodyPr>
            <a:p>
              <a:pPr algn="ctr"/>
              <a:r>
                <a:rPr lang="en-US" sz="2000" dirty="0">
                  <a:effectLst>
                    <a:outerShdw blurRad="38100" dist="19050" dir="2700000" algn="tl" rotWithShape="0">
                      <a:schemeClr val="dk1">
                        <a:alpha val="40000"/>
                      </a:schemeClr>
                    </a:outerShdw>
                  </a:effectLst>
                  <a:cs typeface="+mn-ea"/>
                  <a:sym typeface="+mn-lt"/>
                </a:rPr>
                <a:t>Zigbee</a:t>
              </a:r>
              <a:r>
                <a:rPr lang="zh-CN" altLang="en-US" sz="2000" dirty="0">
                  <a:effectLst>
                    <a:outerShdw blurRad="38100" dist="19050" dir="2700000" algn="tl" rotWithShape="0">
                      <a:schemeClr val="dk1">
                        <a:alpha val="40000"/>
                      </a:schemeClr>
                    </a:outerShdw>
                  </a:effectLst>
                  <a:cs typeface="+mn-ea"/>
                  <a:sym typeface="+mn-lt"/>
                </a:rPr>
                <a:t>简介</a:t>
              </a:r>
              <a:endParaRPr lang="zh-CN" altLang="en-US" sz="2000" dirty="0">
                <a:effectLst>
                  <a:outerShdw blurRad="38100" dist="19050" dir="2700000" algn="tl" rotWithShape="0">
                    <a:schemeClr val="dk1">
                      <a:alpha val="40000"/>
                    </a:schemeClr>
                  </a:outerShdw>
                </a:effectLst>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3240405"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一、</a:t>
            </a:r>
            <a:r>
              <a:rPr lang="en-US" sz="3600" dirty="0">
                <a:effectLst>
                  <a:outerShdw blurRad="38100" dist="19050" dir="2700000" algn="tl" rotWithShape="0">
                    <a:schemeClr val="dk1">
                      <a:alpha val="40000"/>
                    </a:schemeClr>
                  </a:outerShdw>
                </a:effectLst>
                <a:cs typeface="+mn-ea"/>
                <a:sym typeface="+mn-lt"/>
              </a:rPr>
              <a:t>Zigbee</a:t>
            </a:r>
            <a:r>
              <a:rPr lang="zh-CN" altLang="en-US" sz="3600" dirty="0">
                <a:effectLst>
                  <a:outerShdw blurRad="38100" dist="19050" dir="2700000" algn="tl" rotWithShape="0">
                    <a:schemeClr val="dk1">
                      <a:alpha val="40000"/>
                    </a:schemeClr>
                  </a:outerShdw>
                </a:effectLst>
                <a:cs typeface="+mn-ea"/>
                <a:sym typeface="+mn-lt"/>
              </a:rPr>
              <a:t>简介</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4" name="文本框 3"/>
          <p:cNvSpPr txBox="1"/>
          <p:nvPr/>
        </p:nvSpPr>
        <p:spPr>
          <a:xfrm>
            <a:off x="1136650" y="2315845"/>
            <a:ext cx="9726930" cy="1938020"/>
          </a:xfrm>
          <a:prstGeom prst="rect">
            <a:avLst/>
          </a:prstGeom>
          <a:noFill/>
        </p:spPr>
        <p:txBody>
          <a:bodyPr wrap="square" rtlCol="0" anchor="t">
            <a:spAutoFit/>
          </a:bodyPr>
          <a:p>
            <a:r>
              <a:rPr lang="en-US" altLang="zh-CN"/>
              <a:t>          </a:t>
            </a:r>
            <a:r>
              <a:rPr lang="zh-CN" altLang="en-US"/>
              <a:t>ZigBee技术是一种近距离、低复杂度、低功耗、低速率、低成本的双向无线通讯技术。</a:t>
            </a:r>
            <a:endParaRPr lang="zh-CN" altLang="en-US"/>
          </a:p>
          <a:p>
            <a:r>
              <a:rPr lang="zh-CN" altLang="en-US"/>
              <a:t>          主要用于距离短、功耗低且传输速率不高的各种电子设备之间进行数据传输以及典型的有周期性数据、间歇性数据和低反应时间数据传输的应用。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文本框 19"/>
          <p:cNvSpPr txBox="1"/>
          <p:nvPr/>
        </p:nvSpPr>
        <p:spPr>
          <a:xfrm>
            <a:off x="1009650" y="1200785"/>
            <a:ext cx="4522470"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en-US" altLang="zh-CN" sz="3600" dirty="0">
                <a:effectLst>
                  <a:outerShdw blurRad="38100" dist="19050" dir="2700000" algn="tl" rotWithShape="0">
                    <a:schemeClr val="dk1">
                      <a:alpha val="40000"/>
                    </a:schemeClr>
                  </a:outerShdw>
                </a:effectLst>
                <a:cs typeface="+mn-ea"/>
                <a:sym typeface="+mn-lt"/>
              </a:rPr>
              <a:t>IEEE 802.15.4</a:t>
            </a:r>
            <a:r>
              <a:rPr lang="zh-CN" altLang="en-US" sz="3600" dirty="0">
                <a:effectLst>
                  <a:outerShdw blurRad="38100" dist="19050" dir="2700000" algn="tl" rotWithShape="0">
                    <a:schemeClr val="dk1">
                      <a:alpha val="40000"/>
                    </a:schemeClr>
                  </a:outerShdw>
                </a:effectLst>
                <a:cs typeface="+mn-ea"/>
                <a:sym typeface="+mn-lt"/>
              </a:rPr>
              <a:t>协议</a:t>
            </a:r>
            <a:endParaRPr lang="zh-CN" altLang="en-US" sz="3600" dirty="0">
              <a:effectLst>
                <a:outerShdw blurRad="38100" dist="19050" dir="2700000" algn="tl" rotWithShape="0">
                  <a:schemeClr val="dk1">
                    <a:alpha val="40000"/>
                  </a:schemeClr>
                </a:outerShdw>
              </a:effectLst>
              <a:cs typeface="+mn-ea"/>
              <a:sym typeface="+mn-lt"/>
            </a:endParaRPr>
          </a:p>
        </p:txBody>
      </p:sp>
      <p:sp>
        <p:nvSpPr>
          <p:cNvPr id="2" name="文本框 1"/>
          <p:cNvSpPr txBox="1"/>
          <p:nvPr/>
        </p:nvSpPr>
        <p:spPr>
          <a:xfrm>
            <a:off x="655955" y="2276475"/>
            <a:ext cx="10883265" cy="3415030"/>
          </a:xfrm>
          <a:prstGeom prst="rect">
            <a:avLst/>
          </a:prstGeom>
          <a:noFill/>
        </p:spPr>
        <p:txBody>
          <a:bodyPr wrap="square" rtlCol="0" anchor="t">
            <a:spAutoFit/>
          </a:bodyPr>
          <a:p>
            <a:pPr indent="266700"/>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由于</a:t>
            </a:r>
            <a:r>
              <a:rPr b="1">
                <a:latin typeface="宋体" panose="02010600030101010101" pitchFamily="2" charset="-122"/>
                <a:ea typeface="宋体" panose="02010600030101010101" pitchFamily="2" charset="-122"/>
                <a:cs typeface="宋体" panose="02010600030101010101" pitchFamily="2" charset="-122"/>
                <a:sym typeface="+mn-ea"/>
              </a:rPr>
              <a:t>ZigBee建立在IEEE802.15.4 标准之上</a:t>
            </a:r>
            <a:r>
              <a:rPr lang="zh-CN" b="1">
                <a:latin typeface="宋体" panose="02010600030101010101" pitchFamily="2" charset="-122"/>
                <a:ea typeface="宋体" panose="02010600030101010101" pitchFamily="2" charset="-122"/>
                <a:cs typeface="宋体" panose="02010600030101010101" pitchFamily="2" charset="-122"/>
                <a:sym typeface="+mn-ea"/>
              </a:rPr>
              <a:t>，因此我们先来研究</a:t>
            </a:r>
            <a:r>
              <a:rPr lang="en-US" altLang="zh-CN" b="1">
                <a:latin typeface="宋体" panose="02010600030101010101" pitchFamily="2" charset="-122"/>
                <a:ea typeface="宋体" panose="02010600030101010101" pitchFamily="2" charset="-122"/>
                <a:cs typeface="宋体" panose="02010600030101010101" pitchFamily="2" charset="-122"/>
                <a:sym typeface="+mn-ea"/>
              </a:rPr>
              <a:t>IEEE 802.15.4</a:t>
            </a:r>
            <a:r>
              <a:rPr lang="zh-CN" altLang="en-US" b="1">
                <a:latin typeface="宋体" panose="02010600030101010101" pitchFamily="2" charset="-122"/>
                <a:ea typeface="宋体" panose="02010600030101010101" pitchFamily="2" charset="-122"/>
                <a:cs typeface="宋体" panose="02010600030101010101" pitchFamily="2" charset="-122"/>
                <a:sym typeface="+mn-ea"/>
              </a:rPr>
              <a:t>协议</a:t>
            </a:r>
            <a:r>
              <a:rPr lang="zh-CN"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a:p>
          <a:p>
            <a:pPr indent="266700"/>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时间</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1998</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年</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原因</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：无线个人网络和无线分布式感知网络中的网络设备可能会由不同的公司进行开发生产，标准不一。</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6700"/>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结果</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：建立短程无线通信的标准，IEEE 802.15工作组成立。</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 y="6692017"/>
            <a:ext cx="12195176" cy="166682"/>
            <a:chOff x="0" y="6526138"/>
            <a:chExt cx="12198350" cy="333450"/>
          </a:xfrm>
          <a:solidFill>
            <a:srgbClr val="8D1B4C"/>
          </a:solidFill>
        </p:grpSpPr>
        <p:sp>
          <p:nvSpPr>
            <p:cNvPr id="62" name="矩形 61"/>
            <p:cNvSpPr/>
            <p:nvPr/>
          </p:nvSpPr>
          <p:spPr>
            <a:xfrm>
              <a:off x="0"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sp>
          <p:nvSpPr>
            <p:cNvPr id="63" name="矩形 62"/>
            <p:cNvSpPr/>
            <p:nvPr/>
          </p:nvSpPr>
          <p:spPr>
            <a:xfrm>
              <a:off x="4875039" y="6526138"/>
              <a:ext cx="7323311" cy="333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D1B4C"/>
                </a:solidFill>
              </a:endParaRPr>
            </a:p>
          </p:txBody>
        </p:sp>
      </p:grpSp>
      <p:sp>
        <p:nvSpPr>
          <p:cNvPr id="22" name="五边形 21"/>
          <p:cNvSpPr/>
          <p:nvPr/>
        </p:nvSpPr>
        <p:spPr>
          <a:xfrm flipH="1">
            <a:off x="11212513" y="6165329"/>
            <a:ext cx="985838" cy="504825"/>
          </a:xfrm>
          <a:prstGeom prst="homePlate">
            <a:avLst/>
          </a:prstGeom>
          <a:solidFill>
            <a:srgbClr val="8D1B4C"/>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fld id="{170C0C04-E408-48A9-82A4-3716296300DE}" type="slidenum">
              <a:rPr kumimoji="0" lang="zh-CN" altLang="en-US" sz="1800" b="0" i="0" u="none" strike="noStrike" kern="1200" cap="none" spc="0" normalizeH="0" baseline="0" noProof="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fld>
            <a:r>
              <a:rPr kumimoji="0" lang="en-US" altLang="zh-CN" sz="1800" b="0" i="0" u="none" strike="noStrike" kern="1200" cap="none" spc="0" normalizeH="0" baseline="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800" noProof="0" dirty="0" smtClean="0">
                <a:ln>
                  <a:noFill/>
                </a:ln>
                <a:solidFill>
                  <a:schemeClr val="bg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sym typeface="+mn-ea"/>
              </a:rPr>
              <a:t>41</a:t>
            </a:r>
            <a:endParaRPr kumimoji="0" lang="zh-CN" altLang="en-US" sz="1800" b="0" i="0" u="none" strike="noStrike" kern="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5" name="矩形 94"/>
          <p:cNvSpPr/>
          <p:nvPr/>
        </p:nvSpPr>
        <p:spPr>
          <a:xfrm>
            <a:off x="0" y="0"/>
            <a:ext cx="2207568"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文本框 95"/>
          <p:cNvSpPr txBox="1">
            <a:spLocks noChangeArrowheads="1"/>
          </p:cNvSpPr>
          <p:nvPr/>
        </p:nvSpPr>
        <p:spPr bwMode="auto">
          <a:xfrm>
            <a:off x="90796" y="161519"/>
            <a:ext cx="1943100" cy="6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3600" b="1" dirty="0">
                <a:solidFill>
                  <a:prstClr val="white"/>
                </a:solidFill>
                <a:latin typeface="+mn-lt"/>
                <a:ea typeface="+mn-ea"/>
                <a:cs typeface="+mn-ea"/>
                <a:sym typeface="+mn-lt"/>
              </a:rPr>
              <a:t>目 录</a:t>
            </a:r>
            <a:endParaRPr lang="zh-CN" altLang="en-US" sz="3600" b="1" dirty="0">
              <a:solidFill>
                <a:prstClr val="white"/>
              </a:solidFill>
              <a:latin typeface="+mn-lt"/>
              <a:ea typeface="+mn-ea"/>
              <a:cs typeface="+mn-ea"/>
              <a:sym typeface="+mn-lt"/>
            </a:endParaRPr>
          </a:p>
        </p:txBody>
      </p:sp>
      <p:sp>
        <p:nvSpPr>
          <p:cNvPr id="97" name="矩形 53"/>
          <p:cNvSpPr>
            <a:spLocks noChangeArrowheads="1"/>
          </p:cNvSpPr>
          <p:nvPr/>
        </p:nvSpPr>
        <p:spPr bwMode="auto">
          <a:xfrm>
            <a:off x="2202035" y="0"/>
            <a:ext cx="1573552" cy="969418"/>
          </a:xfrm>
          <a:prstGeom prst="rect">
            <a:avLst/>
          </a:prstGeom>
          <a:solidFill>
            <a:schemeClr val="accent2">
              <a:lumMod val="60000"/>
              <a:lumOff val="40000"/>
            </a:schemeClr>
          </a:solidFill>
          <a:ln w="9525">
            <a:solidFill>
              <a:schemeClr val="bg2"/>
            </a:solidFill>
            <a:miter lim="800000"/>
          </a:ln>
          <a:effectLst>
            <a:outerShdw blurRad="50800" dist="38100" dir="5400000" algn="t" rotWithShape="0">
              <a:prstClr val="black">
                <a:alpha val="40000"/>
              </a:prst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研究背景</a:t>
            </a:r>
            <a:endParaRPr lang="en-US" altLang="zh-CN" sz="2000" dirty="0">
              <a:solidFill>
                <a:schemeClr val="bg2"/>
              </a:solidFill>
              <a:latin typeface="+mn-lt"/>
              <a:ea typeface="+mn-ea"/>
              <a:cs typeface="+mn-ea"/>
              <a:sym typeface="+mn-lt"/>
            </a:endParaRPr>
          </a:p>
        </p:txBody>
      </p:sp>
      <p:sp>
        <p:nvSpPr>
          <p:cNvPr id="98" name="矩形 97"/>
          <p:cNvSpPr/>
          <p:nvPr/>
        </p:nvSpPr>
        <p:spPr>
          <a:xfrm>
            <a:off x="11629538" y="0"/>
            <a:ext cx="562461" cy="969417"/>
          </a:xfrm>
          <a:prstGeom prst="rect">
            <a:avLst/>
          </a:prstGeom>
          <a:solidFill>
            <a:srgbClr val="8D1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53"/>
          <p:cNvSpPr>
            <a:spLocks noChangeArrowheads="1"/>
          </p:cNvSpPr>
          <p:nvPr/>
        </p:nvSpPr>
        <p:spPr bwMode="auto">
          <a:xfrm>
            <a:off x="3773286" y="0"/>
            <a:ext cx="1573552" cy="969418"/>
          </a:xfrm>
          <a:prstGeom prst="rect">
            <a:avLst/>
          </a:prstGeom>
          <a:solidFill>
            <a:srgbClr val="8D1B4C"/>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通信原理</a:t>
            </a:r>
            <a:endParaRPr lang="en-US" altLang="zh-CN" sz="2000" dirty="0">
              <a:solidFill>
                <a:schemeClr val="bg2"/>
              </a:solidFill>
              <a:latin typeface="+mn-lt"/>
              <a:ea typeface="+mn-ea"/>
              <a:cs typeface="+mn-ea"/>
              <a:sym typeface="+mn-lt"/>
            </a:endParaRPr>
          </a:p>
        </p:txBody>
      </p:sp>
      <p:sp>
        <p:nvSpPr>
          <p:cNvPr id="100" name="矩形 53"/>
          <p:cNvSpPr>
            <a:spLocks noChangeArrowheads="1"/>
          </p:cNvSpPr>
          <p:nvPr/>
        </p:nvSpPr>
        <p:spPr bwMode="auto">
          <a:xfrm>
            <a:off x="5344537"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通信实现</a:t>
            </a:r>
            <a:endParaRPr lang="en-US" altLang="zh-CN" sz="2000" dirty="0">
              <a:solidFill>
                <a:schemeClr val="bg2"/>
              </a:solidFill>
              <a:latin typeface="+mn-lt"/>
              <a:ea typeface="+mn-ea"/>
              <a:cs typeface="+mn-ea"/>
              <a:sym typeface="+mn-lt"/>
            </a:endParaRPr>
          </a:p>
        </p:txBody>
      </p:sp>
      <p:sp>
        <p:nvSpPr>
          <p:cNvPr id="101" name="矩形 53"/>
          <p:cNvSpPr>
            <a:spLocks noChangeArrowheads="1"/>
          </p:cNvSpPr>
          <p:nvPr/>
        </p:nvSpPr>
        <p:spPr bwMode="auto">
          <a:xfrm>
            <a:off x="69157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与单片机通信</a:t>
            </a:r>
            <a:endParaRPr lang="en-US" altLang="zh-CN" sz="2000" dirty="0">
              <a:solidFill>
                <a:schemeClr val="bg2"/>
              </a:solidFill>
              <a:latin typeface="+mn-lt"/>
              <a:ea typeface="+mn-ea"/>
              <a:cs typeface="+mn-ea"/>
              <a:sym typeface="+mn-lt"/>
            </a:endParaRPr>
          </a:p>
        </p:txBody>
      </p:sp>
      <p:sp>
        <p:nvSpPr>
          <p:cNvPr id="102" name="矩形 53"/>
          <p:cNvSpPr>
            <a:spLocks noChangeArrowheads="1"/>
          </p:cNvSpPr>
          <p:nvPr/>
        </p:nvSpPr>
        <p:spPr bwMode="auto">
          <a:xfrm>
            <a:off x="8487039"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cs typeface="+mn-ea"/>
                <a:sym typeface="+mn-lt"/>
              </a:rPr>
              <a:t>实现效果</a:t>
            </a:r>
            <a:endParaRPr lang="en-US" altLang="zh-CN" sz="2000" dirty="0">
              <a:solidFill>
                <a:schemeClr val="bg2"/>
              </a:solidFill>
              <a:latin typeface="+mn-lt"/>
              <a:ea typeface="+mn-ea"/>
              <a:cs typeface="+mn-ea"/>
              <a:sym typeface="+mn-lt"/>
            </a:endParaRPr>
          </a:p>
        </p:txBody>
      </p:sp>
      <p:sp>
        <p:nvSpPr>
          <p:cNvPr id="103" name="矩形 53"/>
          <p:cNvSpPr>
            <a:spLocks noChangeArrowheads="1"/>
          </p:cNvSpPr>
          <p:nvPr/>
        </p:nvSpPr>
        <p:spPr bwMode="auto">
          <a:xfrm>
            <a:off x="10058288" y="0"/>
            <a:ext cx="1573552" cy="969418"/>
          </a:xfrm>
          <a:prstGeom prst="rect">
            <a:avLst/>
          </a:prstGeom>
          <a:solidFill>
            <a:schemeClr val="accent2">
              <a:lumMod val="60000"/>
              <a:lumOff val="40000"/>
            </a:schemeClr>
          </a:solidFill>
          <a:ln w="9525">
            <a:solidFill>
              <a:srgbClr val="EAEAEA"/>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ctr">
              <a:buNone/>
            </a:pPr>
            <a:r>
              <a:rPr lang="zh-CN" altLang="en-US" sz="2400" dirty="0">
                <a:solidFill>
                  <a:schemeClr val="bg1"/>
                </a:solidFill>
                <a:cs typeface="+mn-ea"/>
                <a:sym typeface="+mn-lt"/>
              </a:rPr>
              <a:t>未来展望</a:t>
            </a:r>
            <a:endParaRPr lang="en-US" altLang="zh-CN" sz="2000" dirty="0">
              <a:solidFill>
                <a:schemeClr val="bg2"/>
              </a:solidFill>
              <a:latin typeface="+mn-lt"/>
              <a:ea typeface="+mn-ea"/>
              <a:cs typeface="+mn-ea"/>
              <a:sym typeface="+mn-lt"/>
            </a:endParaRPr>
          </a:p>
        </p:txBody>
      </p:sp>
      <p:sp>
        <p:nvSpPr>
          <p:cNvPr id="3" name="等腰三角形 2"/>
          <p:cNvSpPr>
            <a:spLocks noChangeAspect="1"/>
          </p:cNvSpPr>
          <p:nvPr/>
        </p:nvSpPr>
        <p:spPr>
          <a:xfrm rot="10800000" flipV="1">
            <a:off x="4282414" y="807492"/>
            <a:ext cx="555013" cy="478461"/>
          </a:xfrm>
          <a:prstGeom prst="triangle">
            <a:avLst/>
          </a:prstGeom>
          <a:solidFill>
            <a:schemeClr val="bg1"/>
          </a:solidFill>
          <a:ln w="12700" cap="flat" cmpd="sng" algn="ctr">
            <a:noFill/>
            <a:prstDash val="solid"/>
            <a:miter lim="800000"/>
          </a:ln>
          <a:effectLst/>
        </p:spPr>
        <p:txBody>
          <a:bodyPr rtlCol="0" anchor="ctr"/>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pic>
        <p:nvPicPr>
          <p:cNvPr id="4" name="图片 3" descr="11"/>
          <p:cNvPicPr>
            <a:picLocks noChangeAspect="1"/>
          </p:cNvPicPr>
          <p:nvPr/>
        </p:nvPicPr>
        <p:blipFill>
          <a:blip r:embed="rId1"/>
          <a:stretch>
            <a:fillRect/>
          </a:stretch>
        </p:blipFill>
        <p:spPr>
          <a:xfrm>
            <a:off x="1491615" y="2433320"/>
            <a:ext cx="8860790" cy="4258945"/>
          </a:xfrm>
          <a:prstGeom prst="rect">
            <a:avLst/>
          </a:prstGeom>
        </p:spPr>
      </p:pic>
      <p:sp>
        <p:nvSpPr>
          <p:cNvPr id="6" name="文本框 5"/>
          <p:cNvSpPr txBox="1"/>
          <p:nvPr/>
        </p:nvSpPr>
        <p:spPr>
          <a:xfrm>
            <a:off x="1286510" y="1791970"/>
            <a:ext cx="4321810" cy="460375"/>
          </a:xfrm>
          <a:prstGeom prst="rect">
            <a:avLst/>
          </a:prstGeom>
          <a:noFill/>
        </p:spPr>
        <p:txBody>
          <a:bodyPr wrap="none" rtlCol="0" anchor="t">
            <a:spAutoFit/>
          </a:bodyPr>
          <a:p>
            <a:pPr algn="l"/>
            <a:r>
              <a:rPr lang="zh-CN" altLang="en-US" b="1">
                <a:latin typeface="宋体" panose="02010600030101010101" pitchFamily="2" charset="-122"/>
                <a:ea typeface="宋体" panose="02010600030101010101" pitchFamily="2" charset="-122"/>
                <a:cs typeface="宋体" panose="02010600030101010101" pitchFamily="2" charset="-122"/>
                <a:sym typeface="+mn-ea"/>
              </a:rPr>
              <a:t>IEEE 802.15工作组分类如图。</a:t>
            </a:r>
            <a:endParaRPr lang="zh-CN"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nvSpPr>
        <p:spPr>
          <a:xfrm>
            <a:off x="314960" y="1036955"/>
            <a:ext cx="4522470" cy="645160"/>
          </a:xfrm>
          <a:prstGeom prst="rect">
            <a:avLst/>
          </a:prstGeom>
          <a:noFill/>
        </p:spPr>
        <p:txBody>
          <a:bodyPr wrap="none" rtlCol="0" anchor="t">
            <a:spAutoFit/>
          </a:bodyPr>
          <a:p>
            <a:pPr fontAlgn="base">
              <a:spcBef>
                <a:spcPct val="0"/>
              </a:spcBef>
              <a:spcAft>
                <a:spcPct val="0"/>
              </a:spcAft>
              <a:buFont typeface="Arial" panose="020B0604020202020204" pitchFamily="34" charset="0"/>
              <a:buNone/>
            </a:pPr>
            <a:r>
              <a:rPr lang="zh-CN" altLang="en-US" sz="3600" dirty="0">
                <a:effectLst>
                  <a:outerShdw blurRad="38100" dist="19050" dir="2700000" algn="tl" rotWithShape="0">
                    <a:schemeClr val="dk1">
                      <a:alpha val="40000"/>
                    </a:schemeClr>
                  </a:outerShdw>
                </a:effectLst>
                <a:cs typeface="+mn-ea"/>
                <a:sym typeface="+mn-lt"/>
              </a:rPr>
              <a:t>二、</a:t>
            </a:r>
            <a:r>
              <a:rPr lang="en-US" altLang="zh-CN" sz="3600" dirty="0">
                <a:effectLst>
                  <a:outerShdw blurRad="38100" dist="19050" dir="2700000" algn="tl" rotWithShape="0">
                    <a:schemeClr val="dk1">
                      <a:alpha val="40000"/>
                    </a:schemeClr>
                  </a:outerShdw>
                </a:effectLst>
                <a:cs typeface="+mn-ea"/>
                <a:sym typeface="+mn-lt"/>
              </a:rPr>
              <a:t>IEEE 802.15.4</a:t>
            </a:r>
            <a:r>
              <a:rPr lang="zh-CN" altLang="en-US" sz="3600" dirty="0">
                <a:effectLst>
                  <a:outerShdw blurRad="38100" dist="19050" dir="2700000" algn="tl" rotWithShape="0">
                    <a:schemeClr val="dk1">
                      <a:alpha val="40000"/>
                    </a:schemeClr>
                  </a:outerShdw>
                </a:effectLst>
                <a:cs typeface="+mn-ea"/>
                <a:sym typeface="+mn-lt"/>
              </a:rPr>
              <a:t>协议</a:t>
            </a:r>
            <a:endParaRPr lang="zh-CN" altLang="en-US" sz="3600" dirty="0">
              <a:effectLst>
                <a:outerShdw blurRad="38100" dist="19050" dir="2700000" algn="tl" rotWithShape="0">
                  <a:schemeClr val="dk1">
                    <a:alpha val="40000"/>
                  </a:scheme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DA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5787</Words>
  <Application>WPS 演示</Application>
  <PresentationFormat>自定义</PresentationFormat>
  <Paragraphs>1056</Paragraphs>
  <Slides>41</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Arial</vt:lpstr>
      <vt:lpstr>宋体</vt:lpstr>
      <vt:lpstr>Wingdings</vt:lpstr>
      <vt:lpstr>微软雅黑</vt:lpstr>
      <vt:lpstr>Times New Roman</vt:lpstr>
      <vt:lpstr>Arial Unicode MS</vt:lpstr>
      <vt:lpstr>Calibri</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001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dc:title>
  <dc:creator>007</dc:creator>
  <cp:lastModifiedBy>zqx</cp:lastModifiedBy>
  <cp:revision>366</cp:revision>
  <dcterms:created xsi:type="dcterms:W3CDTF">2014-08-23T07:50:00Z</dcterms:created>
  <dcterms:modified xsi:type="dcterms:W3CDTF">2018-12-05T10:31:26Z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