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8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7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9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6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4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0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03BC-EF12-419A-89E7-C5632C3166C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37C9-A641-41C1-9501-9028D0696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32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4420"/>
            <a:ext cx="9144000" cy="2387600"/>
          </a:xfrm>
        </p:spPr>
        <p:txBody>
          <a:bodyPr/>
          <a:lstStyle/>
          <a:p>
            <a:r>
              <a:rPr lang="en-US" b="1" dirty="0" smtClean="0"/>
              <a:t>Cryptographic Hash function</a:t>
            </a:r>
            <a:br>
              <a:rPr lang="en-US" b="1" dirty="0" smtClean="0"/>
            </a:br>
            <a:r>
              <a:rPr lang="en-US" b="1" dirty="0" smtClean="0"/>
              <a:t>and SHA-1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Presentation By:</a:t>
            </a:r>
          </a:p>
          <a:p>
            <a:r>
              <a:rPr lang="en-US" sz="2000" dirty="0" err="1" smtClean="0"/>
              <a:t>Ashutosh</a:t>
            </a:r>
            <a:r>
              <a:rPr lang="en-US" sz="2000" dirty="0" smtClean="0"/>
              <a:t> Kr. Pandey</a:t>
            </a:r>
          </a:p>
          <a:p>
            <a:r>
              <a:rPr lang="en-US" sz="2000" dirty="0" smtClean="0"/>
              <a:t>GitHub </a:t>
            </a:r>
          </a:p>
          <a:p>
            <a:r>
              <a:rPr lang="en-US" sz="2000"/>
              <a:t>https://github.com/Ashutoshkr007</a:t>
            </a:r>
            <a:endParaRPr lang="en-US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8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SHA-1 works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3" y="2137683"/>
            <a:ext cx="429985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‘A Test’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[A, ,</a:t>
            </a:r>
            <a:r>
              <a:rPr lang="en-US" dirty="0" err="1" smtClean="0"/>
              <a:t>T,e,s,t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[65, 32, 84, 101, 115, 116]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137683"/>
            <a:ext cx="606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>
              <a:lnSpc>
                <a:spcPct val="150000"/>
              </a:lnSpc>
              <a:buNone/>
            </a:pPr>
            <a:r>
              <a:rPr lang="en-US" dirty="0" smtClean="0"/>
              <a:t>1. Take input text and split it into an    array of characters’ ASCII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07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8571" y="1571625"/>
            <a:ext cx="4067629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[65, 32, 84, 101, 115, 116]</a:t>
            </a:r>
            <a:endParaRPr lang="en-I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1000001, </a:t>
            </a:r>
            <a:r>
              <a:rPr lang="en-US" dirty="0" smtClean="0">
                <a:solidFill>
                  <a:srgbClr val="C00000"/>
                </a:solidFill>
              </a:rPr>
              <a:t>00</a:t>
            </a:r>
            <a:r>
              <a:rPr lang="en-US" dirty="0" smtClean="0"/>
              <a:t>100001,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1010100,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1100101,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1110011,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1110100]</a:t>
            </a: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028" y="1571625"/>
            <a:ext cx="69051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6657" y="1571625"/>
            <a:ext cx="7028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Convert ASCII codes to binary</a:t>
            </a:r>
          </a:p>
          <a:p>
            <a:pPr marL="363538" indent="-363538">
              <a:lnSpc>
                <a:spcPct val="150000"/>
              </a:lnSpc>
              <a:buNone/>
            </a:pPr>
            <a:r>
              <a:rPr lang="en-US" dirty="0" smtClean="0"/>
              <a:t>3. Pad zeroes to front of each until they are 8 bits long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5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514" y="1825625"/>
            <a:ext cx="480785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1000001</a:t>
            </a:r>
            <a:r>
              <a:rPr lang="en-US" dirty="0" smtClean="0">
                <a:solidFill>
                  <a:srgbClr val="C00000"/>
                </a:solidFill>
              </a:rPr>
              <a:t>00</a:t>
            </a:r>
            <a:r>
              <a:rPr lang="en-US" dirty="0" smtClean="0"/>
              <a:t>100001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1010100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1100101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1110011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1110100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6742" y="1825625"/>
            <a:ext cx="6879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4. Join and append a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66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203200"/>
            <a:ext cx="6756400" cy="3209592"/>
          </a:xfrm>
        </p:spPr>
        <p:txBody>
          <a:bodyPr/>
          <a:lstStyle/>
          <a:p>
            <a:pPr marL="363538" indent="-363538">
              <a:lnSpc>
                <a:spcPct val="100000"/>
              </a:lnSpc>
              <a:buNone/>
            </a:pPr>
            <a:r>
              <a:rPr lang="en-US" dirty="0" smtClean="0"/>
              <a:t>5. Pad the binary message with zeros until its length is 512 mod 448</a:t>
            </a:r>
            <a:endParaRPr lang="en-I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94600" y="695146"/>
            <a:ext cx="45974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0100000100100000010101000110010101110011011101001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917371" y="3597458"/>
            <a:ext cx="9026391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0100000100100000010101000110010101110011011101001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21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9629" y="319314"/>
            <a:ext cx="7609114" cy="2467429"/>
          </a:xfrm>
        </p:spPr>
        <p:txBody>
          <a:bodyPr/>
          <a:lstStyle/>
          <a:p>
            <a:pPr marL="363538" indent="-363538">
              <a:buNone/>
            </a:pPr>
            <a:r>
              <a:rPr lang="en-US" dirty="0" smtClean="0"/>
              <a:t>6. Take binary 8-bit ASCII code array from step 3, get its length in binary</a:t>
            </a:r>
          </a:p>
          <a:p>
            <a:pPr marL="363538" indent="-363538">
              <a:buNone/>
            </a:pPr>
            <a:r>
              <a:rPr lang="en-US" dirty="0" smtClean="0"/>
              <a:t>7. Pad with zero until it is 64 characters long</a:t>
            </a:r>
          </a:p>
          <a:p>
            <a:pPr marL="363538" indent="-363538">
              <a:buNone/>
            </a:pPr>
            <a:r>
              <a:rPr lang="en-US" dirty="0" smtClean="0"/>
              <a:t>8. Append to your previously created binary message from step 5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40592" y="2602077"/>
            <a:ext cx="3503065" cy="368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48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110000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0000000000000000000000000000000000000000000000000000000000</a:t>
            </a:r>
            <a:r>
              <a:rPr lang="en-US" dirty="0" smtClean="0"/>
              <a:t>110000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602077"/>
            <a:ext cx="8141020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0100000100100000010101000110010101110011011101001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  <a:r>
              <a:rPr lang="en-US" sz="2400" dirty="0">
                <a:solidFill>
                  <a:srgbClr val="C00000"/>
                </a:solidFill>
              </a:rPr>
              <a:t>0000000000000000000000000000000000000000000000000000000000110000</a:t>
            </a:r>
            <a:endParaRPr lang="en-IN" sz="2400" dirty="0">
              <a:solidFill>
                <a:srgbClr val="C00000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81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0" y="533854"/>
            <a:ext cx="5902948" cy="1991632"/>
          </a:xfrm>
        </p:spPr>
        <p:txBody>
          <a:bodyPr/>
          <a:lstStyle/>
          <a:p>
            <a:pPr marL="363538" indent="-363538">
              <a:buNone/>
            </a:pPr>
            <a:r>
              <a:rPr lang="en-US" dirty="0" smtClean="0"/>
              <a:t>9. Break the message into an array of ‘chunks’ of 512 characters</a:t>
            </a:r>
          </a:p>
          <a:p>
            <a:pPr marL="363538" indent="-363538">
              <a:buNone/>
            </a:pPr>
            <a:r>
              <a:rPr lang="en-US" dirty="0" smtClean="0"/>
              <a:t>10. Break each chunk into sixteen 32-bit ‘words’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9448" y="4666841"/>
            <a:ext cx="9455333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[['01000001001000000101010001100101', '01110011011101001000000000000000', '00000000000000000000000000000000', '00000000000000000000000000000000', '00000000000000000000000000000000', '00000000000000000000000000000000', '00000000000000000000000000000000', '00000000000000000000000000000000', '00000000000000000000000000000000', '00000000000000000000000000000000', '00000000000000000000000000000000', '00000000000000000000000000000000', '00000000000000000000000000000000', '00000000000000000000000000000000', '00000000000000000000000000000000', '00000000000000000000000000110000']]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4372" y="2525486"/>
            <a:ext cx="1014548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0100000100100000010101000110010101110011011101001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110000'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1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087" y="98288"/>
            <a:ext cx="10515600" cy="4724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Initialize some Standard Constants</a:t>
            </a:r>
            <a:endParaRPr lang="en-IN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1841" y="745179"/>
            <a:ext cx="7132092" cy="258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h0 = </a:t>
            </a:r>
            <a:r>
              <a:rPr lang="pt-BR" dirty="0" smtClean="0"/>
              <a:t>01100111010001010010001100000001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h1 = </a:t>
            </a:r>
            <a:r>
              <a:rPr lang="pt-BR" dirty="0" smtClean="0"/>
              <a:t>11101111110011011010101110001001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h2 = </a:t>
            </a:r>
            <a:r>
              <a:rPr lang="pt-BR" dirty="0" smtClean="0"/>
              <a:t>10011000101110101101110011111110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h3 = </a:t>
            </a:r>
            <a:r>
              <a:rPr lang="pt-BR" dirty="0" smtClean="0"/>
              <a:t>00010000001100100101010001110110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h4 = </a:t>
            </a:r>
            <a:r>
              <a:rPr lang="pt-BR" dirty="0" smtClean="0"/>
              <a:t>11000011110100101110000111110000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815" y="3483957"/>
            <a:ext cx="10515600" cy="126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/>
              <a:t>Loop through Each hunk performing Bit-Wise Operations and swapping of variables</a:t>
            </a:r>
            <a:endParaRPr lang="en-IN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11841" y="4590686"/>
            <a:ext cx="6855716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= 10001111000011000000100001010101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= 10010001010101100011001111100100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 = 10100111110111100001100101000110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 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10001011001110000111010011001000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h4 = 10010000000111011111000001000011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6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260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Convert Each of the five resulting standard variable into Hexa-decimal</a:t>
            </a:r>
            <a:br>
              <a:rPr lang="en-US" sz="2800" b="1" dirty="0" smtClean="0"/>
            </a:br>
            <a:r>
              <a:rPr lang="en-US" sz="2800" b="1" dirty="0" smtClean="0"/>
              <a:t>and concatenate them</a:t>
            </a:r>
            <a:endParaRPr lang="en-IN" sz="2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7377" y="1839273"/>
            <a:ext cx="9357246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= 10001111000011000000100001010101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0x8f0c0855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= 10010001010101100011001111100100 = 0x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915633e4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 = 10100111110111100001100101000110 = 0x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a7de1946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 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10001011001110000111010011001000 = 0x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8b3874c8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h4 = 10010000000111011111000001000011 = 0x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901df043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69743" y="5271026"/>
            <a:ext cx="781143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0x8f0c0855915633e4a7de19468b3874c8901df043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7660" y="4014466"/>
            <a:ext cx="10515600" cy="65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Your Hash Value..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7301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Takeaways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977" y="1839273"/>
            <a:ext cx="925204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Cryptographic Hash functions are: One-way, unbreakable except by brute force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are used almost everywhere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 so scary once you get into the </a:t>
            </a:r>
            <a:r>
              <a:rPr lang="en-US" dirty="0" err="1" smtClean="0"/>
              <a:t>deatails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08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5" y="239864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210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Table of 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</a:p>
          <a:p>
            <a:r>
              <a:rPr lang="en-US" dirty="0" smtClean="0"/>
              <a:t>Cryptographic Hash Functions</a:t>
            </a:r>
          </a:p>
          <a:p>
            <a:r>
              <a:rPr lang="en-US" dirty="0" smtClean="0"/>
              <a:t>Takeaways</a:t>
            </a:r>
          </a:p>
          <a:p>
            <a:r>
              <a:rPr lang="en-US" dirty="0" smtClean="0"/>
              <a:t>Practical Uses</a:t>
            </a:r>
          </a:p>
          <a:p>
            <a:r>
              <a:rPr lang="en-US" dirty="0" smtClean="0"/>
              <a:t>SHA-1</a:t>
            </a:r>
          </a:p>
          <a:p>
            <a:r>
              <a:rPr lang="en-US" dirty="0" smtClean="0"/>
              <a:t>How SHA-1 works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98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Hash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343" y="1690688"/>
            <a:ext cx="8447314" cy="4351338"/>
          </a:xfrm>
        </p:spPr>
        <p:txBody>
          <a:bodyPr/>
          <a:lstStyle/>
          <a:p>
            <a:pPr marL="812800">
              <a:tabLst>
                <a:tab pos="9593263" algn="l"/>
              </a:tabLst>
            </a:pPr>
            <a:r>
              <a:rPr lang="en-US" dirty="0" smtClean="0"/>
              <a:t>Functions used to map data of an arbitrary size to return data of fixed size.</a:t>
            </a:r>
          </a:p>
          <a:p>
            <a:pPr marL="812800">
              <a:tabLst>
                <a:tab pos="9593263" algn="l"/>
              </a:tabLst>
            </a:pPr>
            <a:r>
              <a:rPr lang="en-US" dirty="0" smtClean="0"/>
              <a:t>Commonly used in Hash Tables to map text to numeric table indices</a:t>
            </a:r>
          </a:p>
          <a:p>
            <a:pPr marL="812800">
              <a:tabLst>
                <a:tab pos="9593263" algn="l"/>
              </a:tabLst>
            </a:pPr>
            <a:r>
              <a:rPr lang="en-US" dirty="0" smtClean="0"/>
              <a:t>Widespread uses in cryptography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Cryptographic Hash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07" y="1574573"/>
            <a:ext cx="8507186" cy="4956855"/>
          </a:xfrm>
        </p:spPr>
        <p:txBody>
          <a:bodyPr/>
          <a:lstStyle/>
          <a:p>
            <a:pPr algn="just"/>
            <a:r>
              <a:rPr lang="en-US" dirty="0" smtClean="0"/>
              <a:t>It is an algorithm that takes an arbitrary amount of data input and produces a fixed size output of enciphered text called a Hash or Hash value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Features:-</a:t>
            </a:r>
          </a:p>
          <a:p>
            <a:pPr algn="just"/>
            <a:r>
              <a:rPr lang="en-US" dirty="0" smtClean="0"/>
              <a:t>Deterministic</a:t>
            </a:r>
          </a:p>
          <a:p>
            <a:pPr algn="just"/>
            <a:r>
              <a:rPr lang="en-US" dirty="0" smtClean="0"/>
              <a:t>Fast</a:t>
            </a:r>
          </a:p>
          <a:p>
            <a:pPr algn="just"/>
            <a:r>
              <a:rPr lang="en-US" dirty="0" smtClean="0"/>
              <a:t>Irreversible</a:t>
            </a:r>
          </a:p>
          <a:p>
            <a:pPr algn="just"/>
            <a:r>
              <a:rPr lang="en-US" dirty="0" smtClean="0"/>
              <a:t>Utilize the ‘avalanche effect’</a:t>
            </a:r>
          </a:p>
          <a:p>
            <a:pPr algn="just"/>
            <a:r>
              <a:rPr lang="en-US" dirty="0" smtClean="0"/>
              <a:t>Collision-resistant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0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Takeaways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415" y="1690688"/>
            <a:ext cx="8175170" cy="4351338"/>
          </a:xfrm>
        </p:spPr>
        <p:txBody>
          <a:bodyPr/>
          <a:lstStyle/>
          <a:p>
            <a:r>
              <a:rPr lang="en-US" dirty="0" smtClean="0"/>
              <a:t>Pre-image resistance</a:t>
            </a:r>
          </a:p>
          <a:p>
            <a:r>
              <a:rPr lang="en-US" dirty="0" smtClean="0"/>
              <a:t>Second pre-image resistance</a:t>
            </a:r>
          </a:p>
          <a:p>
            <a:r>
              <a:rPr lang="en-US" dirty="0" smtClean="0"/>
              <a:t>Unbreakable without a brute force approach</a:t>
            </a:r>
          </a:p>
          <a:p>
            <a:r>
              <a:rPr lang="en-US" dirty="0" smtClean="0"/>
              <a:t>One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0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yptographic hash function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57" y="921430"/>
            <a:ext cx="7308283" cy="493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5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3"/>
          </a:xfrm>
        </p:spPr>
        <p:txBody>
          <a:bodyPr/>
          <a:lstStyle/>
          <a:p>
            <a:pPr algn="ctr"/>
            <a:r>
              <a:rPr lang="en-US" b="1" dirty="0" smtClean="0"/>
              <a:t>A scary picture</a:t>
            </a:r>
            <a:endParaRPr lang="en-IN" b="1" dirty="0"/>
          </a:p>
        </p:txBody>
      </p:sp>
      <p:pic>
        <p:nvPicPr>
          <p:cNvPr id="3074" name="Picture 2" descr="https://upload.wikimedia.org/wikipedia/commons/thumb/e/e2/SHA-1.svg/800px-SHA-1.svg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09688"/>
            <a:ext cx="6400800" cy="53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8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Practical Uses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Verifying file and message integrity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File and Data identification (ex.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Password verification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65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SHA-1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Designed and published by the NSA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Commonly used through the mid 2000s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longer considered secure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Any Text -&gt; 40 </a:t>
            </a:r>
            <a:r>
              <a:rPr lang="en-US" smtClean="0"/>
              <a:t>digit Hexadecimal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44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499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Cryptographic Hash function and SHA-1</vt:lpstr>
      <vt:lpstr>Table of Contents</vt:lpstr>
      <vt:lpstr>Hash Functions</vt:lpstr>
      <vt:lpstr>Cryptographic Hash Functions</vt:lpstr>
      <vt:lpstr>Takeaways</vt:lpstr>
      <vt:lpstr>PowerPoint Presentation</vt:lpstr>
      <vt:lpstr>A scary picture</vt:lpstr>
      <vt:lpstr>Practical Uses</vt:lpstr>
      <vt:lpstr>SHA-1</vt:lpstr>
      <vt:lpstr>How SHA-1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 Each of the five resulting standard variable into Hexa-decimal and concatenate them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 function and SHA-2</dc:title>
  <dc:creator>ashu</dc:creator>
  <cp:lastModifiedBy>ashu</cp:lastModifiedBy>
  <cp:revision>23</cp:revision>
  <dcterms:created xsi:type="dcterms:W3CDTF">2021-04-20T14:17:50Z</dcterms:created>
  <dcterms:modified xsi:type="dcterms:W3CDTF">2021-05-01T08:08:55Z</dcterms:modified>
</cp:coreProperties>
</file>