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23"/>
    <p:sldId id="257" r:id="rId24"/>
    <p:sldId id="258" r:id="rId25"/>
    <p:sldId id="259" r:id="rId26"/>
    <p:sldId id="260" r:id="rId27"/>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Times New Roman" charset="1" panose="02030502070405020303"/>
      <p:regular r:id="rId10"/>
    </p:embeddedFont>
    <p:embeddedFont>
      <p:font typeface="Times New Roman Bold" charset="1" panose="02030802070405020303"/>
      <p:regular r:id="rId11"/>
    </p:embeddedFont>
    <p:embeddedFont>
      <p:font typeface="Times New Roman Italics" charset="1" panose="02030502070405090303"/>
      <p:regular r:id="rId12"/>
    </p:embeddedFont>
    <p:embeddedFont>
      <p:font typeface="Times New Roman Bold Italics" charset="1" panose="02030802070405090303"/>
      <p:regular r:id="rId13"/>
    </p:embeddedFont>
    <p:embeddedFont>
      <p:font typeface="Times New Roman Medium" charset="1" panose="02030502070405020303"/>
      <p:regular r:id="rId14"/>
    </p:embeddedFont>
    <p:embeddedFont>
      <p:font typeface="Times New Roman Medium Italics" charset="1" panose="02030502070405090303"/>
      <p:regular r:id="rId15"/>
    </p:embeddedFont>
    <p:embeddedFont>
      <p:font typeface="Times New Roman Semi-Bold" charset="1" panose="02030702070405020303"/>
      <p:regular r:id="rId16"/>
    </p:embeddedFont>
    <p:embeddedFont>
      <p:font typeface="Times New Roman Semi-Bold Italics" charset="1" panose="02030702070405090303"/>
      <p:regular r:id="rId17"/>
    </p:embeddedFont>
    <p:embeddedFont>
      <p:font typeface="Times New Roman Ultra-Bold" charset="1" panose="02030902070405020303"/>
      <p:regular r:id="rId18"/>
    </p:embeddedFont>
    <p:embeddedFont>
      <p:font typeface="Arial" charset="1" panose="020B0502020202020204"/>
      <p:regular r:id="rId19"/>
    </p:embeddedFont>
    <p:embeddedFont>
      <p:font typeface="Arial Bold" charset="1" panose="020B0802020202020204"/>
      <p:regular r:id="rId20"/>
    </p:embeddedFont>
    <p:embeddedFont>
      <p:font typeface="Arial Italics" charset="1" panose="020B0502020202090204"/>
      <p:regular r:id="rId21"/>
    </p:embeddedFont>
    <p:embeddedFont>
      <p:font typeface="Arial Bold Italics" charset="1" panose="020B080202020209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slides/slide1.xml" Type="http://schemas.openxmlformats.org/officeDocument/2006/relationships/slide"/><Relationship Id="rId24" Target="slides/slide2.xml" Type="http://schemas.openxmlformats.org/officeDocument/2006/relationships/slide"/><Relationship Id="rId25" Target="slides/slide3.xml" Type="http://schemas.openxmlformats.org/officeDocument/2006/relationships/slide"/><Relationship Id="rId26" Target="slides/slide4.xml" Type="http://schemas.openxmlformats.org/officeDocument/2006/relationships/slide"/><Relationship Id="rId27" Target="slides/slide5.xml" Type="http://schemas.openxmlformats.org/officeDocument/2006/relationship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png" Type="http://schemas.openxmlformats.org/officeDocument/2006/relationships/image"/><Relationship Id="rId4"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8.png" Type="http://schemas.openxmlformats.org/officeDocument/2006/relationships/image"/><Relationship Id="rId11" Target="../media/image19.png" Type="http://schemas.openxmlformats.org/officeDocument/2006/relationships/image"/><Relationship Id="rId12" Target="../media/image20.png" Type="http://schemas.openxmlformats.org/officeDocument/2006/relationships/image"/><Relationship Id="rId13" Target="../media/image21.svg" Type="http://schemas.openxmlformats.org/officeDocument/2006/relationships/image"/><Relationship Id="rId14" Target="../media/image22.png" Type="http://schemas.openxmlformats.org/officeDocument/2006/relationships/image"/><Relationship Id="rId15" Target="../media/image23.svg" Type="http://schemas.openxmlformats.org/officeDocument/2006/relationships/image"/><Relationship Id="rId16" Target="../media/image24.png" Type="http://schemas.openxmlformats.org/officeDocument/2006/relationships/image"/><Relationship Id="rId17" Target="../media/image25.svg" Type="http://schemas.openxmlformats.org/officeDocument/2006/relationships/image"/><Relationship Id="rId18" Target="../media/image26.png" Type="http://schemas.openxmlformats.org/officeDocument/2006/relationships/image"/><Relationship Id="rId19" Target="../media/image27.svg" Type="http://schemas.openxmlformats.org/officeDocument/2006/relationships/image"/><Relationship Id="rId2" Target="../media/image4.png" Type="http://schemas.openxmlformats.org/officeDocument/2006/relationships/image"/><Relationship Id="rId20" Target="../media/image28.png" Type="http://schemas.openxmlformats.org/officeDocument/2006/relationships/image"/><Relationship Id="rId21" Target="../media/image29.svg" Type="http://schemas.openxmlformats.org/officeDocument/2006/relationships/image"/><Relationship Id="rId22" Target="../media/image30.png" Type="http://schemas.openxmlformats.org/officeDocument/2006/relationships/image"/><Relationship Id="rId23" Target="../media/image31.svg" Type="http://schemas.openxmlformats.org/officeDocument/2006/relationships/image"/><Relationship Id="rId24" Target="../media/image32.png" Type="http://schemas.openxmlformats.org/officeDocument/2006/relationships/image"/><Relationship Id="rId25" Target="../media/image33.svg" Type="http://schemas.openxmlformats.org/officeDocument/2006/relationships/image"/><Relationship Id="rId26" Target="../media/image34.png" Type="http://schemas.openxmlformats.org/officeDocument/2006/relationships/image"/><Relationship Id="rId27" Target="../media/image35.sv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7" Target="../media/image15.png" Type="http://schemas.openxmlformats.org/officeDocument/2006/relationships/image"/><Relationship Id="rId8" Target="../media/image16.png" Type="http://schemas.openxmlformats.org/officeDocument/2006/relationships/image"/><Relationship Id="rId9" Target="../media/image1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915275" y="0"/>
            <a:ext cx="10372724" cy="10286996"/>
          </a:xfrm>
          <a:custGeom>
            <a:avLst/>
            <a:gdLst/>
            <a:ahLst/>
            <a:cxnLst/>
            <a:rect r="r" b="b" t="t" l="l"/>
            <a:pathLst>
              <a:path h="10286996" w="10372724">
                <a:moveTo>
                  <a:pt x="0" y="0"/>
                </a:moveTo>
                <a:lnTo>
                  <a:pt x="10372723" y="0"/>
                </a:lnTo>
                <a:lnTo>
                  <a:pt x="10372723" y="10286996"/>
                </a:lnTo>
                <a:lnTo>
                  <a:pt x="0" y="10286996"/>
                </a:lnTo>
                <a:lnTo>
                  <a:pt x="0" y="0"/>
                </a:lnTo>
                <a:close/>
              </a:path>
            </a:pathLst>
          </a:custGeom>
          <a:blipFill>
            <a:blip r:embed="rId2"/>
            <a:stretch>
              <a:fillRect l="0" t="0" r="0" b="0"/>
            </a:stretch>
          </a:blipFill>
        </p:spPr>
      </p:sp>
      <p:sp>
        <p:nvSpPr>
          <p:cNvPr name="TextBox 3" id="3"/>
          <p:cNvSpPr txBox="true"/>
          <p:nvPr/>
        </p:nvSpPr>
        <p:spPr>
          <a:xfrm rot="0">
            <a:off x="1542744" y="9735109"/>
            <a:ext cx="1099185" cy="195580"/>
          </a:xfrm>
          <a:prstGeom prst="rect">
            <a:avLst/>
          </a:prstGeom>
        </p:spPr>
        <p:txBody>
          <a:bodyPr anchor="t" rtlCol="false" tIns="0" lIns="0" bIns="0" rIns="0">
            <a:spAutoFit/>
          </a:bodyPr>
          <a:lstStyle/>
          <a:p>
            <a:pPr algn="l">
              <a:lnSpc>
                <a:spcPts val="1260"/>
              </a:lnSpc>
            </a:pPr>
            <a:r>
              <a:rPr lang="en-US" sz="1050" spc="-15">
                <a:solidFill>
                  <a:srgbClr val="000047"/>
                </a:solidFill>
                <a:latin typeface="Arimo"/>
              </a:rPr>
              <a:t>© 2024 Cognizant</a:t>
            </a:r>
          </a:p>
        </p:txBody>
      </p:sp>
      <p:sp>
        <p:nvSpPr>
          <p:cNvPr name="Freeform 4" id="4"/>
          <p:cNvSpPr/>
          <p:nvPr/>
        </p:nvSpPr>
        <p:spPr>
          <a:xfrm flipH="false" flipV="false" rot="0">
            <a:off x="1532979" y="4353525"/>
            <a:ext cx="6048526" cy="1645941"/>
          </a:xfrm>
          <a:custGeom>
            <a:avLst/>
            <a:gdLst/>
            <a:ahLst/>
            <a:cxnLst/>
            <a:rect r="r" b="b" t="t" l="l"/>
            <a:pathLst>
              <a:path h="1645941" w="6048526">
                <a:moveTo>
                  <a:pt x="0" y="0"/>
                </a:moveTo>
                <a:lnTo>
                  <a:pt x="6048527" y="0"/>
                </a:lnTo>
                <a:lnTo>
                  <a:pt x="6048527" y="1645941"/>
                </a:lnTo>
                <a:lnTo>
                  <a:pt x="0" y="1645941"/>
                </a:lnTo>
                <a:lnTo>
                  <a:pt x="0" y="0"/>
                </a:lnTo>
                <a:close/>
              </a:path>
            </a:pathLst>
          </a:custGeom>
          <a:blipFill>
            <a:blip r:embed="rId3"/>
            <a:stretch>
              <a:fillRect l="-13" t="0" r="-13" b="0"/>
            </a:stretch>
          </a:blipFill>
        </p:spPr>
      </p:sp>
      <p:sp>
        <p:nvSpPr>
          <p:cNvPr name="Freeform 5" id="5"/>
          <p:cNvSpPr/>
          <p:nvPr/>
        </p:nvSpPr>
        <p:spPr>
          <a:xfrm flipH="false" flipV="false" rot="0">
            <a:off x="683651" y="711723"/>
            <a:ext cx="2921112" cy="519652"/>
          </a:xfrm>
          <a:custGeom>
            <a:avLst/>
            <a:gdLst/>
            <a:ahLst/>
            <a:cxnLst/>
            <a:rect r="r" b="b" t="t" l="l"/>
            <a:pathLst>
              <a:path h="519652" w="2921112">
                <a:moveTo>
                  <a:pt x="0" y="0"/>
                </a:moveTo>
                <a:lnTo>
                  <a:pt x="2921111" y="0"/>
                </a:lnTo>
                <a:lnTo>
                  <a:pt x="2921111" y="519653"/>
                </a:lnTo>
                <a:lnTo>
                  <a:pt x="0" y="519653"/>
                </a:lnTo>
                <a:lnTo>
                  <a:pt x="0" y="0"/>
                </a:lnTo>
                <a:close/>
              </a:path>
            </a:pathLst>
          </a:custGeom>
          <a:blipFill>
            <a:blip r:embed="rId4"/>
            <a:stretch>
              <a:fillRect l="-403" t="0" r="-403"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874491" y="9672603"/>
            <a:ext cx="1768440" cy="323532"/>
          </a:xfrm>
          <a:custGeom>
            <a:avLst/>
            <a:gdLst/>
            <a:ahLst/>
            <a:cxnLst/>
            <a:rect r="r" b="b" t="t" l="l"/>
            <a:pathLst>
              <a:path h="323532" w="1768440">
                <a:moveTo>
                  <a:pt x="0" y="0"/>
                </a:moveTo>
                <a:lnTo>
                  <a:pt x="1768440" y="0"/>
                </a:lnTo>
                <a:lnTo>
                  <a:pt x="1768440" y="323532"/>
                </a:lnTo>
                <a:lnTo>
                  <a:pt x="0" y="323532"/>
                </a:lnTo>
                <a:lnTo>
                  <a:pt x="0" y="0"/>
                </a:lnTo>
                <a:close/>
              </a:path>
            </a:pathLst>
          </a:custGeom>
          <a:blipFill>
            <a:blip r:embed="rId2"/>
            <a:stretch>
              <a:fillRect l="-18" t="0" r="-18" b="0"/>
            </a:stretch>
          </a:blipFill>
        </p:spPr>
      </p:sp>
      <p:sp>
        <p:nvSpPr>
          <p:cNvPr name="Freeform 3" id="3"/>
          <p:cNvSpPr/>
          <p:nvPr/>
        </p:nvSpPr>
        <p:spPr>
          <a:xfrm flipH="false" flipV="false" rot="0">
            <a:off x="0" y="0"/>
            <a:ext cx="17924434" cy="10286994"/>
          </a:xfrm>
          <a:custGeom>
            <a:avLst/>
            <a:gdLst/>
            <a:ahLst/>
            <a:cxnLst/>
            <a:rect r="r" b="b" t="t" l="l"/>
            <a:pathLst>
              <a:path h="10286994" w="17924434">
                <a:moveTo>
                  <a:pt x="0" y="0"/>
                </a:moveTo>
                <a:lnTo>
                  <a:pt x="17924434" y="0"/>
                </a:lnTo>
                <a:lnTo>
                  <a:pt x="17924434" y="10286994"/>
                </a:lnTo>
                <a:lnTo>
                  <a:pt x="0" y="10286994"/>
                </a:lnTo>
                <a:lnTo>
                  <a:pt x="0" y="0"/>
                </a:lnTo>
                <a:close/>
              </a:path>
            </a:pathLst>
          </a:custGeom>
          <a:blipFill>
            <a:blip r:embed="rId3"/>
            <a:stretch>
              <a:fillRect l="-20" t="0" r="-20" b="0"/>
            </a:stretch>
          </a:blipFill>
        </p:spPr>
      </p:sp>
      <p:sp>
        <p:nvSpPr>
          <p:cNvPr name="Freeform 4" id="4"/>
          <p:cNvSpPr/>
          <p:nvPr/>
        </p:nvSpPr>
        <p:spPr>
          <a:xfrm flipH="false" flipV="false" rot="0">
            <a:off x="15723106" y="9528045"/>
            <a:ext cx="2043683" cy="612646"/>
          </a:xfrm>
          <a:custGeom>
            <a:avLst/>
            <a:gdLst/>
            <a:ahLst/>
            <a:cxnLst/>
            <a:rect r="r" b="b" t="t" l="l"/>
            <a:pathLst>
              <a:path h="612646" w="2043683">
                <a:moveTo>
                  <a:pt x="0" y="0"/>
                </a:moveTo>
                <a:lnTo>
                  <a:pt x="2043683" y="0"/>
                </a:lnTo>
                <a:lnTo>
                  <a:pt x="2043683" y="612646"/>
                </a:lnTo>
                <a:lnTo>
                  <a:pt x="0" y="612646"/>
                </a:lnTo>
                <a:lnTo>
                  <a:pt x="0" y="0"/>
                </a:lnTo>
                <a:close/>
              </a:path>
            </a:pathLst>
          </a:custGeom>
          <a:blipFill>
            <a:blip r:embed="rId4"/>
            <a:stretch>
              <a:fillRect l="-18" t="0" r="-18" b="0"/>
            </a:stretch>
          </a:blipFill>
        </p:spPr>
      </p:sp>
      <p:sp>
        <p:nvSpPr>
          <p:cNvPr name="TextBox 5" id="5"/>
          <p:cNvSpPr txBox="true"/>
          <p:nvPr/>
        </p:nvSpPr>
        <p:spPr>
          <a:xfrm rot="0">
            <a:off x="1544574" y="3346258"/>
            <a:ext cx="10790238" cy="1743075"/>
          </a:xfrm>
          <a:prstGeom prst="rect">
            <a:avLst/>
          </a:prstGeom>
        </p:spPr>
        <p:txBody>
          <a:bodyPr anchor="t" rtlCol="false" tIns="0" lIns="0" bIns="0" rIns="0">
            <a:spAutoFit/>
          </a:bodyPr>
          <a:lstStyle/>
          <a:p>
            <a:pPr algn="l">
              <a:lnSpc>
                <a:spcPts val="6480"/>
              </a:lnSpc>
            </a:pPr>
            <a:r>
              <a:rPr lang="en-US" sz="5400">
                <a:solidFill>
                  <a:srgbClr val="FFFFFF"/>
                </a:solidFill>
                <a:latin typeface="Arial Bold"/>
              </a:rPr>
              <a:t>Hackathon Idea :</a:t>
            </a:r>
          </a:p>
          <a:p>
            <a:pPr algn="l">
              <a:lnSpc>
                <a:spcPts val="6480"/>
              </a:lnSpc>
            </a:pPr>
            <a:r>
              <a:rPr lang="en-US" sz="5400">
                <a:solidFill>
                  <a:srgbClr val="FFFFFF"/>
                </a:solidFill>
                <a:latin typeface="Arial Bold"/>
              </a:rPr>
              <a:t>Domain: Financial Technology</a:t>
            </a:r>
          </a:p>
          <a:p>
            <a:pPr algn="l">
              <a:lnSpc>
                <a:spcPts val="6480"/>
              </a:lnSpc>
            </a:pPr>
            <a:r>
              <a:rPr lang="en-US" sz="5400">
                <a:solidFill>
                  <a:srgbClr val="FFFFFF"/>
                </a:solidFill>
                <a:latin typeface="Arial Bold"/>
              </a:rPr>
              <a:t>Use case: Fraud Detection</a:t>
            </a:r>
          </a:p>
        </p:txBody>
      </p:sp>
      <p:sp>
        <p:nvSpPr>
          <p:cNvPr name="TextBox 6" id="6"/>
          <p:cNvSpPr txBox="true"/>
          <p:nvPr/>
        </p:nvSpPr>
        <p:spPr>
          <a:xfrm rot="0">
            <a:off x="628650" y="9771417"/>
            <a:ext cx="260985" cy="192404"/>
          </a:xfrm>
          <a:prstGeom prst="rect">
            <a:avLst/>
          </a:prstGeom>
        </p:spPr>
        <p:txBody>
          <a:bodyPr anchor="t" rtlCol="false" tIns="0" lIns="0" bIns="0" rIns="0">
            <a:spAutoFit/>
          </a:bodyPr>
          <a:lstStyle/>
          <a:p>
            <a:pPr algn="l">
              <a:lnSpc>
                <a:spcPts val="1260"/>
              </a:lnSpc>
            </a:pPr>
            <a:r>
              <a:rPr lang="en-US" sz="1050" spc="-7">
                <a:solidFill>
                  <a:srgbClr val="000047"/>
                </a:solidFill>
                <a:latin typeface="Arimo"/>
              </a:rPr>
              <a:t>3</a:t>
            </a:r>
          </a:p>
        </p:txBody>
      </p:sp>
      <p:sp>
        <p:nvSpPr>
          <p:cNvPr name="TextBox 7" id="7"/>
          <p:cNvSpPr txBox="true"/>
          <p:nvPr/>
        </p:nvSpPr>
        <p:spPr>
          <a:xfrm rot="0">
            <a:off x="1544574" y="9770959"/>
            <a:ext cx="1099184" cy="192404"/>
          </a:xfrm>
          <a:prstGeom prst="rect">
            <a:avLst/>
          </a:prstGeom>
        </p:spPr>
        <p:txBody>
          <a:bodyPr anchor="t" rtlCol="false" tIns="0" lIns="0" bIns="0" rIns="0">
            <a:spAutoFit/>
          </a:bodyPr>
          <a:lstStyle/>
          <a:p>
            <a:pPr algn="l">
              <a:lnSpc>
                <a:spcPts val="1260"/>
              </a:lnSpc>
            </a:pPr>
            <a:r>
              <a:rPr lang="en-US" sz="1050" spc="-15">
                <a:solidFill>
                  <a:srgbClr val="000047"/>
                </a:solidFill>
                <a:latin typeface="Arimo"/>
              </a:rPr>
              <a:t>© 2024 Cognizant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874491" y="9672603"/>
            <a:ext cx="1768440" cy="323532"/>
          </a:xfrm>
          <a:custGeom>
            <a:avLst/>
            <a:gdLst/>
            <a:ahLst/>
            <a:cxnLst/>
            <a:rect r="r" b="b" t="t" l="l"/>
            <a:pathLst>
              <a:path h="323532" w="1768440">
                <a:moveTo>
                  <a:pt x="0" y="0"/>
                </a:moveTo>
                <a:lnTo>
                  <a:pt x="1768440" y="0"/>
                </a:lnTo>
                <a:lnTo>
                  <a:pt x="1768440" y="323532"/>
                </a:lnTo>
                <a:lnTo>
                  <a:pt x="0" y="323532"/>
                </a:lnTo>
                <a:lnTo>
                  <a:pt x="0" y="0"/>
                </a:lnTo>
                <a:close/>
              </a:path>
            </a:pathLst>
          </a:custGeom>
          <a:blipFill>
            <a:blip r:embed="rId2"/>
            <a:stretch>
              <a:fillRect l="-18" t="0" r="-18" b="0"/>
            </a:stretch>
          </a:blipFill>
        </p:spPr>
      </p:sp>
      <p:sp>
        <p:nvSpPr>
          <p:cNvPr name="TextBox 3" id="3"/>
          <p:cNvSpPr txBox="true"/>
          <p:nvPr/>
        </p:nvSpPr>
        <p:spPr>
          <a:xfrm rot="0">
            <a:off x="819455" y="494854"/>
            <a:ext cx="10807064" cy="619125"/>
          </a:xfrm>
          <a:prstGeom prst="rect">
            <a:avLst/>
          </a:prstGeom>
        </p:spPr>
        <p:txBody>
          <a:bodyPr anchor="t" rtlCol="false" tIns="0" lIns="0" bIns="0" rIns="0">
            <a:spAutoFit/>
          </a:bodyPr>
          <a:lstStyle/>
          <a:p>
            <a:pPr algn="l">
              <a:lnSpc>
                <a:spcPts val="4320"/>
              </a:lnSpc>
            </a:pPr>
            <a:r>
              <a:rPr lang="en-US" sz="3600">
                <a:solidFill>
                  <a:srgbClr val="2E78C4"/>
                </a:solidFill>
                <a:latin typeface="Arial Bold"/>
              </a:rPr>
              <a:t>Ideation Submission - Team Information </a:t>
            </a:r>
          </a:p>
        </p:txBody>
      </p:sp>
      <p:sp>
        <p:nvSpPr>
          <p:cNvPr name="TextBox 4" id="4"/>
          <p:cNvSpPr txBox="true"/>
          <p:nvPr/>
        </p:nvSpPr>
        <p:spPr>
          <a:xfrm rot="0">
            <a:off x="628650" y="9771417"/>
            <a:ext cx="260985" cy="192404"/>
          </a:xfrm>
          <a:prstGeom prst="rect">
            <a:avLst/>
          </a:prstGeom>
        </p:spPr>
        <p:txBody>
          <a:bodyPr anchor="t" rtlCol="false" tIns="0" lIns="0" bIns="0" rIns="0">
            <a:spAutoFit/>
          </a:bodyPr>
          <a:lstStyle/>
          <a:p>
            <a:pPr algn="l">
              <a:lnSpc>
                <a:spcPts val="1260"/>
              </a:lnSpc>
            </a:pPr>
            <a:r>
              <a:rPr lang="en-US" sz="1050" spc="-7">
                <a:solidFill>
                  <a:srgbClr val="000047"/>
                </a:solidFill>
                <a:latin typeface="Arimo"/>
              </a:rPr>
              <a:t>6</a:t>
            </a:r>
          </a:p>
        </p:txBody>
      </p:sp>
      <p:sp>
        <p:nvSpPr>
          <p:cNvPr name="TextBox 5" id="5"/>
          <p:cNvSpPr txBox="true"/>
          <p:nvPr/>
        </p:nvSpPr>
        <p:spPr>
          <a:xfrm rot="0">
            <a:off x="1544574" y="9770959"/>
            <a:ext cx="1099184" cy="192404"/>
          </a:xfrm>
          <a:prstGeom prst="rect">
            <a:avLst/>
          </a:prstGeom>
        </p:spPr>
        <p:txBody>
          <a:bodyPr anchor="t" rtlCol="false" tIns="0" lIns="0" bIns="0" rIns="0">
            <a:spAutoFit/>
          </a:bodyPr>
          <a:lstStyle/>
          <a:p>
            <a:pPr algn="l">
              <a:lnSpc>
                <a:spcPts val="1260"/>
              </a:lnSpc>
            </a:pPr>
            <a:r>
              <a:rPr lang="en-US" sz="1050" spc="-15">
                <a:solidFill>
                  <a:srgbClr val="000047"/>
                </a:solidFill>
                <a:latin typeface="Arimo"/>
              </a:rPr>
              <a:t>© 2024 Cognizant</a:t>
            </a:r>
          </a:p>
        </p:txBody>
      </p:sp>
      <p:graphicFrame>
        <p:nvGraphicFramePr>
          <p:cNvPr name="Table 6" id="6"/>
          <p:cNvGraphicFramePr>
            <a:graphicFrameLocks noGrp="true"/>
          </p:cNvGraphicFramePr>
          <p:nvPr/>
        </p:nvGraphicFramePr>
        <p:xfrm>
          <a:off x="1204416" y="3561396"/>
          <a:ext cx="15830550" cy="5124450"/>
        </p:xfrm>
        <a:graphic>
          <a:graphicData uri="http://schemas.openxmlformats.org/drawingml/2006/table">
            <a:tbl>
              <a:tblPr/>
              <a:tblGrid>
                <a:gridCol w="2346349"/>
                <a:gridCol w="3986550"/>
                <a:gridCol w="4889165"/>
                <a:gridCol w="2068493"/>
                <a:gridCol w="2539992"/>
              </a:tblGrid>
              <a:tr h="1330171">
                <a:tc>
                  <a:txBody>
                    <a:bodyPr anchor="t" rtlCol="false"/>
                    <a:lstStyle/>
                    <a:p>
                      <a:pPr algn="l">
                        <a:lnSpc>
                          <a:spcPts val="2879"/>
                        </a:lnSpc>
                        <a:defRPr/>
                      </a:pPr>
                      <a:endParaRPr lang="en-US" sz="1100"/>
                    </a:p>
                    <a:p>
                      <a:pPr algn="l">
                        <a:lnSpc>
                          <a:spcPts val="2879"/>
                        </a:lnSpc>
                      </a:pPr>
                      <a:r>
                        <a:rPr lang="en-US" sz="2400" spc="-7">
                          <a:solidFill>
                            <a:srgbClr val="000000"/>
                          </a:solidFill>
                          <a:latin typeface="Arial"/>
                        </a:rPr>
                        <a:t>   </a:t>
                      </a:r>
                      <a:r>
                        <a:rPr lang="en-US" sz="2400" spc="-7">
                          <a:solidFill>
                            <a:srgbClr val="000047"/>
                          </a:solidFill>
                          <a:latin typeface="Arial Bold"/>
                        </a:rPr>
                        <a:t>Team Name</a:t>
                      </a:r>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solidFill>
                      <a:srgbClr val="92BAE6"/>
                    </a:solidFill>
                  </a:tcPr>
                </a:tc>
                <a:tc>
                  <a:txBody>
                    <a:bodyPr anchor="t" rtlCol="false"/>
                    <a:lstStyle/>
                    <a:p>
                      <a:pPr algn="l">
                        <a:lnSpc>
                          <a:spcPts val="2879"/>
                        </a:lnSpc>
                        <a:defRPr/>
                      </a:pPr>
                      <a:endParaRPr lang="en-US" sz="1100"/>
                    </a:p>
                    <a:p>
                      <a:pPr algn="l">
                        <a:lnSpc>
                          <a:spcPts val="2879"/>
                        </a:lnSpc>
                      </a:pPr>
                      <a:r>
                        <a:rPr lang="en-US" sz="2400" spc="-7">
                          <a:solidFill>
                            <a:srgbClr val="000000"/>
                          </a:solidFill>
                          <a:latin typeface="Arial"/>
                        </a:rPr>
                        <a:t>    </a:t>
                      </a:r>
                      <a:r>
                        <a:rPr lang="en-US" sz="2400" spc="-7">
                          <a:solidFill>
                            <a:srgbClr val="000047"/>
                          </a:solidFill>
                          <a:latin typeface="Arial Bold"/>
                        </a:rPr>
                        <a:t>Team Member Name</a:t>
                      </a:r>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solidFill>
                      <a:srgbClr val="92BAE6"/>
                    </a:solidFill>
                  </a:tcPr>
                </a:tc>
                <a:tc>
                  <a:txBody>
                    <a:bodyPr anchor="t" rtlCol="false"/>
                    <a:lstStyle/>
                    <a:p>
                      <a:pPr algn="l">
                        <a:lnSpc>
                          <a:spcPts val="2879"/>
                        </a:lnSpc>
                        <a:defRPr/>
                      </a:pPr>
                      <a:endParaRPr lang="en-US" sz="1100"/>
                    </a:p>
                    <a:p>
                      <a:pPr algn="l">
                        <a:lnSpc>
                          <a:spcPts val="2879"/>
                        </a:lnSpc>
                      </a:pPr>
                      <a:r>
                        <a:rPr lang="en-US" sz="2400" spc="-7">
                          <a:solidFill>
                            <a:srgbClr val="000000"/>
                          </a:solidFill>
                          <a:latin typeface="Arial"/>
                        </a:rPr>
                        <a:t>                       </a:t>
                      </a:r>
                      <a:r>
                        <a:rPr lang="en-US" sz="2400" spc="-7">
                          <a:solidFill>
                            <a:srgbClr val="000047"/>
                          </a:solidFill>
                          <a:latin typeface="Arial Bold"/>
                        </a:rPr>
                        <a:t>Mail ID</a:t>
                      </a:r>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solidFill>
                      <a:srgbClr val="92BAE6"/>
                    </a:solidFill>
                  </a:tcPr>
                </a:tc>
                <a:tc>
                  <a:txBody>
                    <a:bodyPr anchor="t" rtlCol="false"/>
                    <a:lstStyle/>
                    <a:p>
                      <a:pPr algn="l">
                        <a:lnSpc>
                          <a:spcPts val="2879"/>
                        </a:lnSpc>
                        <a:defRPr/>
                      </a:pPr>
                      <a:endParaRPr lang="en-US" sz="1100"/>
                    </a:p>
                    <a:p>
                      <a:pPr algn="l">
                        <a:lnSpc>
                          <a:spcPts val="2879"/>
                        </a:lnSpc>
                      </a:pPr>
                      <a:r>
                        <a:rPr lang="en-US" sz="2400" spc="-7">
                          <a:solidFill>
                            <a:srgbClr val="000000"/>
                          </a:solidFill>
                          <a:latin typeface="Arial"/>
                        </a:rPr>
                        <a:t>  </a:t>
                      </a:r>
                      <a:r>
                        <a:rPr lang="en-US" sz="2400" spc="-7">
                          <a:solidFill>
                            <a:srgbClr val="000047"/>
                          </a:solidFill>
                          <a:latin typeface="Arial Bold"/>
                        </a:rPr>
                        <a:t>Department</a:t>
                      </a:r>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solidFill>
                      <a:srgbClr val="92BAE6"/>
                    </a:solidFill>
                  </a:tcPr>
                </a:tc>
                <a:tc>
                  <a:txBody>
                    <a:bodyPr anchor="t" rtlCol="false"/>
                    <a:lstStyle/>
                    <a:p>
                      <a:pPr algn="l">
                        <a:lnSpc>
                          <a:spcPts val="2879"/>
                        </a:lnSpc>
                        <a:defRPr/>
                      </a:pPr>
                      <a:endParaRPr lang="en-US" sz="1100"/>
                    </a:p>
                    <a:p>
                      <a:pPr algn="l">
                        <a:lnSpc>
                          <a:spcPts val="2879"/>
                        </a:lnSpc>
                      </a:pPr>
                      <a:r>
                        <a:rPr lang="en-US" sz="2400" spc="-7">
                          <a:solidFill>
                            <a:srgbClr val="000000"/>
                          </a:solidFill>
                          <a:latin typeface="Arial"/>
                        </a:rPr>
                        <a:t> </a:t>
                      </a:r>
                      <a:r>
                        <a:rPr lang="en-US" sz="2400" spc="-7">
                          <a:solidFill>
                            <a:srgbClr val="000047"/>
                          </a:solidFill>
                          <a:latin typeface="Arial Bold"/>
                        </a:rPr>
                        <a:t>Year of passing</a:t>
                      </a:r>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solidFill>
                      <a:srgbClr val="92BAE6"/>
                    </a:solidFill>
                  </a:tcPr>
                </a:tc>
              </a:tr>
              <a:tr h="960559">
                <a:tc>
                  <a:txBody>
                    <a:bodyPr anchor="t" rtlCol="false"/>
                    <a:lstStyle/>
                    <a:p>
                      <a:pPr algn="ctr">
                        <a:lnSpc>
                          <a:spcPts val="4590"/>
                        </a:lnSpc>
                        <a:defRPr/>
                      </a:pPr>
                      <a:r>
                        <a:rPr lang="en-US" sz="2550">
                          <a:solidFill>
                            <a:srgbClr val="000000"/>
                          </a:solidFill>
                          <a:latin typeface="Times New Roman"/>
                        </a:rPr>
                        <a:t>VARN</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solidFill>
                      <a:srgbClr val="EDF3F9"/>
                    </a:solidFill>
                  </a:tcPr>
                </a:tc>
                <a:tc>
                  <a:txBody>
                    <a:bodyPr anchor="t" rtlCol="false"/>
                    <a:lstStyle/>
                    <a:p>
                      <a:pPr algn="ctr">
                        <a:lnSpc>
                          <a:spcPts val="4590"/>
                        </a:lnSpc>
                        <a:defRPr/>
                      </a:pPr>
                      <a:r>
                        <a:rPr lang="en-US" sz="2550">
                          <a:solidFill>
                            <a:srgbClr val="000000"/>
                          </a:solidFill>
                          <a:latin typeface="Times New Roman"/>
                        </a:rPr>
                        <a:t>ASHUTOSH PANDEY</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solidFill>
                      <a:srgbClr val="EDF3F9"/>
                    </a:solidFill>
                  </a:tcPr>
                </a:tc>
                <a:tc>
                  <a:txBody>
                    <a:bodyPr anchor="t" rtlCol="false"/>
                    <a:lstStyle/>
                    <a:p>
                      <a:pPr algn="ctr">
                        <a:lnSpc>
                          <a:spcPts val="4590"/>
                        </a:lnSpc>
                        <a:defRPr/>
                      </a:pPr>
                      <a:r>
                        <a:rPr lang="en-US" sz="2550">
                          <a:solidFill>
                            <a:srgbClr val="000000"/>
                          </a:solidFill>
                          <a:latin typeface="Times New Roman"/>
                        </a:rPr>
                        <a:t>ashutosh.pandey21b@iiitg.ac.in</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solidFill>
                      <a:srgbClr val="EDF3F9"/>
                    </a:solidFill>
                  </a:tcPr>
                </a:tc>
                <a:tc>
                  <a:txBody>
                    <a:bodyPr anchor="t" rtlCol="false"/>
                    <a:lstStyle/>
                    <a:p>
                      <a:pPr algn="ctr">
                        <a:lnSpc>
                          <a:spcPts val="4590"/>
                        </a:lnSpc>
                        <a:defRPr/>
                      </a:pPr>
                      <a:r>
                        <a:rPr lang="en-US" sz="2550">
                          <a:solidFill>
                            <a:srgbClr val="000000"/>
                          </a:solidFill>
                          <a:latin typeface="Times New Roman"/>
                        </a:rPr>
                        <a:t>CSE</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solidFill>
                      <a:srgbClr val="EDF3F9"/>
                    </a:solidFill>
                  </a:tcPr>
                </a:tc>
                <a:tc>
                  <a:txBody>
                    <a:bodyPr anchor="t" rtlCol="false"/>
                    <a:lstStyle/>
                    <a:p>
                      <a:pPr algn="ctr">
                        <a:lnSpc>
                          <a:spcPts val="4590"/>
                        </a:lnSpc>
                        <a:defRPr/>
                      </a:pPr>
                      <a:r>
                        <a:rPr lang="en-US" sz="2550">
                          <a:solidFill>
                            <a:srgbClr val="000000"/>
                          </a:solidFill>
                          <a:latin typeface="Times New Roman"/>
                        </a:rPr>
                        <a:t>2025</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solidFill>
                      <a:srgbClr val="EDF3F9"/>
                    </a:solidFill>
                  </a:tcPr>
                </a:tc>
              </a:tr>
              <a:tr h="960377">
                <a:tc>
                  <a:txBody>
                    <a:bodyPr anchor="t" rtlCol="false"/>
                    <a:lstStyle/>
                    <a:p>
                      <a:pPr algn="ctr">
                        <a:lnSpc>
                          <a:spcPts val="4590"/>
                        </a:lnSpc>
                        <a:defRPr/>
                      </a:pPr>
                      <a:r>
                        <a:rPr lang="en-US" sz="2550">
                          <a:solidFill>
                            <a:srgbClr val="000000"/>
                          </a:solidFill>
                          <a:latin typeface="Times New Roman"/>
                        </a:rPr>
                        <a:t>VARN</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tcPr>
                </a:tc>
                <a:tc>
                  <a:txBody>
                    <a:bodyPr anchor="t" rtlCol="false"/>
                    <a:lstStyle/>
                    <a:p>
                      <a:pPr algn="ctr">
                        <a:lnSpc>
                          <a:spcPts val="4590"/>
                        </a:lnSpc>
                        <a:defRPr/>
                      </a:pPr>
                      <a:r>
                        <a:rPr lang="en-US" sz="2550">
                          <a:solidFill>
                            <a:srgbClr val="000000"/>
                          </a:solidFill>
                          <a:latin typeface="Times New Roman"/>
                        </a:rPr>
                        <a:t>NANDINI THAKUR</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tcPr>
                </a:tc>
                <a:tc>
                  <a:txBody>
                    <a:bodyPr anchor="t" rtlCol="false"/>
                    <a:lstStyle/>
                    <a:p>
                      <a:pPr algn="ctr">
                        <a:lnSpc>
                          <a:spcPts val="4590"/>
                        </a:lnSpc>
                        <a:defRPr/>
                      </a:pPr>
                      <a:r>
                        <a:rPr lang="en-US" sz="2550">
                          <a:solidFill>
                            <a:srgbClr val="000000"/>
                          </a:solidFill>
                          <a:latin typeface="Times New Roman"/>
                        </a:rPr>
                        <a:t>nandini.thakur21b@iiitg.ac.in</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tcPr>
                </a:tc>
                <a:tc>
                  <a:txBody>
                    <a:bodyPr anchor="t" rtlCol="false"/>
                    <a:lstStyle/>
                    <a:p>
                      <a:pPr algn="ctr">
                        <a:lnSpc>
                          <a:spcPts val="4590"/>
                        </a:lnSpc>
                        <a:defRPr/>
                      </a:pPr>
                      <a:r>
                        <a:rPr lang="en-US" sz="2550">
                          <a:solidFill>
                            <a:srgbClr val="000000"/>
                          </a:solidFill>
                          <a:latin typeface="Times New Roman"/>
                        </a:rPr>
                        <a:t>CSE</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tcPr>
                </a:tc>
                <a:tc>
                  <a:txBody>
                    <a:bodyPr anchor="t" rtlCol="false"/>
                    <a:lstStyle/>
                    <a:p>
                      <a:pPr algn="ctr">
                        <a:lnSpc>
                          <a:spcPts val="4590"/>
                        </a:lnSpc>
                        <a:defRPr/>
                      </a:pPr>
                      <a:r>
                        <a:rPr lang="en-US" sz="2550">
                          <a:solidFill>
                            <a:srgbClr val="000000"/>
                          </a:solidFill>
                          <a:latin typeface="Times New Roman"/>
                        </a:rPr>
                        <a:t>2025</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tcPr>
                </a:tc>
              </a:tr>
              <a:tr h="960558">
                <a:tc>
                  <a:txBody>
                    <a:bodyPr anchor="t" rtlCol="false"/>
                    <a:lstStyle/>
                    <a:p>
                      <a:pPr algn="ctr">
                        <a:lnSpc>
                          <a:spcPts val="4590"/>
                        </a:lnSpc>
                        <a:defRPr/>
                      </a:pPr>
                      <a:r>
                        <a:rPr lang="en-US" sz="2550">
                          <a:solidFill>
                            <a:srgbClr val="000000"/>
                          </a:solidFill>
                          <a:latin typeface="Times New Roman"/>
                        </a:rPr>
                        <a:t>VARN</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solidFill>
                      <a:srgbClr val="EDF3F9"/>
                    </a:solidFill>
                  </a:tcPr>
                </a:tc>
                <a:tc>
                  <a:txBody>
                    <a:bodyPr anchor="t" rtlCol="false"/>
                    <a:lstStyle/>
                    <a:p>
                      <a:pPr algn="ctr">
                        <a:lnSpc>
                          <a:spcPts val="4590"/>
                        </a:lnSpc>
                        <a:defRPr/>
                      </a:pPr>
                      <a:r>
                        <a:rPr lang="en-US" sz="2550">
                          <a:solidFill>
                            <a:srgbClr val="000000"/>
                          </a:solidFill>
                          <a:latin typeface="Times New Roman"/>
                        </a:rPr>
                        <a:t>RALLABANDI SINDHU</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solidFill>
                      <a:srgbClr val="EDF3F9"/>
                    </a:solidFill>
                  </a:tcPr>
                </a:tc>
                <a:tc>
                  <a:txBody>
                    <a:bodyPr anchor="t" rtlCol="false"/>
                    <a:lstStyle/>
                    <a:p>
                      <a:pPr algn="ctr">
                        <a:lnSpc>
                          <a:spcPts val="4590"/>
                        </a:lnSpc>
                        <a:defRPr/>
                      </a:pPr>
                      <a:r>
                        <a:rPr lang="en-US" sz="2550">
                          <a:solidFill>
                            <a:srgbClr val="000000"/>
                          </a:solidFill>
                          <a:latin typeface="Times New Roman"/>
                        </a:rPr>
                        <a:t>rallabandi.sindhu21b@iiitg.ac.in</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solidFill>
                      <a:srgbClr val="EDF3F9"/>
                    </a:solidFill>
                  </a:tcPr>
                </a:tc>
                <a:tc>
                  <a:txBody>
                    <a:bodyPr anchor="t" rtlCol="false"/>
                    <a:lstStyle/>
                    <a:p>
                      <a:pPr algn="ctr">
                        <a:lnSpc>
                          <a:spcPts val="4590"/>
                        </a:lnSpc>
                        <a:defRPr/>
                      </a:pPr>
                      <a:r>
                        <a:rPr lang="en-US" sz="2550">
                          <a:solidFill>
                            <a:srgbClr val="000000"/>
                          </a:solidFill>
                          <a:latin typeface="Times New Roman"/>
                        </a:rPr>
                        <a:t>CSE</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solidFill>
                      <a:srgbClr val="EDF3F9"/>
                    </a:solidFill>
                  </a:tcPr>
                </a:tc>
                <a:tc>
                  <a:txBody>
                    <a:bodyPr anchor="t" rtlCol="false"/>
                    <a:lstStyle/>
                    <a:p>
                      <a:pPr algn="ctr">
                        <a:lnSpc>
                          <a:spcPts val="4590"/>
                        </a:lnSpc>
                        <a:defRPr/>
                      </a:pPr>
                      <a:r>
                        <a:rPr lang="en-US" sz="2550">
                          <a:solidFill>
                            <a:srgbClr val="000000"/>
                          </a:solidFill>
                          <a:latin typeface="Times New Roman"/>
                        </a:rPr>
                        <a:t>2025</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solidFill>
                      <a:srgbClr val="EDF3F9"/>
                    </a:solidFill>
                  </a:tcPr>
                </a:tc>
              </a:tr>
              <a:tr h="912785">
                <a:tc>
                  <a:txBody>
                    <a:bodyPr anchor="t" rtlCol="false"/>
                    <a:lstStyle/>
                    <a:p>
                      <a:pPr algn="ctr">
                        <a:lnSpc>
                          <a:spcPts val="4590"/>
                        </a:lnSpc>
                        <a:defRPr/>
                      </a:pPr>
                      <a:r>
                        <a:rPr lang="en-US" sz="2550">
                          <a:solidFill>
                            <a:srgbClr val="000000"/>
                          </a:solidFill>
                          <a:latin typeface="Times New Roman"/>
                        </a:rPr>
                        <a:t>VARN</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tcPr>
                </a:tc>
                <a:tc>
                  <a:txBody>
                    <a:bodyPr anchor="t" rtlCol="false"/>
                    <a:lstStyle/>
                    <a:p>
                      <a:pPr algn="ctr">
                        <a:lnSpc>
                          <a:spcPts val="4590"/>
                        </a:lnSpc>
                        <a:defRPr/>
                      </a:pPr>
                      <a:r>
                        <a:rPr lang="en-US" sz="2550">
                          <a:solidFill>
                            <a:srgbClr val="000000"/>
                          </a:solidFill>
                          <a:latin typeface="Times New Roman"/>
                        </a:rPr>
                        <a:t>VASU PANDEY</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tcPr>
                </a:tc>
                <a:tc>
                  <a:txBody>
                    <a:bodyPr anchor="t" rtlCol="false"/>
                    <a:lstStyle/>
                    <a:p>
                      <a:pPr algn="ctr">
                        <a:lnSpc>
                          <a:spcPts val="4590"/>
                        </a:lnSpc>
                        <a:defRPr/>
                      </a:pPr>
                      <a:r>
                        <a:rPr lang="en-US" sz="2550">
                          <a:solidFill>
                            <a:srgbClr val="000000"/>
                          </a:solidFill>
                          <a:latin typeface="Times New Roman"/>
                        </a:rPr>
                        <a:t>vasu.pandey21b@iiitg.ac.in</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tcPr>
                </a:tc>
                <a:tc>
                  <a:txBody>
                    <a:bodyPr anchor="t" rtlCol="false"/>
                    <a:lstStyle/>
                    <a:p>
                      <a:pPr algn="ctr">
                        <a:lnSpc>
                          <a:spcPts val="4590"/>
                        </a:lnSpc>
                        <a:defRPr/>
                      </a:pPr>
                      <a:r>
                        <a:rPr lang="en-US" sz="2550">
                          <a:solidFill>
                            <a:srgbClr val="000000"/>
                          </a:solidFill>
                          <a:latin typeface="Times New Roman"/>
                        </a:rPr>
                        <a:t>CSE</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tcPr>
                </a:tc>
                <a:tc>
                  <a:txBody>
                    <a:bodyPr anchor="t" rtlCol="false"/>
                    <a:lstStyle/>
                    <a:p>
                      <a:pPr algn="ctr">
                        <a:lnSpc>
                          <a:spcPts val="4590"/>
                        </a:lnSpc>
                        <a:defRPr/>
                      </a:pPr>
                      <a:r>
                        <a:rPr lang="en-US" sz="2550">
                          <a:solidFill>
                            <a:srgbClr val="000000"/>
                          </a:solidFill>
                          <a:latin typeface="Times New Roman"/>
                        </a:rPr>
                        <a:t>2025</a:t>
                      </a:r>
                      <a:endParaRPr lang="en-US" sz="1100"/>
                    </a:p>
                  </a:txBody>
                  <a:tcPr marL="0" marR="0" marT="0" marB="0" anchor="ctr">
                    <a:lnL cmpd="sng" algn="ctr" cap="flat" w="12700">
                      <a:solidFill>
                        <a:srgbClr val="000047"/>
                      </a:solidFill>
                      <a:prstDash val="solid"/>
                      <a:round/>
                      <a:headEnd type="none" w="med" len="med"/>
                      <a:tailEnd type="none" w="med" len="med"/>
                    </a:lnL>
                    <a:lnR cmpd="sng" algn="ctr" cap="flat" w="12700">
                      <a:solidFill>
                        <a:srgbClr val="000047"/>
                      </a:solidFill>
                      <a:prstDash val="solid"/>
                      <a:round/>
                      <a:headEnd type="none" w="med" len="med"/>
                      <a:tailEnd type="none" w="med" len="med"/>
                    </a:lnR>
                    <a:lnT cmpd="sng" algn="ctr" cap="flat" w="12700">
                      <a:solidFill>
                        <a:srgbClr val="000047"/>
                      </a:solidFill>
                      <a:prstDash val="solid"/>
                      <a:round/>
                      <a:headEnd type="none" w="med" len="med"/>
                      <a:tailEnd type="none" w="med" len="med"/>
                    </a:lnT>
                    <a:lnB cmpd="sng" algn="ctr" cap="flat" w="12700">
                      <a:solidFill>
                        <a:srgbClr val="000047"/>
                      </a:solidFill>
                      <a:prstDash val="solid"/>
                      <a:round/>
                      <a:headEnd type="none" w="med" len="med"/>
                      <a:tailEnd type="none" w="med" len="med"/>
                    </a:lnB>
                  </a:tcPr>
                </a:tc>
              </a:tr>
            </a:tbl>
          </a:graphicData>
        </a:graphic>
      </p:graphicFrame>
      <p:sp>
        <p:nvSpPr>
          <p:cNvPr name="TextBox 7" id="7"/>
          <p:cNvSpPr txBox="true"/>
          <p:nvPr/>
        </p:nvSpPr>
        <p:spPr>
          <a:xfrm rot="0">
            <a:off x="1332432" y="1915159"/>
            <a:ext cx="10693641" cy="733425"/>
          </a:xfrm>
          <a:prstGeom prst="rect">
            <a:avLst/>
          </a:prstGeom>
        </p:spPr>
        <p:txBody>
          <a:bodyPr anchor="t" rtlCol="false" tIns="0" lIns="0" bIns="0" rIns="0">
            <a:spAutoFit/>
          </a:bodyPr>
          <a:lstStyle/>
          <a:p>
            <a:pPr>
              <a:lnSpc>
                <a:spcPts val="2879"/>
              </a:lnSpc>
            </a:pPr>
            <a:r>
              <a:rPr lang="en-US" sz="2400" spc="-7">
                <a:solidFill>
                  <a:srgbClr val="000000"/>
                </a:solidFill>
                <a:latin typeface="Arimo"/>
              </a:rPr>
              <a:t>Team    - </a:t>
            </a:r>
            <a:r>
              <a:rPr lang="en-US" sz="2400" spc="-7">
                <a:solidFill>
                  <a:srgbClr val="000000"/>
                </a:solidFill>
                <a:latin typeface="Arimo Bold"/>
              </a:rPr>
              <a:t>VARN</a:t>
            </a:r>
          </a:p>
          <a:p>
            <a:pPr algn="l">
              <a:lnSpc>
                <a:spcPts val="2879"/>
              </a:lnSpc>
            </a:pPr>
            <a:r>
              <a:rPr lang="en-US" sz="2400" spc="-7">
                <a:solidFill>
                  <a:srgbClr val="000000"/>
                </a:solidFill>
                <a:latin typeface="Arimo"/>
              </a:rPr>
              <a:t>College - </a:t>
            </a:r>
            <a:r>
              <a:rPr lang="en-US" sz="2400" spc="-7">
                <a:solidFill>
                  <a:srgbClr val="000000"/>
                </a:solidFill>
                <a:latin typeface="Arimo Bold"/>
              </a:rPr>
              <a:t>Indian Institute of Information Technology Guwahati (IIITG)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874491" y="9672603"/>
            <a:ext cx="1768440" cy="323532"/>
          </a:xfrm>
          <a:custGeom>
            <a:avLst/>
            <a:gdLst/>
            <a:ahLst/>
            <a:cxnLst/>
            <a:rect r="r" b="b" t="t" l="l"/>
            <a:pathLst>
              <a:path h="323532" w="1768440">
                <a:moveTo>
                  <a:pt x="0" y="0"/>
                </a:moveTo>
                <a:lnTo>
                  <a:pt x="1768440" y="0"/>
                </a:lnTo>
                <a:lnTo>
                  <a:pt x="1768440" y="323532"/>
                </a:lnTo>
                <a:lnTo>
                  <a:pt x="0" y="323532"/>
                </a:lnTo>
                <a:lnTo>
                  <a:pt x="0" y="0"/>
                </a:lnTo>
                <a:close/>
              </a:path>
            </a:pathLst>
          </a:custGeom>
          <a:blipFill>
            <a:blip r:embed="rId2"/>
            <a:stretch>
              <a:fillRect l="-18" t="0" r="-18" b="0"/>
            </a:stretch>
          </a:blipFill>
        </p:spPr>
      </p:sp>
      <p:sp>
        <p:nvSpPr>
          <p:cNvPr name="TextBox 3" id="3"/>
          <p:cNvSpPr txBox="true"/>
          <p:nvPr/>
        </p:nvSpPr>
        <p:spPr>
          <a:xfrm rot="0">
            <a:off x="641186" y="91227"/>
            <a:ext cx="17141445" cy="981075"/>
          </a:xfrm>
          <a:prstGeom prst="rect">
            <a:avLst/>
          </a:prstGeom>
        </p:spPr>
        <p:txBody>
          <a:bodyPr anchor="t" rtlCol="false" tIns="0" lIns="0" bIns="0" rIns="0">
            <a:spAutoFit/>
          </a:bodyPr>
          <a:lstStyle/>
          <a:p>
            <a:pPr>
              <a:lnSpc>
                <a:spcPts val="3600"/>
              </a:lnSpc>
            </a:pPr>
            <a:r>
              <a:rPr lang="en-US" sz="3000">
                <a:solidFill>
                  <a:srgbClr val="2D2F8E"/>
                </a:solidFill>
                <a:latin typeface="Arial Bold"/>
              </a:rPr>
              <a:t>FUND SPY : an inventive analytical solution to mitigate and investigate financial frauds.</a:t>
            </a:r>
          </a:p>
          <a:p>
            <a:pPr algn="l">
              <a:lnSpc>
                <a:spcPts val="3600"/>
              </a:lnSpc>
            </a:pPr>
            <a:r>
              <a:rPr lang="en-US" sz="3000">
                <a:solidFill>
                  <a:srgbClr val="2D2F8E"/>
                </a:solidFill>
                <a:latin typeface="Arial Bold"/>
              </a:rPr>
              <a:t>| Business Plan (1/2)</a:t>
            </a:r>
          </a:p>
        </p:txBody>
      </p:sp>
      <p:sp>
        <p:nvSpPr>
          <p:cNvPr name="Freeform 4" id="4"/>
          <p:cNvSpPr/>
          <p:nvPr/>
        </p:nvSpPr>
        <p:spPr>
          <a:xfrm flipH="false" flipV="false" rot="0">
            <a:off x="641186" y="1148502"/>
            <a:ext cx="17141445" cy="8139968"/>
          </a:xfrm>
          <a:custGeom>
            <a:avLst/>
            <a:gdLst/>
            <a:ahLst/>
            <a:cxnLst/>
            <a:rect r="r" b="b" t="t" l="l"/>
            <a:pathLst>
              <a:path h="8139968" w="17141445">
                <a:moveTo>
                  <a:pt x="0" y="0"/>
                </a:moveTo>
                <a:lnTo>
                  <a:pt x="17141445" y="0"/>
                </a:lnTo>
                <a:lnTo>
                  <a:pt x="17141445" y="8139968"/>
                </a:lnTo>
                <a:lnTo>
                  <a:pt x="0" y="813996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205788" y="2776823"/>
            <a:ext cx="2424112" cy="393382"/>
          </a:xfrm>
          <a:prstGeom prst="rect">
            <a:avLst/>
          </a:prstGeom>
        </p:spPr>
        <p:txBody>
          <a:bodyPr anchor="t" rtlCol="false" tIns="0" lIns="0" bIns="0" rIns="0">
            <a:spAutoFit/>
          </a:bodyPr>
          <a:lstStyle/>
          <a:p>
            <a:pPr algn="l">
              <a:lnSpc>
                <a:spcPts val="2520"/>
              </a:lnSpc>
            </a:pPr>
            <a:r>
              <a:rPr lang="en-US" sz="2100">
                <a:solidFill>
                  <a:srgbClr val="2D2F8E"/>
                </a:solidFill>
                <a:latin typeface="Arial Italics"/>
              </a:rPr>
              <a:t>Explain the Problem</a:t>
            </a:r>
          </a:p>
        </p:txBody>
      </p:sp>
      <p:sp>
        <p:nvSpPr>
          <p:cNvPr name="Freeform 6" id="6"/>
          <p:cNvSpPr/>
          <p:nvPr/>
        </p:nvSpPr>
        <p:spPr>
          <a:xfrm flipH="false" flipV="false" rot="0">
            <a:off x="759142" y="3320387"/>
            <a:ext cx="17528858" cy="5495684"/>
          </a:xfrm>
          <a:custGeom>
            <a:avLst/>
            <a:gdLst/>
            <a:ahLst/>
            <a:cxnLst/>
            <a:rect r="r" b="b" t="t" l="l"/>
            <a:pathLst>
              <a:path h="5495684" w="17528858">
                <a:moveTo>
                  <a:pt x="0" y="0"/>
                </a:moveTo>
                <a:lnTo>
                  <a:pt x="17528858" y="0"/>
                </a:lnTo>
                <a:lnTo>
                  <a:pt x="17528858" y="5495684"/>
                </a:lnTo>
                <a:lnTo>
                  <a:pt x="0" y="549568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7" id="7"/>
          <p:cNvGrpSpPr/>
          <p:nvPr/>
        </p:nvGrpSpPr>
        <p:grpSpPr>
          <a:xfrm rot="0">
            <a:off x="15099523" y="4424127"/>
            <a:ext cx="2383783" cy="958596"/>
            <a:chOff x="0" y="0"/>
            <a:chExt cx="3178377" cy="1278128"/>
          </a:xfrm>
        </p:grpSpPr>
        <p:sp>
          <p:nvSpPr>
            <p:cNvPr name="Freeform 8" id="8"/>
            <p:cNvSpPr/>
            <p:nvPr/>
          </p:nvSpPr>
          <p:spPr>
            <a:xfrm flipH="false" flipV="false" rot="0">
              <a:off x="0" y="0"/>
              <a:ext cx="3178377" cy="1278128"/>
            </a:xfrm>
            <a:custGeom>
              <a:avLst/>
              <a:gdLst/>
              <a:ahLst/>
              <a:cxnLst/>
              <a:rect r="r" b="b" t="t" l="l"/>
              <a:pathLst>
                <a:path h="1278128" w="3178377">
                  <a:moveTo>
                    <a:pt x="0" y="0"/>
                  </a:moveTo>
                  <a:lnTo>
                    <a:pt x="3178377" y="0"/>
                  </a:lnTo>
                  <a:lnTo>
                    <a:pt x="3178377" y="1278128"/>
                  </a:lnTo>
                  <a:lnTo>
                    <a:pt x="0" y="1278128"/>
                  </a:lnTo>
                  <a:close/>
                </a:path>
              </a:pathLst>
            </a:custGeom>
            <a:solidFill>
              <a:srgbClr val="2D2F8E"/>
            </a:solidFill>
          </p:spPr>
        </p:sp>
        <p:sp>
          <p:nvSpPr>
            <p:cNvPr name="TextBox 9" id="9"/>
            <p:cNvSpPr txBox="true"/>
            <p:nvPr/>
          </p:nvSpPr>
          <p:spPr>
            <a:xfrm>
              <a:off x="0" y="-95250"/>
              <a:ext cx="3178377" cy="1373378"/>
            </a:xfrm>
            <a:prstGeom prst="rect">
              <a:avLst/>
            </a:prstGeom>
          </p:spPr>
          <p:txBody>
            <a:bodyPr anchor="t" rtlCol="false" tIns="50800" lIns="50800" bIns="50800" rIns="50800"/>
            <a:lstStyle/>
            <a:p>
              <a:pPr algn="ctr">
                <a:lnSpc>
                  <a:spcPts val="5759"/>
                </a:lnSpc>
              </a:pPr>
              <a:r>
                <a:rPr lang="en-US" sz="4800">
                  <a:solidFill>
                    <a:srgbClr val="FFFFFF"/>
                  </a:solidFill>
                  <a:latin typeface="Arial Bold"/>
                </a:rPr>
                <a:t>HOW</a:t>
              </a:r>
            </a:p>
          </p:txBody>
        </p:sp>
      </p:grpSp>
      <p:sp>
        <p:nvSpPr>
          <p:cNvPr name="TextBox 10" id="10"/>
          <p:cNvSpPr txBox="true"/>
          <p:nvPr/>
        </p:nvSpPr>
        <p:spPr>
          <a:xfrm rot="0">
            <a:off x="15160943" y="5374577"/>
            <a:ext cx="2098357" cy="394334"/>
          </a:xfrm>
          <a:prstGeom prst="rect">
            <a:avLst/>
          </a:prstGeom>
        </p:spPr>
        <p:txBody>
          <a:bodyPr anchor="t" rtlCol="false" tIns="0" lIns="0" bIns="0" rIns="0">
            <a:spAutoFit/>
          </a:bodyPr>
          <a:lstStyle/>
          <a:p>
            <a:pPr algn="l">
              <a:lnSpc>
                <a:spcPts val="2520"/>
              </a:lnSpc>
            </a:pPr>
            <a:r>
              <a:rPr lang="en-US" sz="2100">
                <a:solidFill>
                  <a:srgbClr val="2D2F8E"/>
                </a:solidFill>
                <a:latin typeface="Arial Italics"/>
              </a:rPr>
              <a:t>Explain the Solve</a:t>
            </a:r>
          </a:p>
        </p:txBody>
      </p:sp>
      <p:grpSp>
        <p:nvGrpSpPr>
          <p:cNvPr name="Group 11" id="11"/>
          <p:cNvGrpSpPr/>
          <p:nvPr/>
        </p:nvGrpSpPr>
        <p:grpSpPr>
          <a:xfrm rot="0">
            <a:off x="1028700" y="7613403"/>
            <a:ext cx="3020378" cy="958596"/>
            <a:chOff x="0" y="0"/>
            <a:chExt cx="4027170" cy="1278128"/>
          </a:xfrm>
        </p:grpSpPr>
        <p:sp>
          <p:nvSpPr>
            <p:cNvPr name="Freeform 12" id="12"/>
            <p:cNvSpPr/>
            <p:nvPr/>
          </p:nvSpPr>
          <p:spPr>
            <a:xfrm flipH="false" flipV="false" rot="0">
              <a:off x="0" y="0"/>
              <a:ext cx="4027170" cy="1278128"/>
            </a:xfrm>
            <a:custGeom>
              <a:avLst/>
              <a:gdLst/>
              <a:ahLst/>
              <a:cxnLst/>
              <a:rect r="r" b="b" t="t" l="l"/>
              <a:pathLst>
                <a:path h="1278128" w="4027170">
                  <a:moveTo>
                    <a:pt x="0" y="0"/>
                  </a:moveTo>
                  <a:lnTo>
                    <a:pt x="4027170" y="0"/>
                  </a:lnTo>
                  <a:lnTo>
                    <a:pt x="4027170" y="1278128"/>
                  </a:lnTo>
                  <a:lnTo>
                    <a:pt x="0" y="1278128"/>
                  </a:lnTo>
                  <a:close/>
                </a:path>
              </a:pathLst>
            </a:custGeom>
            <a:solidFill>
              <a:srgbClr val="2D2F8E"/>
            </a:solidFill>
          </p:spPr>
        </p:sp>
        <p:sp>
          <p:nvSpPr>
            <p:cNvPr name="TextBox 13" id="13"/>
            <p:cNvSpPr txBox="true"/>
            <p:nvPr/>
          </p:nvSpPr>
          <p:spPr>
            <a:xfrm>
              <a:off x="0" y="-95250"/>
              <a:ext cx="4027170" cy="1373378"/>
            </a:xfrm>
            <a:prstGeom prst="rect">
              <a:avLst/>
            </a:prstGeom>
          </p:spPr>
          <p:txBody>
            <a:bodyPr anchor="t" rtlCol="false" tIns="50800" lIns="50800" bIns="50800" rIns="50800"/>
            <a:lstStyle/>
            <a:p>
              <a:pPr algn="ctr">
                <a:lnSpc>
                  <a:spcPts val="5759"/>
                </a:lnSpc>
              </a:pPr>
              <a:r>
                <a:rPr lang="en-US" sz="4800" spc="-90">
                  <a:solidFill>
                    <a:srgbClr val="FFFFFF"/>
                  </a:solidFill>
                  <a:latin typeface="Arial Bold"/>
                </a:rPr>
                <a:t>WHAT</a:t>
              </a:r>
            </a:p>
          </p:txBody>
        </p:sp>
      </p:grpSp>
      <p:sp>
        <p:nvSpPr>
          <p:cNvPr name="TextBox 14" id="14"/>
          <p:cNvSpPr txBox="true"/>
          <p:nvPr/>
        </p:nvSpPr>
        <p:spPr>
          <a:xfrm rot="0">
            <a:off x="1372000" y="8530607"/>
            <a:ext cx="2091690" cy="394018"/>
          </a:xfrm>
          <a:prstGeom prst="rect">
            <a:avLst/>
          </a:prstGeom>
        </p:spPr>
        <p:txBody>
          <a:bodyPr anchor="t" rtlCol="false" tIns="0" lIns="0" bIns="0" rIns="0">
            <a:spAutoFit/>
          </a:bodyPr>
          <a:lstStyle/>
          <a:p>
            <a:pPr algn="l">
              <a:lnSpc>
                <a:spcPts val="2520"/>
              </a:lnSpc>
            </a:pPr>
            <a:r>
              <a:rPr lang="en-US" sz="2100">
                <a:solidFill>
                  <a:srgbClr val="2D2F8E"/>
                </a:solidFill>
                <a:latin typeface="Arial Italics"/>
              </a:rPr>
              <a:t>Value proposition</a:t>
            </a:r>
          </a:p>
        </p:txBody>
      </p:sp>
      <p:sp>
        <p:nvSpPr>
          <p:cNvPr name="TextBox 15" id="15"/>
          <p:cNvSpPr txBox="true"/>
          <p:nvPr/>
        </p:nvSpPr>
        <p:spPr>
          <a:xfrm rot="0">
            <a:off x="628650" y="9771417"/>
            <a:ext cx="260985" cy="192404"/>
          </a:xfrm>
          <a:prstGeom prst="rect">
            <a:avLst/>
          </a:prstGeom>
        </p:spPr>
        <p:txBody>
          <a:bodyPr anchor="t" rtlCol="false" tIns="0" lIns="0" bIns="0" rIns="0">
            <a:spAutoFit/>
          </a:bodyPr>
          <a:lstStyle/>
          <a:p>
            <a:pPr algn="l">
              <a:lnSpc>
                <a:spcPts val="1260"/>
              </a:lnSpc>
            </a:pPr>
            <a:r>
              <a:rPr lang="en-US" sz="1050" spc="-7">
                <a:solidFill>
                  <a:srgbClr val="000047"/>
                </a:solidFill>
                <a:latin typeface="Arimo"/>
              </a:rPr>
              <a:t>7</a:t>
            </a:r>
          </a:p>
        </p:txBody>
      </p:sp>
      <p:sp>
        <p:nvSpPr>
          <p:cNvPr name="TextBox 16" id="16"/>
          <p:cNvSpPr txBox="true"/>
          <p:nvPr/>
        </p:nvSpPr>
        <p:spPr>
          <a:xfrm rot="0">
            <a:off x="1544574" y="9770959"/>
            <a:ext cx="1099184" cy="192404"/>
          </a:xfrm>
          <a:prstGeom prst="rect">
            <a:avLst/>
          </a:prstGeom>
        </p:spPr>
        <p:txBody>
          <a:bodyPr anchor="t" rtlCol="false" tIns="0" lIns="0" bIns="0" rIns="0">
            <a:spAutoFit/>
          </a:bodyPr>
          <a:lstStyle/>
          <a:p>
            <a:pPr algn="l">
              <a:lnSpc>
                <a:spcPts val="1260"/>
              </a:lnSpc>
            </a:pPr>
            <a:r>
              <a:rPr lang="en-US" sz="1050" spc="-15">
                <a:solidFill>
                  <a:srgbClr val="000047"/>
                </a:solidFill>
                <a:latin typeface="Arimo"/>
              </a:rPr>
              <a:t>© 2024 Cognizant</a:t>
            </a:r>
          </a:p>
        </p:txBody>
      </p:sp>
      <p:grpSp>
        <p:nvGrpSpPr>
          <p:cNvPr name="Group 17" id="17"/>
          <p:cNvGrpSpPr/>
          <p:nvPr/>
        </p:nvGrpSpPr>
        <p:grpSpPr>
          <a:xfrm rot="0">
            <a:off x="954013" y="1788224"/>
            <a:ext cx="3022282" cy="958596"/>
            <a:chOff x="0" y="0"/>
            <a:chExt cx="4029710" cy="1278128"/>
          </a:xfrm>
        </p:grpSpPr>
        <p:sp>
          <p:nvSpPr>
            <p:cNvPr name="Freeform 18" id="18"/>
            <p:cNvSpPr/>
            <p:nvPr/>
          </p:nvSpPr>
          <p:spPr>
            <a:xfrm flipH="false" flipV="false" rot="0">
              <a:off x="0" y="0"/>
              <a:ext cx="4029710" cy="1278128"/>
            </a:xfrm>
            <a:custGeom>
              <a:avLst/>
              <a:gdLst/>
              <a:ahLst/>
              <a:cxnLst/>
              <a:rect r="r" b="b" t="t" l="l"/>
              <a:pathLst>
                <a:path h="1278128" w="4029710">
                  <a:moveTo>
                    <a:pt x="0" y="0"/>
                  </a:moveTo>
                  <a:lnTo>
                    <a:pt x="4029710" y="0"/>
                  </a:lnTo>
                  <a:lnTo>
                    <a:pt x="4029710" y="1278128"/>
                  </a:lnTo>
                  <a:lnTo>
                    <a:pt x="0" y="1278128"/>
                  </a:lnTo>
                  <a:close/>
                </a:path>
              </a:pathLst>
            </a:custGeom>
            <a:solidFill>
              <a:srgbClr val="2D2F8E"/>
            </a:solidFill>
          </p:spPr>
        </p:sp>
        <p:sp>
          <p:nvSpPr>
            <p:cNvPr name="TextBox 19" id="19"/>
            <p:cNvSpPr txBox="true"/>
            <p:nvPr/>
          </p:nvSpPr>
          <p:spPr>
            <a:xfrm>
              <a:off x="0" y="-95250"/>
              <a:ext cx="4029710" cy="1373378"/>
            </a:xfrm>
            <a:prstGeom prst="rect">
              <a:avLst/>
            </a:prstGeom>
          </p:spPr>
          <p:txBody>
            <a:bodyPr anchor="t" rtlCol="false" tIns="50800" lIns="50800" bIns="50800" rIns="50800"/>
            <a:lstStyle/>
            <a:p>
              <a:pPr algn="ctr">
                <a:lnSpc>
                  <a:spcPts val="5759"/>
                </a:lnSpc>
              </a:pPr>
              <a:r>
                <a:rPr lang="en-US" sz="4800">
                  <a:solidFill>
                    <a:srgbClr val="FFFFFF"/>
                  </a:solidFill>
                  <a:latin typeface="Arial Bold"/>
                </a:rPr>
                <a:t>WHY</a:t>
              </a:r>
            </a:p>
          </p:txBody>
        </p:sp>
      </p:grpSp>
      <p:sp>
        <p:nvSpPr>
          <p:cNvPr name="TextBox 20" id="20"/>
          <p:cNvSpPr txBox="true"/>
          <p:nvPr/>
        </p:nvSpPr>
        <p:spPr>
          <a:xfrm rot="0">
            <a:off x="4956457" y="1543398"/>
            <a:ext cx="12148767" cy="1977677"/>
          </a:xfrm>
          <a:prstGeom prst="rect">
            <a:avLst/>
          </a:prstGeom>
        </p:spPr>
        <p:txBody>
          <a:bodyPr anchor="t" rtlCol="false" tIns="0" lIns="0" bIns="0" rIns="0">
            <a:spAutoFit/>
          </a:bodyPr>
          <a:lstStyle/>
          <a:p>
            <a:pPr>
              <a:lnSpc>
                <a:spcPts val="1984"/>
              </a:lnSpc>
            </a:pPr>
            <a:r>
              <a:rPr lang="en-US" sz="1481" spc="-4">
                <a:solidFill>
                  <a:srgbClr val="2E78C4"/>
                </a:solidFill>
                <a:latin typeface="Arial Bold"/>
              </a:rPr>
              <a:t>Problem Description &amp; Business Scenario:</a:t>
            </a:r>
            <a:r>
              <a:rPr lang="en-US" sz="1481" spc="-4">
                <a:solidFill>
                  <a:srgbClr val="000047"/>
                </a:solidFill>
                <a:latin typeface="Arial Bold"/>
              </a:rPr>
              <a:t> </a:t>
            </a:r>
            <a:r>
              <a:rPr lang="en-US" sz="1481" spc="-4">
                <a:solidFill>
                  <a:srgbClr val="000047"/>
                </a:solidFill>
                <a:latin typeface="Arial Bold"/>
              </a:rPr>
              <a:t>One of the largest economic offense in India is that of banking fraud which has grown substantially and as per RBI, INR1.85Lakh Crore bank frauds were reported in 2019–20.As the financial industry experiences a surge in digital transactions. </a:t>
            </a:r>
          </a:p>
          <a:p>
            <a:pPr>
              <a:lnSpc>
                <a:spcPts val="1984"/>
              </a:lnSpc>
            </a:pPr>
            <a:r>
              <a:rPr lang="en-US" sz="1481" spc="-4">
                <a:solidFill>
                  <a:srgbClr val="2E78C4"/>
                </a:solidFill>
                <a:latin typeface="Arial Bold"/>
              </a:rPr>
              <a:t>Problem Scope :</a:t>
            </a:r>
            <a:r>
              <a:rPr lang="en-US" sz="1481" spc="-4">
                <a:solidFill>
                  <a:srgbClr val="000047"/>
                </a:solidFill>
                <a:latin typeface="Arial Bold"/>
              </a:rPr>
              <a:t> Specialize in detecting anomalies and suspicious activities within financial fund trails, using advanced algorithms to analyze transaction data for potential risks or fraudulent behaviors. It will operate within the client's provided data ensuring privacy and security.</a:t>
            </a:r>
          </a:p>
          <a:p>
            <a:pPr>
              <a:lnSpc>
                <a:spcPts val="1984"/>
              </a:lnSpc>
            </a:pPr>
            <a:r>
              <a:rPr lang="en-US" sz="1481" spc="-4">
                <a:solidFill>
                  <a:srgbClr val="2E78C4"/>
                </a:solidFill>
                <a:latin typeface="Arial Bold"/>
              </a:rPr>
              <a:t>Target User/Stake Holders:</a:t>
            </a:r>
            <a:r>
              <a:rPr lang="en-US" sz="1481" spc="-4">
                <a:solidFill>
                  <a:srgbClr val="000047"/>
                </a:solidFill>
                <a:latin typeface="Arial Bold"/>
              </a:rPr>
              <a:t> Financial institutions, including investment firms, banks, corporations, and businesses.</a:t>
            </a:r>
          </a:p>
          <a:p>
            <a:pPr algn="l">
              <a:lnSpc>
                <a:spcPts val="1984"/>
              </a:lnSpc>
            </a:pPr>
          </a:p>
        </p:txBody>
      </p:sp>
      <p:sp>
        <p:nvSpPr>
          <p:cNvPr name="TextBox 21" id="21"/>
          <p:cNvSpPr txBox="true"/>
          <p:nvPr/>
        </p:nvSpPr>
        <p:spPr>
          <a:xfrm rot="0">
            <a:off x="954013" y="3502025"/>
            <a:ext cx="12774485" cy="3992880"/>
          </a:xfrm>
          <a:prstGeom prst="rect">
            <a:avLst/>
          </a:prstGeom>
        </p:spPr>
        <p:txBody>
          <a:bodyPr anchor="t" rtlCol="false" tIns="0" lIns="0" bIns="0" rIns="0">
            <a:spAutoFit/>
          </a:bodyPr>
          <a:lstStyle/>
          <a:p>
            <a:pPr>
              <a:lnSpc>
                <a:spcPts val="2010"/>
              </a:lnSpc>
            </a:pPr>
            <a:r>
              <a:rPr lang="en-US" sz="1500" spc="-4">
                <a:solidFill>
                  <a:srgbClr val="2E78C4"/>
                </a:solidFill>
                <a:latin typeface="Arial Bold"/>
              </a:rPr>
              <a:t>Solution Overview: </a:t>
            </a:r>
            <a:r>
              <a:rPr lang="en-US" sz="1500" spc="-4">
                <a:solidFill>
                  <a:srgbClr val="000047"/>
                </a:solidFill>
                <a:latin typeface="Arial Bold"/>
              </a:rPr>
              <a:t> FUND SPY: A </a:t>
            </a:r>
            <a:r>
              <a:rPr lang="en-US" sz="1500" spc="-4">
                <a:solidFill>
                  <a:srgbClr val="000047"/>
                </a:solidFill>
                <a:latin typeface="Arial Bold"/>
              </a:rPr>
              <a:t>Machine Learning and Blockchain based fund trail analysis tool that provides detailed reports.</a:t>
            </a:r>
          </a:p>
          <a:p>
            <a:pPr>
              <a:lnSpc>
                <a:spcPts val="2010"/>
              </a:lnSpc>
            </a:pPr>
            <a:r>
              <a:rPr lang="en-US" sz="1500" spc="-4">
                <a:solidFill>
                  <a:srgbClr val="000047"/>
                </a:solidFill>
                <a:latin typeface="Arial Bold"/>
              </a:rPr>
              <a:t>Technical Details: 1. Deep Learning Models - LSTM and NLP models - BERT and Llama.</a:t>
            </a:r>
          </a:p>
          <a:p>
            <a:pPr>
              <a:lnSpc>
                <a:spcPts val="2010"/>
              </a:lnSpc>
            </a:pPr>
            <a:r>
              <a:rPr lang="en-US" sz="1500" spc="-4">
                <a:solidFill>
                  <a:srgbClr val="000047"/>
                </a:solidFill>
                <a:latin typeface="Arial Bold"/>
              </a:rPr>
              <a:t>2. Python and Pyplot for graphical analysis- Network Density, Degree Sequence, and Strength Sequence to provide comprehensive insights.</a:t>
            </a:r>
          </a:p>
          <a:p>
            <a:pPr>
              <a:lnSpc>
                <a:spcPts val="2010"/>
              </a:lnSpc>
            </a:pPr>
            <a:r>
              <a:rPr lang="en-US" sz="1500" spc="-4">
                <a:solidFill>
                  <a:srgbClr val="000047"/>
                </a:solidFill>
                <a:latin typeface="Arial Bold"/>
              </a:rPr>
              <a:t>3. Blockchain infrastructure - leveraging BigChainDB for robust and immutable data storage.</a:t>
            </a:r>
          </a:p>
          <a:p>
            <a:pPr>
              <a:lnSpc>
                <a:spcPts val="2010"/>
              </a:lnSpc>
            </a:pPr>
            <a:r>
              <a:rPr lang="en-US" sz="1500" spc="-4">
                <a:solidFill>
                  <a:srgbClr val="000047"/>
                </a:solidFill>
                <a:latin typeface="Arial Bold"/>
              </a:rPr>
              <a:t>4. Key Libraries : BigchainDB Python driver, BigchainDB Websocket API, MongoDB Connector for Business Intelligence (BI), and BigchainDB Query Language (BQL)</a:t>
            </a:r>
          </a:p>
          <a:p>
            <a:pPr>
              <a:lnSpc>
                <a:spcPts val="2010"/>
              </a:lnSpc>
            </a:pPr>
            <a:r>
              <a:rPr lang="en-US" sz="1500" spc="-4">
                <a:solidFill>
                  <a:srgbClr val="2E78C4"/>
                </a:solidFill>
                <a:latin typeface="Arial Bold"/>
              </a:rPr>
              <a:t>Innovation :</a:t>
            </a:r>
            <a:r>
              <a:rPr lang="en-US" sz="1500" spc="-4">
                <a:solidFill>
                  <a:srgbClr val="000047"/>
                </a:solidFill>
                <a:latin typeface="Arial Bold"/>
              </a:rPr>
              <a:t> 1. Real-time suspicion alert system coupled with blockchain-based privacy options.</a:t>
            </a:r>
          </a:p>
          <a:p>
            <a:pPr>
              <a:lnSpc>
                <a:spcPts val="2010"/>
              </a:lnSpc>
            </a:pPr>
            <a:r>
              <a:rPr lang="en-US" sz="1500" spc="-4">
                <a:solidFill>
                  <a:srgbClr val="000047"/>
                </a:solidFill>
                <a:latin typeface="Arial Bold"/>
              </a:rPr>
              <a:t>2. Promptly flag firms for investigation based on suspicious activities</a:t>
            </a:r>
          </a:p>
          <a:p>
            <a:pPr>
              <a:lnSpc>
                <a:spcPts val="2010"/>
              </a:lnSpc>
            </a:pPr>
            <a:r>
              <a:rPr lang="en-US" sz="1500" spc="-4">
                <a:solidFill>
                  <a:srgbClr val="2E78C4"/>
                </a:solidFill>
                <a:latin typeface="Arial Bold"/>
              </a:rPr>
              <a:t>Market Appeal : </a:t>
            </a:r>
            <a:r>
              <a:rPr lang="en-US" sz="1500" spc="-4">
                <a:solidFill>
                  <a:srgbClr val="000047"/>
                </a:solidFill>
                <a:latin typeface="Arial Bold"/>
              </a:rPr>
              <a:t>1. Promises significant reductions in costs (30-40%) and time (50-60%) for financial institutions.</a:t>
            </a:r>
          </a:p>
          <a:p>
            <a:pPr>
              <a:lnSpc>
                <a:spcPts val="2010"/>
              </a:lnSpc>
            </a:pPr>
            <a:r>
              <a:rPr lang="en-US" sz="1500" spc="-4">
                <a:solidFill>
                  <a:srgbClr val="000047"/>
                </a:solidFill>
                <a:latin typeface="Arial Bold"/>
              </a:rPr>
              <a:t>2. Adaptable to both small and large financial entities, scalable via AWS Cloud Services.</a:t>
            </a:r>
          </a:p>
          <a:p>
            <a:pPr>
              <a:lnSpc>
                <a:spcPts val="2010"/>
              </a:lnSpc>
            </a:pPr>
            <a:r>
              <a:rPr lang="en-US" sz="1500" spc="-4">
                <a:solidFill>
                  <a:srgbClr val="000047"/>
                </a:solidFill>
                <a:latin typeface="Arial Bold"/>
              </a:rPr>
              <a:t>3. Easily integrates with existing financial systems and regulatory frameworks, increasing its utility and adoption rate.</a:t>
            </a:r>
          </a:p>
          <a:p>
            <a:pPr>
              <a:lnSpc>
                <a:spcPts val="2010"/>
              </a:lnSpc>
            </a:pPr>
            <a:r>
              <a:rPr lang="en-US" sz="1500" spc="-4">
                <a:solidFill>
                  <a:srgbClr val="2E78C4"/>
                </a:solidFill>
                <a:latin typeface="Arial Bold"/>
              </a:rPr>
              <a:t>Appeal in Technology:</a:t>
            </a:r>
            <a:r>
              <a:rPr lang="en-US" sz="1500" spc="-4">
                <a:solidFill>
                  <a:srgbClr val="000047"/>
                </a:solidFill>
                <a:latin typeface="Arial Bold"/>
              </a:rPr>
              <a:t> 1. ML: Capture long term dependencies through LSTM’s and nuanced analysis by Models like BERT OR GPT.</a:t>
            </a:r>
          </a:p>
          <a:p>
            <a:pPr>
              <a:lnSpc>
                <a:spcPts val="2010"/>
              </a:lnSpc>
            </a:pPr>
            <a:r>
              <a:rPr lang="en-US" sz="1500" spc="-4">
                <a:solidFill>
                  <a:srgbClr val="000047"/>
                </a:solidFill>
                <a:latin typeface="Arial Bold"/>
              </a:rPr>
              <a:t>2. BigChainDb - our immutable ledger which is provides high scalability, privacy and enhanced querying options.</a:t>
            </a:r>
          </a:p>
          <a:p>
            <a:pPr>
              <a:lnSpc>
                <a:spcPts val="2010"/>
              </a:lnSpc>
            </a:pPr>
          </a:p>
          <a:p>
            <a:pPr>
              <a:lnSpc>
                <a:spcPts val="2010"/>
              </a:lnSpc>
            </a:pPr>
          </a:p>
          <a:p>
            <a:pPr algn="l">
              <a:lnSpc>
                <a:spcPts val="2010"/>
              </a:lnSpc>
            </a:pPr>
          </a:p>
        </p:txBody>
      </p:sp>
      <p:sp>
        <p:nvSpPr>
          <p:cNvPr name="TextBox 22" id="22"/>
          <p:cNvSpPr txBox="true"/>
          <p:nvPr/>
        </p:nvSpPr>
        <p:spPr>
          <a:xfrm rot="0">
            <a:off x="4956457" y="7158299"/>
            <a:ext cx="12686474" cy="1811655"/>
          </a:xfrm>
          <a:prstGeom prst="rect">
            <a:avLst/>
          </a:prstGeom>
        </p:spPr>
        <p:txBody>
          <a:bodyPr anchor="t" rtlCol="false" tIns="0" lIns="0" bIns="0" rIns="0">
            <a:spAutoFit/>
          </a:bodyPr>
          <a:lstStyle/>
          <a:p>
            <a:pPr>
              <a:lnSpc>
                <a:spcPts val="2010"/>
              </a:lnSpc>
            </a:pPr>
            <a:r>
              <a:rPr lang="en-US" sz="1500" spc="-4">
                <a:solidFill>
                  <a:srgbClr val="2E78C4"/>
                </a:solidFill>
                <a:latin typeface="Arial Bold"/>
              </a:rPr>
              <a:t>User Experience:</a:t>
            </a:r>
          </a:p>
          <a:p>
            <a:pPr marL="323850" indent="-161925" lvl="1">
              <a:lnSpc>
                <a:spcPts val="2010"/>
              </a:lnSpc>
              <a:buFont typeface="Arial"/>
              <a:buChar char="•"/>
            </a:pPr>
            <a:r>
              <a:rPr lang="en-US" sz="1500" spc="-4">
                <a:solidFill>
                  <a:srgbClr val="000047"/>
                </a:solidFill>
                <a:latin typeface="Arial Bold"/>
              </a:rPr>
              <a:t>Improved Clarity</a:t>
            </a:r>
            <a:r>
              <a:rPr lang="en-US" sz="1500" spc="-4">
                <a:solidFill>
                  <a:srgbClr val="000047"/>
                </a:solidFill>
                <a:latin typeface="Arial Bold"/>
              </a:rPr>
              <a:t> of up to 20-30% achieved by various client specific reports generated by fund analysis.</a:t>
            </a:r>
          </a:p>
          <a:p>
            <a:pPr marL="323850" indent="-161925" lvl="1">
              <a:lnSpc>
                <a:spcPts val="2010"/>
              </a:lnSpc>
              <a:buFont typeface="Arial"/>
              <a:buChar char="•"/>
            </a:pPr>
            <a:r>
              <a:rPr lang="en-US" sz="1500" spc="-4">
                <a:solidFill>
                  <a:srgbClr val="000047"/>
                </a:solidFill>
                <a:latin typeface="Arial Bold"/>
              </a:rPr>
              <a:t>Alerts and analysis for future fund trades.</a:t>
            </a:r>
          </a:p>
          <a:p>
            <a:pPr>
              <a:lnSpc>
                <a:spcPts val="2010"/>
              </a:lnSpc>
            </a:pPr>
            <a:r>
              <a:rPr lang="en-US" sz="1500" spc="-4">
                <a:solidFill>
                  <a:srgbClr val="2E78C4"/>
                </a:solidFill>
                <a:latin typeface="Arial Bold"/>
              </a:rPr>
              <a:t>Efficiency &amp; Time Savings:</a:t>
            </a:r>
            <a:r>
              <a:rPr lang="en-US" sz="1500" spc="-4">
                <a:solidFill>
                  <a:srgbClr val="000047"/>
                </a:solidFill>
                <a:latin typeface="Arial Bold"/>
              </a:rPr>
              <a:t> </a:t>
            </a:r>
            <a:r>
              <a:rPr lang="en-US" sz="1500" spc="-4">
                <a:solidFill>
                  <a:srgbClr val="000047"/>
                </a:solidFill>
                <a:latin typeface="Arial Bold"/>
              </a:rPr>
              <a:t>Automated Analysis reducing effort and time by 50-60% and also increasing efficiency.</a:t>
            </a:r>
          </a:p>
          <a:p>
            <a:pPr>
              <a:lnSpc>
                <a:spcPts val="2010"/>
              </a:lnSpc>
            </a:pPr>
            <a:r>
              <a:rPr lang="en-US" sz="1500" spc="-4">
                <a:solidFill>
                  <a:srgbClr val="2E78C4"/>
                </a:solidFill>
                <a:latin typeface="Arial Bold"/>
              </a:rPr>
              <a:t>Cost Savings:</a:t>
            </a:r>
            <a:r>
              <a:rPr lang="en-US" sz="1500" spc="-4">
                <a:solidFill>
                  <a:srgbClr val="000047"/>
                </a:solidFill>
                <a:latin typeface="Arial Bold"/>
              </a:rPr>
              <a:t> Automation resulting in 30-40% cost saving .</a:t>
            </a:r>
          </a:p>
          <a:p>
            <a:pPr>
              <a:lnSpc>
                <a:spcPts val="2010"/>
              </a:lnSpc>
            </a:pPr>
            <a:r>
              <a:rPr lang="en-US" sz="1500" spc="-4">
                <a:solidFill>
                  <a:srgbClr val="2E78C4"/>
                </a:solidFill>
                <a:latin typeface="Arial Bold"/>
              </a:rPr>
              <a:t>Flexibility &amp; Scalability:</a:t>
            </a:r>
            <a:r>
              <a:rPr lang="en-US" sz="1500" spc="-4">
                <a:solidFill>
                  <a:srgbClr val="000047"/>
                </a:solidFill>
                <a:latin typeface="Arial Bold"/>
              </a:rPr>
              <a:t> </a:t>
            </a:r>
            <a:r>
              <a:rPr lang="en-US" sz="1500" spc="-4">
                <a:solidFill>
                  <a:srgbClr val="000047"/>
                </a:solidFill>
                <a:latin typeface="Arial Bold"/>
              </a:rPr>
              <a:t>Use of AWS Cloud Services </a:t>
            </a:r>
          </a:p>
          <a:p>
            <a:pPr algn="l">
              <a:lnSpc>
                <a:spcPts val="201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011878" y="9872381"/>
            <a:ext cx="1768440" cy="323532"/>
          </a:xfrm>
          <a:custGeom>
            <a:avLst/>
            <a:gdLst/>
            <a:ahLst/>
            <a:cxnLst/>
            <a:rect r="r" b="b" t="t" l="l"/>
            <a:pathLst>
              <a:path h="323532" w="1768440">
                <a:moveTo>
                  <a:pt x="0" y="0"/>
                </a:moveTo>
                <a:lnTo>
                  <a:pt x="1768440" y="0"/>
                </a:lnTo>
                <a:lnTo>
                  <a:pt x="1768440" y="323532"/>
                </a:lnTo>
                <a:lnTo>
                  <a:pt x="0" y="323532"/>
                </a:lnTo>
                <a:lnTo>
                  <a:pt x="0" y="0"/>
                </a:lnTo>
                <a:close/>
              </a:path>
            </a:pathLst>
          </a:custGeom>
          <a:blipFill>
            <a:blip r:embed="rId2"/>
            <a:stretch>
              <a:fillRect l="-18" t="0" r="-18" b="0"/>
            </a:stretch>
          </a:blipFill>
        </p:spPr>
      </p:sp>
      <p:grpSp>
        <p:nvGrpSpPr>
          <p:cNvPr name="Group 3" id="3"/>
          <p:cNvGrpSpPr/>
          <p:nvPr/>
        </p:nvGrpSpPr>
        <p:grpSpPr>
          <a:xfrm rot="0">
            <a:off x="596736" y="1423465"/>
            <a:ext cx="17143436" cy="8370038"/>
            <a:chOff x="0" y="0"/>
            <a:chExt cx="22857914" cy="11160050"/>
          </a:xfrm>
        </p:grpSpPr>
        <p:sp>
          <p:nvSpPr>
            <p:cNvPr name="Freeform 4" id="4"/>
            <p:cNvSpPr/>
            <p:nvPr/>
          </p:nvSpPr>
          <p:spPr>
            <a:xfrm flipH="false" flipV="false" rot="0">
              <a:off x="0" y="0"/>
              <a:ext cx="22857152" cy="11160051"/>
            </a:xfrm>
            <a:custGeom>
              <a:avLst/>
              <a:gdLst/>
              <a:ahLst/>
              <a:cxnLst/>
              <a:rect r="r" b="b" t="t" l="l"/>
              <a:pathLst>
                <a:path h="11160051" w="22857152">
                  <a:moveTo>
                    <a:pt x="22857152" y="0"/>
                  </a:moveTo>
                  <a:lnTo>
                    <a:pt x="0" y="0"/>
                  </a:lnTo>
                  <a:lnTo>
                    <a:pt x="0" y="11160051"/>
                  </a:lnTo>
                  <a:lnTo>
                    <a:pt x="22857152" y="11160051"/>
                  </a:lnTo>
                  <a:lnTo>
                    <a:pt x="22857152" y="0"/>
                  </a:lnTo>
                  <a:close/>
                </a:path>
              </a:pathLst>
            </a:custGeom>
            <a:solidFill>
              <a:srgbClr val="F1F1F1"/>
            </a:solidFill>
          </p:spPr>
        </p:sp>
      </p:grpSp>
      <p:grpSp>
        <p:nvGrpSpPr>
          <p:cNvPr name="Group 5" id="5"/>
          <p:cNvGrpSpPr/>
          <p:nvPr/>
        </p:nvGrpSpPr>
        <p:grpSpPr>
          <a:xfrm rot="0">
            <a:off x="907540" y="2128266"/>
            <a:ext cx="3020378" cy="737997"/>
            <a:chOff x="0" y="0"/>
            <a:chExt cx="4027170" cy="983996"/>
          </a:xfrm>
        </p:grpSpPr>
        <p:sp>
          <p:nvSpPr>
            <p:cNvPr name="Freeform 6" id="6"/>
            <p:cNvSpPr/>
            <p:nvPr/>
          </p:nvSpPr>
          <p:spPr>
            <a:xfrm flipH="false" flipV="false" rot="0">
              <a:off x="0" y="0"/>
              <a:ext cx="4027170" cy="983996"/>
            </a:xfrm>
            <a:custGeom>
              <a:avLst/>
              <a:gdLst/>
              <a:ahLst/>
              <a:cxnLst/>
              <a:rect r="r" b="b" t="t" l="l"/>
              <a:pathLst>
                <a:path h="983996" w="4027170">
                  <a:moveTo>
                    <a:pt x="0" y="0"/>
                  </a:moveTo>
                  <a:lnTo>
                    <a:pt x="4027170" y="0"/>
                  </a:lnTo>
                  <a:lnTo>
                    <a:pt x="4027170" y="983996"/>
                  </a:lnTo>
                  <a:lnTo>
                    <a:pt x="0" y="983996"/>
                  </a:lnTo>
                  <a:close/>
                </a:path>
              </a:pathLst>
            </a:custGeom>
            <a:solidFill>
              <a:srgbClr val="2D2F8E"/>
            </a:solidFill>
          </p:spPr>
        </p:sp>
        <p:sp>
          <p:nvSpPr>
            <p:cNvPr name="TextBox 7" id="7"/>
            <p:cNvSpPr txBox="true"/>
            <p:nvPr/>
          </p:nvSpPr>
          <p:spPr>
            <a:xfrm>
              <a:off x="0" y="-76200"/>
              <a:ext cx="4027170" cy="1060196"/>
            </a:xfrm>
            <a:prstGeom prst="rect">
              <a:avLst/>
            </a:prstGeom>
          </p:spPr>
          <p:txBody>
            <a:bodyPr anchor="t" rtlCol="false" tIns="50800" lIns="50800" bIns="50800" rIns="50800"/>
            <a:lstStyle/>
            <a:p>
              <a:pPr algn="ctr">
                <a:lnSpc>
                  <a:spcPts val="4320"/>
                </a:lnSpc>
              </a:pPr>
              <a:r>
                <a:rPr lang="en-US" sz="3600" spc="-7">
                  <a:solidFill>
                    <a:srgbClr val="FFFFFF"/>
                  </a:solidFill>
                  <a:latin typeface="Arial Bold"/>
                </a:rPr>
                <a:t>Investments</a:t>
              </a:r>
            </a:p>
          </p:txBody>
        </p:sp>
      </p:grpSp>
      <p:grpSp>
        <p:nvGrpSpPr>
          <p:cNvPr name="Group 8" id="8"/>
          <p:cNvGrpSpPr/>
          <p:nvPr/>
        </p:nvGrpSpPr>
        <p:grpSpPr>
          <a:xfrm rot="0">
            <a:off x="15291204" y="4486554"/>
            <a:ext cx="2261613" cy="737997"/>
            <a:chOff x="0" y="0"/>
            <a:chExt cx="3015483" cy="983996"/>
          </a:xfrm>
        </p:grpSpPr>
        <p:sp>
          <p:nvSpPr>
            <p:cNvPr name="Freeform 9" id="9"/>
            <p:cNvSpPr/>
            <p:nvPr/>
          </p:nvSpPr>
          <p:spPr>
            <a:xfrm flipH="false" flipV="false" rot="0">
              <a:off x="0" y="0"/>
              <a:ext cx="3015483" cy="983996"/>
            </a:xfrm>
            <a:custGeom>
              <a:avLst/>
              <a:gdLst/>
              <a:ahLst/>
              <a:cxnLst/>
              <a:rect r="r" b="b" t="t" l="l"/>
              <a:pathLst>
                <a:path h="983996" w="3015483">
                  <a:moveTo>
                    <a:pt x="0" y="0"/>
                  </a:moveTo>
                  <a:lnTo>
                    <a:pt x="3015483" y="0"/>
                  </a:lnTo>
                  <a:lnTo>
                    <a:pt x="3015483" y="983996"/>
                  </a:lnTo>
                  <a:lnTo>
                    <a:pt x="0" y="983996"/>
                  </a:lnTo>
                  <a:close/>
                </a:path>
              </a:pathLst>
            </a:custGeom>
            <a:solidFill>
              <a:srgbClr val="2D2F8E"/>
            </a:solidFill>
          </p:spPr>
        </p:sp>
        <p:sp>
          <p:nvSpPr>
            <p:cNvPr name="TextBox 10" id="10"/>
            <p:cNvSpPr txBox="true"/>
            <p:nvPr/>
          </p:nvSpPr>
          <p:spPr>
            <a:xfrm>
              <a:off x="0" y="-76200"/>
              <a:ext cx="3015483" cy="1060196"/>
            </a:xfrm>
            <a:prstGeom prst="rect">
              <a:avLst/>
            </a:prstGeom>
          </p:spPr>
          <p:txBody>
            <a:bodyPr anchor="t" rtlCol="false" tIns="50800" lIns="50800" bIns="50800" rIns="50800"/>
            <a:lstStyle/>
            <a:p>
              <a:pPr algn="ctr">
                <a:lnSpc>
                  <a:spcPts val="4320"/>
                </a:lnSpc>
              </a:pPr>
              <a:r>
                <a:rPr lang="en-US" sz="3600" spc="-7">
                  <a:solidFill>
                    <a:srgbClr val="FFFFFF"/>
                  </a:solidFill>
                  <a:latin typeface="Arial Bold"/>
                </a:rPr>
                <a:t>Returns</a:t>
              </a:r>
            </a:p>
          </p:txBody>
        </p:sp>
      </p:grpSp>
      <p:grpSp>
        <p:nvGrpSpPr>
          <p:cNvPr name="Group 11" id="11"/>
          <p:cNvGrpSpPr/>
          <p:nvPr/>
        </p:nvGrpSpPr>
        <p:grpSpPr>
          <a:xfrm rot="0">
            <a:off x="907540" y="7472932"/>
            <a:ext cx="3020378" cy="737997"/>
            <a:chOff x="0" y="0"/>
            <a:chExt cx="4027170" cy="983996"/>
          </a:xfrm>
        </p:grpSpPr>
        <p:sp>
          <p:nvSpPr>
            <p:cNvPr name="Freeform 12" id="12"/>
            <p:cNvSpPr/>
            <p:nvPr/>
          </p:nvSpPr>
          <p:spPr>
            <a:xfrm flipH="false" flipV="false" rot="0">
              <a:off x="0" y="0"/>
              <a:ext cx="4027170" cy="983996"/>
            </a:xfrm>
            <a:custGeom>
              <a:avLst/>
              <a:gdLst/>
              <a:ahLst/>
              <a:cxnLst/>
              <a:rect r="r" b="b" t="t" l="l"/>
              <a:pathLst>
                <a:path h="983996" w="4027170">
                  <a:moveTo>
                    <a:pt x="0" y="0"/>
                  </a:moveTo>
                  <a:lnTo>
                    <a:pt x="4027170" y="0"/>
                  </a:lnTo>
                  <a:lnTo>
                    <a:pt x="4027170" y="983996"/>
                  </a:lnTo>
                  <a:lnTo>
                    <a:pt x="0" y="983996"/>
                  </a:lnTo>
                  <a:close/>
                </a:path>
              </a:pathLst>
            </a:custGeom>
            <a:solidFill>
              <a:srgbClr val="2D2F8E"/>
            </a:solidFill>
          </p:spPr>
        </p:sp>
        <p:sp>
          <p:nvSpPr>
            <p:cNvPr name="TextBox 13" id="13"/>
            <p:cNvSpPr txBox="true"/>
            <p:nvPr/>
          </p:nvSpPr>
          <p:spPr>
            <a:xfrm>
              <a:off x="0" y="-76200"/>
              <a:ext cx="4027170" cy="1060196"/>
            </a:xfrm>
            <a:prstGeom prst="rect">
              <a:avLst/>
            </a:prstGeom>
          </p:spPr>
          <p:txBody>
            <a:bodyPr anchor="t" rtlCol="false" tIns="50800" lIns="50800" bIns="50800" rIns="50800"/>
            <a:lstStyle/>
            <a:p>
              <a:pPr algn="ctr">
                <a:lnSpc>
                  <a:spcPts val="4320"/>
                </a:lnSpc>
              </a:pPr>
              <a:r>
                <a:rPr lang="en-US" sz="3600" spc="-15">
                  <a:solidFill>
                    <a:srgbClr val="FFFFFF"/>
                  </a:solidFill>
                  <a:latin typeface="Arial Bold"/>
                </a:rPr>
                <a:t>Timelines</a:t>
              </a:r>
            </a:p>
          </p:txBody>
        </p:sp>
      </p:grpSp>
      <p:sp>
        <p:nvSpPr>
          <p:cNvPr name="Freeform 14" id="14"/>
          <p:cNvSpPr/>
          <p:nvPr/>
        </p:nvSpPr>
        <p:spPr>
          <a:xfrm flipH="false" flipV="false" rot="0">
            <a:off x="550926" y="477773"/>
            <a:ext cx="710946" cy="710946"/>
          </a:xfrm>
          <a:custGeom>
            <a:avLst/>
            <a:gdLst/>
            <a:ahLst/>
            <a:cxnLst/>
            <a:rect r="r" b="b" t="t" l="l"/>
            <a:pathLst>
              <a:path h="710946" w="710946">
                <a:moveTo>
                  <a:pt x="0" y="0"/>
                </a:moveTo>
                <a:lnTo>
                  <a:pt x="710946" y="0"/>
                </a:lnTo>
                <a:lnTo>
                  <a:pt x="710946" y="710946"/>
                </a:lnTo>
                <a:lnTo>
                  <a:pt x="0" y="710946"/>
                </a:lnTo>
                <a:lnTo>
                  <a:pt x="0" y="0"/>
                </a:lnTo>
                <a:close/>
              </a:path>
            </a:pathLst>
          </a:custGeom>
          <a:blipFill>
            <a:blip r:embed="rId3"/>
            <a:stretch>
              <a:fillRect l="0" t="0" r="0" b="0"/>
            </a:stretch>
          </a:blipFill>
        </p:spPr>
      </p:sp>
      <p:sp>
        <p:nvSpPr>
          <p:cNvPr name="Freeform 15" id="15"/>
          <p:cNvSpPr/>
          <p:nvPr/>
        </p:nvSpPr>
        <p:spPr>
          <a:xfrm flipH="false" flipV="false" rot="0">
            <a:off x="5183350" y="1617348"/>
            <a:ext cx="1328985" cy="1220986"/>
          </a:xfrm>
          <a:custGeom>
            <a:avLst/>
            <a:gdLst/>
            <a:ahLst/>
            <a:cxnLst/>
            <a:rect r="r" b="b" t="t" l="l"/>
            <a:pathLst>
              <a:path h="1220986" w="1328985">
                <a:moveTo>
                  <a:pt x="0" y="0"/>
                </a:moveTo>
                <a:lnTo>
                  <a:pt x="1328985" y="0"/>
                </a:lnTo>
                <a:lnTo>
                  <a:pt x="1328985" y="1220986"/>
                </a:lnTo>
                <a:lnTo>
                  <a:pt x="0" y="1220986"/>
                </a:lnTo>
                <a:lnTo>
                  <a:pt x="0" y="0"/>
                </a:lnTo>
                <a:close/>
              </a:path>
            </a:pathLst>
          </a:custGeom>
          <a:blipFill>
            <a:blip r:embed="rId4"/>
            <a:stretch>
              <a:fillRect l="-10181" t="0" r="-12316" b="0"/>
            </a:stretch>
          </a:blipFill>
        </p:spPr>
      </p:sp>
      <p:sp>
        <p:nvSpPr>
          <p:cNvPr name="Freeform 16" id="16"/>
          <p:cNvSpPr/>
          <p:nvPr/>
        </p:nvSpPr>
        <p:spPr>
          <a:xfrm flipH="false" flipV="false" rot="0">
            <a:off x="6698143" y="1645122"/>
            <a:ext cx="966289" cy="966289"/>
          </a:xfrm>
          <a:custGeom>
            <a:avLst/>
            <a:gdLst/>
            <a:ahLst/>
            <a:cxnLst/>
            <a:rect r="r" b="b" t="t" l="l"/>
            <a:pathLst>
              <a:path h="966289" w="966289">
                <a:moveTo>
                  <a:pt x="0" y="0"/>
                </a:moveTo>
                <a:lnTo>
                  <a:pt x="966288" y="0"/>
                </a:lnTo>
                <a:lnTo>
                  <a:pt x="966288" y="966288"/>
                </a:lnTo>
                <a:lnTo>
                  <a:pt x="0" y="966288"/>
                </a:lnTo>
                <a:lnTo>
                  <a:pt x="0" y="0"/>
                </a:lnTo>
                <a:close/>
              </a:path>
            </a:pathLst>
          </a:custGeom>
          <a:blipFill>
            <a:blip r:embed="rId5"/>
            <a:stretch>
              <a:fillRect l="0" t="0" r="0" b="0"/>
            </a:stretch>
          </a:blipFill>
        </p:spPr>
      </p:sp>
      <p:sp>
        <p:nvSpPr>
          <p:cNvPr name="Freeform 17" id="17"/>
          <p:cNvSpPr/>
          <p:nvPr/>
        </p:nvSpPr>
        <p:spPr>
          <a:xfrm flipH="false" flipV="false" rot="0">
            <a:off x="7850238" y="1612775"/>
            <a:ext cx="1242108" cy="1208911"/>
          </a:xfrm>
          <a:custGeom>
            <a:avLst/>
            <a:gdLst/>
            <a:ahLst/>
            <a:cxnLst/>
            <a:rect r="r" b="b" t="t" l="l"/>
            <a:pathLst>
              <a:path h="1208911" w="1242108">
                <a:moveTo>
                  <a:pt x="0" y="0"/>
                </a:moveTo>
                <a:lnTo>
                  <a:pt x="1242109" y="0"/>
                </a:lnTo>
                <a:lnTo>
                  <a:pt x="1242109" y="1208911"/>
                </a:lnTo>
                <a:lnTo>
                  <a:pt x="0" y="1208911"/>
                </a:lnTo>
                <a:lnTo>
                  <a:pt x="0" y="0"/>
                </a:lnTo>
                <a:close/>
              </a:path>
            </a:pathLst>
          </a:custGeom>
          <a:blipFill>
            <a:blip r:embed="rId6"/>
            <a:stretch>
              <a:fillRect l="0" t="0" r="0" b="-1906"/>
            </a:stretch>
          </a:blipFill>
        </p:spPr>
      </p:sp>
      <p:sp>
        <p:nvSpPr>
          <p:cNvPr name="Freeform 18" id="18"/>
          <p:cNvSpPr/>
          <p:nvPr/>
        </p:nvSpPr>
        <p:spPr>
          <a:xfrm flipH="false" flipV="false" rot="0">
            <a:off x="9168454" y="1617348"/>
            <a:ext cx="1455701" cy="1058461"/>
          </a:xfrm>
          <a:custGeom>
            <a:avLst/>
            <a:gdLst/>
            <a:ahLst/>
            <a:cxnLst/>
            <a:rect r="r" b="b" t="t" l="l"/>
            <a:pathLst>
              <a:path h="1058461" w="1455701">
                <a:moveTo>
                  <a:pt x="0" y="0"/>
                </a:moveTo>
                <a:lnTo>
                  <a:pt x="1455700" y="0"/>
                </a:lnTo>
                <a:lnTo>
                  <a:pt x="1455700" y="1058462"/>
                </a:lnTo>
                <a:lnTo>
                  <a:pt x="0" y="1058462"/>
                </a:lnTo>
                <a:lnTo>
                  <a:pt x="0" y="0"/>
                </a:lnTo>
                <a:close/>
              </a:path>
            </a:pathLst>
          </a:custGeom>
          <a:blipFill>
            <a:blip r:embed="rId7"/>
            <a:stretch>
              <a:fillRect l="-86330" t="0" r="-7051" b="0"/>
            </a:stretch>
          </a:blipFill>
        </p:spPr>
      </p:sp>
      <p:sp>
        <p:nvSpPr>
          <p:cNvPr name="Freeform 19" id="19"/>
          <p:cNvSpPr/>
          <p:nvPr/>
        </p:nvSpPr>
        <p:spPr>
          <a:xfrm flipH="false" flipV="false" rot="0">
            <a:off x="12425991" y="1640922"/>
            <a:ext cx="910342" cy="902029"/>
          </a:xfrm>
          <a:custGeom>
            <a:avLst/>
            <a:gdLst/>
            <a:ahLst/>
            <a:cxnLst/>
            <a:rect r="r" b="b" t="t" l="l"/>
            <a:pathLst>
              <a:path h="902029" w="910342">
                <a:moveTo>
                  <a:pt x="0" y="0"/>
                </a:moveTo>
                <a:lnTo>
                  <a:pt x="910343" y="0"/>
                </a:lnTo>
                <a:lnTo>
                  <a:pt x="910343" y="902029"/>
                </a:lnTo>
                <a:lnTo>
                  <a:pt x="0" y="902029"/>
                </a:lnTo>
                <a:lnTo>
                  <a:pt x="0" y="0"/>
                </a:lnTo>
                <a:close/>
              </a:path>
            </a:pathLst>
          </a:custGeom>
          <a:blipFill>
            <a:blip r:embed="rId8"/>
            <a:stretch>
              <a:fillRect l="0" t="0" r="0" b="0"/>
            </a:stretch>
          </a:blipFill>
        </p:spPr>
      </p:sp>
      <p:sp>
        <p:nvSpPr>
          <p:cNvPr name="Freeform 20" id="20"/>
          <p:cNvSpPr/>
          <p:nvPr/>
        </p:nvSpPr>
        <p:spPr>
          <a:xfrm flipH="false" flipV="false" rot="0">
            <a:off x="13709649" y="1671210"/>
            <a:ext cx="887725" cy="875941"/>
          </a:xfrm>
          <a:custGeom>
            <a:avLst/>
            <a:gdLst/>
            <a:ahLst/>
            <a:cxnLst/>
            <a:rect r="r" b="b" t="t" l="l"/>
            <a:pathLst>
              <a:path h="875941" w="887725">
                <a:moveTo>
                  <a:pt x="0" y="0"/>
                </a:moveTo>
                <a:lnTo>
                  <a:pt x="887724" y="0"/>
                </a:lnTo>
                <a:lnTo>
                  <a:pt x="887724" y="875941"/>
                </a:lnTo>
                <a:lnTo>
                  <a:pt x="0" y="875941"/>
                </a:lnTo>
                <a:lnTo>
                  <a:pt x="0" y="0"/>
                </a:lnTo>
                <a:close/>
              </a:path>
            </a:pathLst>
          </a:custGeom>
          <a:blipFill>
            <a:blip r:embed="rId9"/>
            <a:stretch>
              <a:fillRect l="0" t="0" r="0" b="0"/>
            </a:stretch>
          </a:blipFill>
        </p:spPr>
      </p:sp>
      <p:sp>
        <p:nvSpPr>
          <p:cNvPr name="Freeform 21" id="21"/>
          <p:cNvSpPr/>
          <p:nvPr/>
        </p:nvSpPr>
        <p:spPr>
          <a:xfrm flipH="false" flipV="false" rot="0">
            <a:off x="14883123" y="1647208"/>
            <a:ext cx="923945" cy="923945"/>
          </a:xfrm>
          <a:custGeom>
            <a:avLst/>
            <a:gdLst/>
            <a:ahLst/>
            <a:cxnLst/>
            <a:rect r="r" b="b" t="t" l="l"/>
            <a:pathLst>
              <a:path h="923945" w="923945">
                <a:moveTo>
                  <a:pt x="0" y="0"/>
                </a:moveTo>
                <a:lnTo>
                  <a:pt x="923946" y="0"/>
                </a:lnTo>
                <a:lnTo>
                  <a:pt x="923946" y="923945"/>
                </a:lnTo>
                <a:lnTo>
                  <a:pt x="0" y="923945"/>
                </a:lnTo>
                <a:lnTo>
                  <a:pt x="0" y="0"/>
                </a:lnTo>
                <a:close/>
              </a:path>
            </a:pathLst>
          </a:custGeom>
          <a:blipFill>
            <a:blip r:embed="rId10"/>
            <a:stretch>
              <a:fillRect l="0" t="0" r="0" b="0"/>
            </a:stretch>
          </a:blipFill>
        </p:spPr>
      </p:sp>
      <p:sp>
        <p:nvSpPr>
          <p:cNvPr name="Freeform 22" id="22"/>
          <p:cNvSpPr/>
          <p:nvPr/>
        </p:nvSpPr>
        <p:spPr>
          <a:xfrm flipH="false" flipV="false" rot="0">
            <a:off x="16092819" y="1647208"/>
            <a:ext cx="793961" cy="911164"/>
          </a:xfrm>
          <a:custGeom>
            <a:avLst/>
            <a:gdLst/>
            <a:ahLst/>
            <a:cxnLst/>
            <a:rect r="r" b="b" t="t" l="l"/>
            <a:pathLst>
              <a:path h="911164" w="793961">
                <a:moveTo>
                  <a:pt x="0" y="0"/>
                </a:moveTo>
                <a:lnTo>
                  <a:pt x="793960" y="0"/>
                </a:lnTo>
                <a:lnTo>
                  <a:pt x="793960" y="911164"/>
                </a:lnTo>
                <a:lnTo>
                  <a:pt x="0" y="911164"/>
                </a:lnTo>
                <a:lnTo>
                  <a:pt x="0" y="0"/>
                </a:lnTo>
                <a:close/>
              </a:path>
            </a:pathLst>
          </a:custGeom>
          <a:blipFill>
            <a:blip r:embed="rId11"/>
            <a:stretch>
              <a:fillRect l="0" t="0" r="0" b="0"/>
            </a:stretch>
          </a:blipFill>
        </p:spPr>
      </p:sp>
      <p:sp>
        <p:nvSpPr>
          <p:cNvPr name="Freeform 23" id="23"/>
          <p:cNvSpPr/>
          <p:nvPr/>
        </p:nvSpPr>
        <p:spPr>
          <a:xfrm flipH="false" flipV="false" rot="0">
            <a:off x="10985890" y="1645122"/>
            <a:ext cx="1159036" cy="1058461"/>
          </a:xfrm>
          <a:custGeom>
            <a:avLst/>
            <a:gdLst/>
            <a:ahLst/>
            <a:cxnLst/>
            <a:rect r="r" b="b" t="t" l="l"/>
            <a:pathLst>
              <a:path h="1058461" w="1159036">
                <a:moveTo>
                  <a:pt x="0" y="0"/>
                </a:moveTo>
                <a:lnTo>
                  <a:pt x="1159036" y="0"/>
                </a:lnTo>
                <a:lnTo>
                  <a:pt x="1159036" y="1058461"/>
                </a:lnTo>
                <a:lnTo>
                  <a:pt x="0" y="1058461"/>
                </a:lnTo>
                <a:lnTo>
                  <a:pt x="0" y="0"/>
                </a:lnTo>
                <a:close/>
              </a:path>
            </a:pathLst>
          </a:custGeom>
          <a:blipFill>
            <a:blip r:embed="rId7"/>
            <a:stretch>
              <a:fillRect l="-7725" t="0" r="-135153" b="0"/>
            </a:stretch>
          </a:blipFill>
        </p:spPr>
      </p:sp>
      <p:sp>
        <p:nvSpPr>
          <p:cNvPr name="Freeform 24" id="24"/>
          <p:cNvSpPr/>
          <p:nvPr/>
        </p:nvSpPr>
        <p:spPr>
          <a:xfrm flipH="false" flipV="false" rot="0">
            <a:off x="3783670" y="6529760"/>
            <a:ext cx="551808" cy="552401"/>
          </a:xfrm>
          <a:custGeom>
            <a:avLst/>
            <a:gdLst/>
            <a:ahLst/>
            <a:cxnLst/>
            <a:rect r="r" b="b" t="t" l="l"/>
            <a:pathLst>
              <a:path h="552401" w="551808">
                <a:moveTo>
                  <a:pt x="0" y="0"/>
                </a:moveTo>
                <a:lnTo>
                  <a:pt x="551807" y="0"/>
                </a:lnTo>
                <a:lnTo>
                  <a:pt x="551807" y="552402"/>
                </a:lnTo>
                <a:lnTo>
                  <a:pt x="0" y="55240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AutoShape 25" id="25"/>
          <p:cNvSpPr/>
          <p:nvPr/>
        </p:nvSpPr>
        <p:spPr>
          <a:xfrm>
            <a:off x="889645" y="3985056"/>
            <a:ext cx="14088308" cy="9046"/>
          </a:xfrm>
          <a:prstGeom prst="line">
            <a:avLst/>
          </a:prstGeom>
          <a:ln cap="flat" w="9525">
            <a:solidFill>
              <a:srgbClr val="BEBEBE"/>
            </a:solidFill>
            <a:prstDash val="solid"/>
            <a:headEnd type="none" len="sm" w="sm"/>
            <a:tailEnd type="none" len="sm" w="sm"/>
          </a:ln>
        </p:spPr>
      </p:sp>
      <p:sp>
        <p:nvSpPr>
          <p:cNvPr name="AutoShape 26" id="26"/>
          <p:cNvSpPr/>
          <p:nvPr/>
        </p:nvSpPr>
        <p:spPr>
          <a:xfrm>
            <a:off x="889645" y="6458074"/>
            <a:ext cx="14455450" cy="0"/>
          </a:xfrm>
          <a:prstGeom prst="line">
            <a:avLst/>
          </a:prstGeom>
          <a:ln cap="flat" w="9525">
            <a:solidFill>
              <a:srgbClr val="BEBEBE"/>
            </a:solidFill>
            <a:prstDash val="solid"/>
            <a:headEnd type="none" len="sm" w="sm"/>
            <a:tailEnd type="none" len="sm" w="sm"/>
          </a:ln>
        </p:spPr>
      </p:sp>
      <p:sp>
        <p:nvSpPr>
          <p:cNvPr name="Freeform 27" id="27"/>
          <p:cNvSpPr/>
          <p:nvPr/>
        </p:nvSpPr>
        <p:spPr>
          <a:xfrm flipH="false" flipV="false" rot="0">
            <a:off x="5669656" y="4119136"/>
            <a:ext cx="732233" cy="640371"/>
          </a:xfrm>
          <a:custGeom>
            <a:avLst/>
            <a:gdLst/>
            <a:ahLst/>
            <a:cxnLst/>
            <a:rect r="r" b="b" t="t" l="l"/>
            <a:pathLst>
              <a:path h="640371" w="732233">
                <a:moveTo>
                  <a:pt x="0" y="0"/>
                </a:moveTo>
                <a:lnTo>
                  <a:pt x="732233" y="0"/>
                </a:lnTo>
                <a:lnTo>
                  <a:pt x="732233" y="640371"/>
                </a:lnTo>
                <a:lnTo>
                  <a:pt x="0" y="64037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8" id="28"/>
          <p:cNvSpPr/>
          <p:nvPr/>
        </p:nvSpPr>
        <p:spPr>
          <a:xfrm flipH="false" flipV="false" rot="0">
            <a:off x="3386955" y="4084590"/>
            <a:ext cx="816060" cy="709057"/>
          </a:xfrm>
          <a:custGeom>
            <a:avLst/>
            <a:gdLst/>
            <a:ahLst/>
            <a:cxnLst/>
            <a:rect r="r" b="b" t="t" l="l"/>
            <a:pathLst>
              <a:path h="709057" w="816060">
                <a:moveTo>
                  <a:pt x="0" y="0"/>
                </a:moveTo>
                <a:lnTo>
                  <a:pt x="816059" y="0"/>
                </a:lnTo>
                <a:lnTo>
                  <a:pt x="816059" y="709057"/>
                </a:lnTo>
                <a:lnTo>
                  <a:pt x="0" y="70905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9" id="29"/>
          <p:cNvSpPr/>
          <p:nvPr/>
        </p:nvSpPr>
        <p:spPr>
          <a:xfrm flipH="false" flipV="false" rot="0">
            <a:off x="1427133" y="4084590"/>
            <a:ext cx="667033" cy="667033"/>
          </a:xfrm>
          <a:custGeom>
            <a:avLst/>
            <a:gdLst/>
            <a:ahLst/>
            <a:cxnLst/>
            <a:rect r="r" b="b" t="t" l="l"/>
            <a:pathLst>
              <a:path h="667033" w="667033">
                <a:moveTo>
                  <a:pt x="0" y="0"/>
                </a:moveTo>
                <a:lnTo>
                  <a:pt x="667033" y="0"/>
                </a:lnTo>
                <a:lnTo>
                  <a:pt x="667033" y="667033"/>
                </a:lnTo>
                <a:lnTo>
                  <a:pt x="0" y="66703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30" id="30"/>
          <p:cNvSpPr/>
          <p:nvPr/>
        </p:nvSpPr>
        <p:spPr>
          <a:xfrm flipH="false" flipV="false" rot="0">
            <a:off x="8037397" y="4006392"/>
            <a:ext cx="789537" cy="855867"/>
          </a:xfrm>
          <a:custGeom>
            <a:avLst/>
            <a:gdLst/>
            <a:ahLst/>
            <a:cxnLst/>
            <a:rect r="r" b="b" t="t" l="l"/>
            <a:pathLst>
              <a:path h="855867" w="789537">
                <a:moveTo>
                  <a:pt x="0" y="0"/>
                </a:moveTo>
                <a:lnTo>
                  <a:pt x="789537" y="0"/>
                </a:lnTo>
                <a:lnTo>
                  <a:pt x="789537" y="855866"/>
                </a:lnTo>
                <a:lnTo>
                  <a:pt x="0" y="855866"/>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31" id="31"/>
          <p:cNvSpPr/>
          <p:nvPr/>
        </p:nvSpPr>
        <p:spPr>
          <a:xfrm flipH="false" flipV="false" rot="0">
            <a:off x="10465234" y="4084590"/>
            <a:ext cx="901640" cy="734837"/>
          </a:xfrm>
          <a:custGeom>
            <a:avLst/>
            <a:gdLst/>
            <a:ahLst/>
            <a:cxnLst/>
            <a:rect r="r" b="b" t="t" l="l"/>
            <a:pathLst>
              <a:path h="734837" w="901640">
                <a:moveTo>
                  <a:pt x="0" y="0"/>
                </a:moveTo>
                <a:lnTo>
                  <a:pt x="901640" y="0"/>
                </a:lnTo>
                <a:lnTo>
                  <a:pt x="901640" y="734837"/>
                </a:lnTo>
                <a:lnTo>
                  <a:pt x="0" y="734837"/>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32" id="32"/>
          <p:cNvSpPr/>
          <p:nvPr/>
        </p:nvSpPr>
        <p:spPr>
          <a:xfrm flipH="false" flipV="false" rot="0">
            <a:off x="11023981" y="6535247"/>
            <a:ext cx="541427" cy="541427"/>
          </a:xfrm>
          <a:custGeom>
            <a:avLst/>
            <a:gdLst/>
            <a:ahLst/>
            <a:cxnLst/>
            <a:rect r="r" b="b" t="t" l="l"/>
            <a:pathLst>
              <a:path h="541427" w="541427">
                <a:moveTo>
                  <a:pt x="0" y="0"/>
                </a:moveTo>
                <a:lnTo>
                  <a:pt x="541427" y="0"/>
                </a:lnTo>
                <a:lnTo>
                  <a:pt x="541427" y="541427"/>
                </a:lnTo>
                <a:lnTo>
                  <a:pt x="0" y="541427"/>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Freeform 33" id="33"/>
          <p:cNvSpPr/>
          <p:nvPr/>
        </p:nvSpPr>
        <p:spPr>
          <a:xfrm flipH="false" flipV="false" rot="0">
            <a:off x="13496303" y="4045503"/>
            <a:ext cx="551092" cy="722744"/>
          </a:xfrm>
          <a:custGeom>
            <a:avLst/>
            <a:gdLst/>
            <a:ahLst/>
            <a:cxnLst/>
            <a:rect r="r" b="b" t="t" l="l"/>
            <a:pathLst>
              <a:path h="722744" w="551092">
                <a:moveTo>
                  <a:pt x="0" y="0"/>
                </a:moveTo>
                <a:lnTo>
                  <a:pt x="551093" y="0"/>
                </a:lnTo>
                <a:lnTo>
                  <a:pt x="551093" y="722744"/>
                </a:lnTo>
                <a:lnTo>
                  <a:pt x="0" y="722744"/>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34" id="34"/>
          <p:cNvSpPr txBox="true"/>
          <p:nvPr/>
        </p:nvSpPr>
        <p:spPr>
          <a:xfrm rot="0">
            <a:off x="889645" y="2838702"/>
            <a:ext cx="3679508" cy="713423"/>
          </a:xfrm>
          <a:prstGeom prst="rect">
            <a:avLst/>
          </a:prstGeom>
        </p:spPr>
        <p:txBody>
          <a:bodyPr anchor="t" rtlCol="false" tIns="0" lIns="0" bIns="0" rIns="0">
            <a:spAutoFit/>
          </a:bodyPr>
          <a:lstStyle/>
          <a:p>
            <a:pPr algn="l">
              <a:lnSpc>
                <a:spcPts val="2520"/>
              </a:lnSpc>
            </a:pPr>
            <a:r>
              <a:rPr lang="en-US" sz="2100">
                <a:solidFill>
                  <a:srgbClr val="2D2F8E"/>
                </a:solidFill>
                <a:latin typeface="Arial Italics"/>
              </a:rPr>
              <a:t>What does it take &amp; How much  does it cost to solve?</a:t>
            </a:r>
          </a:p>
        </p:txBody>
      </p:sp>
      <p:sp>
        <p:nvSpPr>
          <p:cNvPr name="TextBox 35" id="35"/>
          <p:cNvSpPr txBox="true"/>
          <p:nvPr/>
        </p:nvSpPr>
        <p:spPr>
          <a:xfrm rot="0">
            <a:off x="15196184" y="5250242"/>
            <a:ext cx="2543988" cy="990600"/>
          </a:xfrm>
          <a:prstGeom prst="rect">
            <a:avLst/>
          </a:prstGeom>
        </p:spPr>
        <p:txBody>
          <a:bodyPr anchor="t" rtlCol="false" tIns="0" lIns="0" bIns="0" rIns="0">
            <a:spAutoFit/>
          </a:bodyPr>
          <a:lstStyle/>
          <a:p>
            <a:pPr algn="l">
              <a:lnSpc>
                <a:spcPts val="2520"/>
              </a:lnSpc>
            </a:pPr>
            <a:r>
              <a:rPr lang="en-US" sz="2100">
                <a:solidFill>
                  <a:srgbClr val="2D2F8E"/>
                </a:solidFill>
                <a:latin typeface="Arial Italics"/>
              </a:rPr>
              <a:t>Quantify the benefits &amp;  What if I don’t solve?</a:t>
            </a:r>
          </a:p>
        </p:txBody>
      </p:sp>
      <p:sp>
        <p:nvSpPr>
          <p:cNvPr name="TextBox 36" id="36"/>
          <p:cNvSpPr txBox="true"/>
          <p:nvPr/>
        </p:nvSpPr>
        <p:spPr>
          <a:xfrm rot="0">
            <a:off x="1024737" y="8245576"/>
            <a:ext cx="2785108" cy="394018"/>
          </a:xfrm>
          <a:prstGeom prst="rect">
            <a:avLst/>
          </a:prstGeom>
        </p:spPr>
        <p:txBody>
          <a:bodyPr anchor="t" rtlCol="false" tIns="0" lIns="0" bIns="0" rIns="0">
            <a:spAutoFit/>
          </a:bodyPr>
          <a:lstStyle/>
          <a:p>
            <a:pPr algn="l">
              <a:lnSpc>
                <a:spcPts val="2520"/>
              </a:lnSpc>
            </a:pPr>
            <a:r>
              <a:rPr lang="en-US" sz="2100" spc="-7">
                <a:solidFill>
                  <a:srgbClr val="2D2F8E"/>
                </a:solidFill>
                <a:latin typeface="Arial Italics"/>
              </a:rPr>
              <a:t>Time to realize benefits</a:t>
            </a:r>
          </a:p>
        </p:txBody>
      </p:sp>
      <p:sp>
        <p:nvSpPr>
          <p:cNvPr name="TextBox 37" id="37"/>
          <p:cNvSpPr txBox="true"/>
          <p:nvPr/>
        </p:nvSpPr>
        <p:spPr>
          <a:xfrm rot="0">
            <a:off x="1677618" y="448297"/>
            <a:ext cx="9525952" cy="651192"/>
          </a:xfrm>
          <a:prstGeom prst="rect">
            <a:avLst/>
          </a:prstGeom>
        </p:spPr>
        <p:txBody>
          <a:bodyPr anchor="t" rtlCol="false" tIns="0" lIns="0" bIns="0" rIns="0">
            <a:spAutoFit/>
          </a:bodyPr>
          <a:lstStyle/>
          <a:p>
            <a:pPr algn="l">
              <a:lnSpc>
                <a:spcPts val="4320"/>
              </a:lnSpc>
            </a:pPr>
            <a:r>
              <a:rPr lang="en-US" sz="3600">
                <a:solidFill>
                  <a:srgbClr val="2D2F8E"/>
                </a:solidFill>
                <a:latin typeface="Arial Bold"/>
              </a:rPr>
              <a:t>Financials &amp; Timelines | Business Plan (2/2)</a:t>
            </a:r>
          </a:p>
        </p:txBody>
      </p:sp>
      <p:sp>
        <p:nvSpPr>
          <p:cNvPr name="TextBox 38" id="38"/>
          <p:cNvSpPr txBox="true"/>
          <p:nvPr/>
        </p:nvSpPr>
        <p:spPr>
          <a:xfrm rot="0">
            <a:off x="628650" y="9771417"/>
            <a:ext cx="260985" cy="192404"/>
          </a:xfrm>
          <a:prstGeom prst="rect">
            <a:avLst/>
          </a:prstGeom>
        </p:spPr>
        <p:txBody>
          <a:bodyPr anchor="t" rtlCol="false" tIns="0" lIns="0" bIns="0" rIns="0">
            <a:spAutoFit/>
          </a:bodyPr>
          <a:lstStyle/>
          <a:p>
            <a:pPr algn="l">
              <a:lnSpc>
                <a:spcPts val="1260"/>
              </a:lnSpc>
            </a:pPr>
            <a:r>
              <a:rPr lang="en-US" sz="1050" spc="-7">
                <a:solidFill>
                  <a:srgbClr val="000047"/>
                </a:solidFill>
                <a:latin typeface="Arimo"/>
              </a:rPr>
              <a:t>8</a:t>
            </a:r>
          </a:p>
        </p:txBody>
      </p:sp>
      <p:sp>
        <p:nvSpPr>
          <p:cNvPr name="TextBox 39" id="39"/>
          <p:cNvSpPr txBox="true"/>
          <p:nvPr/>
        </p:nvSpPr>
        <p:spPr>
          <a:xfrm rot="0">
            <a:off x="1544574" y="9770959"/>
            <a:ext cx="1099184" cy="192404"/>
          </a:xfrm>
          <a:prstGeom prst="rect">
            <a:avLst/>
          </a:prstGeom>
        </p:spPr>
        <p:txBody>
          <a:bodyPr anchor="t" rtlCol="false" tIns="0" lIns="0" bIns="0" rIns="0">
            <a:spAutoFit/>
          </a:bodyPr>
          <a:lstStyle/>
          <a:p>
            <a:pPr algn="l">
              <a:lnSpc>
                <a:spcPts val="1260"/>
              </a:lnSpc>
            </a:pPr>
            <a:r>
              <a:rPr lang="en-US" sz="1050" spc="-15">
                <a:solidFill>
                  <a:srgbClr val="000047"/>
                </a:solidFill>
                <a:latin typeface="Arimo"/>
              </a:rPr>
              <a:t>© 2024 Cognizant</a:t>
            </a:r>
          </a:p>
        </p:txBody>
      </p:sp>
      <p:sp>
        <p:nvSpPr>
          <p:cNvPr name="TextBox 40" id="40"/>
          <p:cNvSpPr txBox="true"/>
          <p:nvPr/>
        </p:nvSpPr>
        <p:spPr>
          <a:xfrm rot="0">
            <a:off x="5751072" y="3000151"/>
            <a:ext cx="2860429" cy="495300"/>
          </a:xfrm>
          <a:prstGeom prst="rect">
            <a:avLst/>
          </a:prstGeom>
        </p:spPr>
        <p:txBody>
          <a:bodyPr anchor="t" rtlCol="false" tIns="0" lIns="0" bIns="0" rIns="0">
            <a:spAutoFit/>
          </a:bodyPr>
          <a:lstStyle/>
          <a:p>
            <a:pPr algn="ctr">
              <a:lnSpc>
                <a:spcPts val="1800"/>
              </a:lnSpc>
              <a:spcBef>
                <a:spcPct val="0"/>
              </a:spcBef>
            </a:pPr>
            <a:r>
              <a:rPr lang="en-US" sz="1500">
                <a:solidFill>
                  <a:srgbClr val="000042"/>
                </a:solidFill>
                <a:latin typeface="Arial Bold"/>
              </a:rPr>
              <a:t>Cloud Infrastructure (AWS):</a:t>
            </a:r>
          </a:p>
          <a:p>
            <a:pPr algn="ctr">
              <a:lnSpc>
                <a:spcPts val="1800"/>
              </a:lnSpc>
              <a:spcBef>
                <a:spcPct val="0"/>
              </a:spcBef>
            </a:pPr>
            <a:r>
              <a:rPr lang="en-US" sz="1500">
                <a:solidFill>
                  <a:srgbClr val="000042"/>
                </a:solidFill>
                <a:latin typeface="Arial Bold"/>
              </a:rPr>
              <a:t> Rs. 60,000 - Rs. 1,50,000</a:t>
            </a:r>
          </a:p>
        </p:txBody>
      </p:sp>
      <p:sp>
        <p:nvSpPr>
          <p:cNvPr name="TextBox 41" id="41"/>
          <p:cNvSpPr txBox="true"/>
          <p:nvPr/>
        </p:nvSpPr>
        <p:spPr>
          <a:xfrm rot="0">
            <a:off x="9144000" y="3009676"/>
            <a:ext cx="2694418" cy="495300"/>
          </a:xfrm>
          <a:prstGeom prst="rect">
            <a:avLst/>
          </a:prstGeom>
        </p:spPr>
        <p:txBody>
          <a:bodyPr anchor="t" rtlCol="false" tIns="0" lIns="0" bIns="0" rIns="0">
            <a:spAutoFit/>
          </a:bodyPr>
          <a:lstStyle/>
          <a:p>
            <a:pPr algn="ctr">
              <a:lnSpc>
                <a:spcPts val="1800"/>
              </a:lnSpc>
              <a:spcBef>
                <a:spcPct val="0"/>
              </a:spcBef>
            </a:pPr>
            <a:r>
              <a:rPr lang="en-US" sz="1500">
                <a:solidFill>
                  <a:srgbClr val="000042"/>
                </a:solidFill>
                <a:latin typeface="Arial Bold"/>
              </a:rPr>
              <a:t>AI and ML Tools: </a:t>
            </a:r>
          </a:p>
          <a:p>
            <a:pPr algn="ctr">
              <a:lnSpc>
                <a:spcPts val="1800"/>
              </a:lnSpc>
              <a:spcBef>
                <a:spcPct val="0"/>
              </a:spcBef>
            </a:pPr>
            <a:r>
              <a:rPr lang="en-US" sz="1500">
                <a:solidFill>
                  <a:srgbClr val="000042"/>
                </a:solidFill>
                <a:latin typeface="Arial Bold"/>
              </a:rPr>
              <a:t>Rs. 50,000 - Rs. 1,00,000</a:t>
            </a:r>
          </a:p>
        </p:txBody>
      </p:sp>
      <p:sp>
        <p:nvSpPr>
          <p:cNvPr name="TextBox 42" id="42"/>
          <p:cNvSpPr txBox="true"/>
          <p:nvPr/>
        </p:nvSpPr>
        <p:spPr>
          <a:xfrm rot="0">
            <a:off x="12144926" y="2943001"/>
            <a:ext cx="1249973" cy="952500"/>
          </a:xfrm>
          <a:prstGeom prst="rect">
            <a:avLst/>
          </a:prstGeom>
        </p:spPr>
        <p:txBody>
          <a:bodyPr anchor="t" rtlCol="false" tIns="0" lIns="0" bIns="0" rIns="0">
            <a:spAutoFit/>
          </a:bodyPr>
          <a:lstStyle/>
          <a:p>
            <a:pPr algn="ctr">
              <a:lnSpc>
                <a:spcPts val="1800"/>
              </a:lnSpc>
              <a:spcBef>
                <a:spcPct val="0"/>
              </a:spcBef>
            </a:pPr>
            <a:r>
              <a:rPr lang="en-US" sz="1500">
                <a:solidFill>
                  <a:srgbClr val="000042"/>
                </a:solidFill>
                <a:latin typeface="Arial Bold"/>
              </a:rPr>
              <a:t>Data Acquisition:</a:t>
            </a:r>
          </a:p>
          <a:p>
            <a:pPr algn="ctr">
              <a:lnSpc>
                <a:spcPts val="1800"/>
              </a:lnSpc>
              <a:spcBef>
                <a:spcPct val="0"/>
              </a:spcBef>
            </a:pPr>
            <a:r>
              <a:rPr lang="en-US" sz="1500">
                <a:solidFill>
                  <a:srgbClr val="000042"/>
                </a:solidFill>
                <a:latin typeface="Arial Bold"/>
              </a:rPr>
              <a:t> Rs. 50,000 - </a:t>
            </a:r>
          </a:p>
          <a:p>
            <a:pPr algn="ctr">
              <a:lnSpc>
                <a:spcPts val="1800"/>
              </a:lnSpc>
              <a:spcBef>
                <a:spcPct val="0"/>
              </a:spcBef>
            </a:pPr>
            <a:r>
              <a:rPr lang="en-US" sz="1500">
                <a:solidFill>
                  <a:srgbClr val="000042"/>
                </a:solidFill>
                <a:latin typeface="Arial Bold"/>
              </a:rPr>
              <a:t>Rs. 3,00,000</a:t>
            </a:r>
          </a:p>
        </p:txBody>
      </p:sp>
      <p:sp>
        <p:nvSpPr>
          <p:cNvPr name="TextBox 43" id="43"/>
          <p:cNvSpPr txBox="true"/>
          <p:nvPr/>
        </p:nvSpPr>
        <p:spPr>
          <a:xfrm rot="0">
            <a:off x="13500673" y="2943001"/>
            <a:ext cx="1319075" cy="952500"/>
          </a:xfrm>
          <a:prstGeom prst="rect">
            <a:avLst/>
          </a:prstGeom>
        </p:spPr>
        <p:txBody>
          <a:bodyPr anchor="t" rtlCol="false" tIns="0" lIns="0" bIns="0" rIns="0">
            <a:spAutoFit/>
          </a:bodyPr>
          <a:lstStyle/>
          <a:p>
            <a:pPr algn="ctr">
              <a:lnSpc>
                <a:spcPts val="1800"/>
              </a:lnSpc>
              <a:spcBef>
                <a:spcPct val="0"/>
              </a:spcBef>
            </a:pPr>
            <a:r>
              <a:rPr lang="en-US" sz="1500">
                <a:solidFill>
                  <a:srgbClr val="000042"/>
                </a:solidFill>
                <a:latin typeface="Arial Bold"/>
              </a:rPr>
              <a:t>Blockchain Integration: </a:t>
            </a:r>
          </a:p>
          <a:p>
            <a:pPr algn="ctr">
              <a:lnSpc>
                <a:spcPts val="1800"/>
              </a:lnSpc>
              <a:spcBef>
                <a:spcPct val="0"/>
              </a:spcBef>
            </a:pPr>
            <a:r>
              <a:rPr lang="en-US" sz="1500">
                <a:solidFill>
                  <a:srgbClr val="000042"/>
                </a:solidFill>
                <a:latin typeface="Arial Bold"/>
              </a:rPr>
              <a:t>Rs. 50,000 - </a:t>
            </a:r>
          </a:p>
          <a:p>
            <a:pPr algn="ctr">
              <a:lnSpc>
                <a:spcPts val="1800"/>
              </a:lnSpc>
              <a:spcBef>
                <a:spcPct val="0"/>
              </a:spcBef>
            </a:pPr>
            <a:r>
              <a:rPr lang="en-US" sz="1500">
                <a:solidFill>
                  <a:srgbClr val="000042"/>
                </a:solidFill>
                <a:latin typeface="Arial Bold"/>
              </a:rPr>
              <a:t>Rs. 1,50,000</a:t>
            </a:r>
          </a:p>
        </p:txBody>
      </p:sp>
      <p:sp>
        <p:nvSpPr>
          <p:cNvPr name="TextBox 44" id="44"/>
          <p:cNvSpPr txBox="true"/>
          <p:nvPr/>
        </p:nvSpPr>
        <p:spPr>
          <a:xfrm rot="0">
            <a:off x="14778116" y="2943001"/>
            <a:ext cx="1196022" cy="495300"/>
          </a:xfrm>
          <a:prstGeom prst="rect">
            <a:avLst/>
          </a:prstGeom>
        </p:spPr>
        <p:txBody>
          <a:bodyPr anchor="t" rtlCol="false" tIns="0" lIns="0" bIns="0" rIns="0">
            <a:spAutoFit/>
          </a:bodyPr>
          <a:lstStyle/>
          <a:p>
            <a:pPr algn="ctr">
              <a:lnSpc>
                <a:spcPts val="1800"/>
              </a:lnSpc>
              <a:spcBef>
                <a:spcPct val="0"/>
              </a:spcBef>
            </a:pPr>
            <a:r>
              <a:rPr lang="en-US" sz="1500">
                <a:solidFill>
                  <a:srgbClr val="000042"/>
                </a:solidFill>
                <a:latin typeface="Arial Bold"/>
              </a:rPr>
              <a:t>Development</a:t>
            </a:r>
          </a:p>
          <a:p>
            <a:pPr algn="ctr">
              <a:lnSpc>
                <a:spcPts val="1800"/>
              </a:lnSpc>
              <a:spcBef>
                <a:spcPct val="0"/>
              </a:spcBef>
            </a:pPr>
            <a:r>
              <a:rPr lang="en-US" sz="1500">
                <a:solidFill>
                  <a:srgbClr val="000042"/>
                </a:solidFill>
                <a:latin typeface="Arial Bold"/>
              </a:rPr>
              <a:t> Tools</a:t>
            </a:r>
          </a:p>
        </p:txBody>
      </p:sp>
      <p:sp>
        <p:nvSpPr>
          <p:cNvPr name="TextBox 45" id="45"/>
          <p:cNvSpPr txBox="true"/>
          <p:nvPr/>
        </p:nvSpPr>
        <p:spPr>
          <a:xfrm rot="0">
            <a:off x="15873275" y="2943001"/>
            <a:ext cx="1386025" cy="952500"/>
          </a:xfrm>
          <a:prstGeom prst="rect">
            <a:avLst/>
          </a:prstGeom>
        </p:spPr>
        <p:txBody>
          <a:bodyPr anchor="t" rtlCol="false" tIns="0" lIns="0" bIns="0" rIns="0">
            <a:spAutoFit/>
          </a:bodyPr>
          <a:lstStyle/>
          <a:p>
            <a:pPr algn="ctr">
              <a:lnSpc>
                <a:spcPts val="1800"/>
              </a:lnSpc>
              <a:spcBef>
                <a:spcPct val="0"/>
              </a:spcBef>
            </a:pPr>
            <a:r>
              <a:rPr lang="en-US" sz="1500">
                <a:solidFill>
                  <a:srgbClr val="000042"/>
                </a:solidFill>
                <a:latin typeface="Arial Bold"/>
              </a:rPr>
              <a:t>Continuous Improvement:</a:t>
            </a:r>
          </a:p>
          <a:p>
            <a:pPr algn="ctr">
              <a:lnSpc>
                <a:spcPts val="1800"/>
              </a:lnSpc>
              <a:spcBef>
                <a:spcPct val="0"/>
              </a:spcBef>
            </a:pPr>
            <a:r>
              <a:rPr lang="en-US" sz="1500">
                <a:solidFill>
                  <a:srgbClr val="000042"/>
                </a:solidFill>
                <a:latin typeface="Arial Bold"/>
              </a:rPr>
              <a:t>Rs. 10,000 - </a:t>
            </a:r>
          </a:p>
          <a:p>
            <a:pPr algn="ctr">
              <a:lnSpc>
                <a:spcPts val="1800"/>
              </a:lnSpc>
              <a:spcBef>
                <a:spcPct val="0"/>
              </a:spcBef>
            </a:pPr>
            <a:r>
              <a:rPr lang="en-US" sz="1500">
                <a:solidFill>
                  <a:srgbClr val="000042"/>
                </a:solidFill>
                <a:latin typeface="Arial Bold"/>
              </a:rPr>
              <a:t>Rs. 50,000</a:t>
            </a:r>
          </a:p>
        </p:txBody>
      </p:sp>
      <p:sp>
        <p:nvSpPr>
          <p:cNvPr name="TextBox 46" id="46"/>
          <p:cNvSpPr txBox="true"/>
          <p:nvPr/>
        </p:nvSpPr>
        <p:spPr>
          <a:xfrm rot="0">
            <a:off x="1208730" y="4806347"/>
            <a:ext cx="885436" cy="333375"/>
          </a:xfrm>
          <a:prstGeom prst="rect">
            <a:avLst/>
          </a:prstGeom>
        </p:spPr>
        <p:txBody>
          <a:bodyPr anchor="t" rtlCol="false" tIns="0" lIns="0" bIns="0" rIns="0">
            <a:spAutoFit/>
          </a:bodyPr>
          <a:lstStyle/>
          <a:p>
            <a:pPr algn="ctr">
              <a:lnSpc>
                <a:spcPts val="2301"/>
              </a:lnSpc>
            </a:pPr>
            <a:r>
              <a:rPr lang="en-US" sz="1917">
                <a:solidFill>
                  <a:srgbClr val="000047"/>
                </a:solidFill>
                <a:latin typeface="Arial Bold Italics"/>
              </a:rPr>
              <a:t>ROI</a:t>
            </a:r>
          </a:p>
        </p:txBody>
      </p:sp>
      <p:sp>
        <p:nvSpPr>
          <p:cNvPr name="TextBox 47" id="47"/>
          <p:cNvSpPr txBox="true"/>
          <p:nvPr/>
        </p:nvSpPr>
        <p:spPr>
          <a:xfrm rot="0">
            <a:off x="2865256" y="4812697"/>
            <a:ext cx="2111648" cy="334699"/>
          </a:xfrm>
          <a:prstGeom prst="rect">
            <a:avLst/>
          </a:prstGeom>
        </p:spPr>
        <p:txBody>
          <a:bodyPr anchor="t" rtlCol="false" tIns="0" lIns="0" bIns="0" rIns="0">
            <a:spAutoFit/>
          </a:bodyPr>
          <a:lstStyle/>
          <a:p>
            <a:pPr algn="l">
              <a:lnSpc>
                <a:spcPts val="2301"/>
              </a:lnSpc>
            </a:pPr>
            <a:r>
              <a:rPr lang="en-US" sz="1917">
                <a:solidFill>
                  <a:srgbClr val="000047"/>
                </a:solidFill>
                <a:latin typeface="Arial Bold Italics"/>
              </a:rPr>
              <a:t>Revenue Growth</a:t>
            </a:r>
          </a:p>
        </p:txBody>
      </p:sp>
      <p:sp>
        <p:nvSpPr>
          <p:cNvPr name="TextBox 48" id="48"/>
          <p:cNvSpPr txBox="true"/>
          <p:nvPr/>
        </p:nvSpPr>
        <p:spPr>
          <a:xfrm rot="0">
            <a:off x="5073675" y="4819955"/>
            <a:ext cx="2060501" cy="334699"/>
          </a:xfrm>
          <a:prstGeom prst="rect">
            <a:avLst/>
          </a:prstGeom>
        </p:spPr>
        <p:txBody>
          <a:bodyPr anchor="t" rtlCol="false" tIns="0" lIns="0" bIns="0" rIns="0">
            <a:spAutoFit/>
          </a:bodyPr>
          <a:lstStyle/>
          <a:p>
            <a:pPr algn="l">
              <a:lnSpc>
                <a:spcPts val="2301"/>
              </a:lnSpc>
            </a:pPr>
            <a:r>
              <a:rPr lang="en-US" sz="1917">
                <a:solidFill>
                  <a:srgbClr val="000047"/>
                </a:solidFill>
                <a:latin typeface="Arial Bold Italics"/>
              </a:rPr>
              <a:t>Happy Customer</a:t>
            </a:r>
          </a:p>
        </p:txBody>
      </p:sp>
      <p:sp>
        <p:nvSpPr>
          <p:cNvPr name="TextBox 49" id="49"/>
          <p:cNvSpPr txBox="true"/>
          <p:nvPr/>
        </p:nvSpPr>
        <p:spPr>
          <a:xfrm rot="0">
            <a:off x="7207479" y="4820991"/>
            <a:ext cx="2527626" cy="334699"/>
          </a:xfrm>
          <a:prstGeom prst="rect">
            <a:avLst/>
          </a:prstGeom>
        </p:spPr>
        <p:txBody>
          <a:bodyPr anchor="t" rtlCol="false" tIns="0" lIns="0" bIns="0" rIns="0">
            <a:spAutoFit/>
          </a:bodyPr>
          <a:lstStyle/>
          <a:p>
            <a:pPr algn="l">
              <a:lnSpc>
                <a:spcPts val="2301"/>
              </a:lnSpc>
            </a:pPr>
            <a:r>
              <a:rPr lang="en-US" sz="1917">
                <a:solidFill>
                  <a:srgbClr val="000047"/>
                </a:solidFill>
                <a:latin typeface="Arial Bold Italics"/>
              </a:rPr>
              <a:t>Margin Improvement</a:t>
            </a:r>
          </a:p>
        </p:txBody>
      </p:sp>
      <p:sp>
        <p:nvSpPr>
          <p:cNvPr name="TextBox 50" id="50"/>
          <p:cNvSpPr txBox="true"/>
          <p:nvPr/>
        </p:nvSpPr>
        <p:spPr>
          <a:xfrm rot="0">
            <a:off x="9735106" y="4835635"/>
            <a:ext cx="2607940" cy="334699"/>
          </a:xfrm>
          <a:prstGeom prst="rect">
            <a:avLst/>
          </a:prstGeom>
        </p:spPr>
        <p:txBody>
          <a:bodyPr anchor="t" rtlCol="false" tIns="0" lIns="0" bIns="0" rIns="0">
            <a:spAutoFit/>
          </a:bodyPr>
          <a:lstStyle/>
          <a:p>
            <a:pPr algn="l">
              <a:lnSpc>
                <a:spcPts val="2301"/>
              </a:lnSpc>
            </a:pPr>
            <a:r>
              <a:rPr lang="en-US" sz="1917">
                <a:solidFill>
                  <a:srgbClr val="000047"/>
                </a:solidFill>
                <a:latin typeface="Arial Bold Italics"/>
              </a:rPr>
              <a:t>Employee Experience</a:t>
            </a:r>
          </a:p>
        </p:txBody>
      </p:sp>
      <p:sp>
        <p:nvSpPr>
          <p:cNvPr name="TextBox 51" id="51"/>
          <p:cNvSpPr txBox="true"/>
          <p:nvPr/>
        </p:nvSpPr>
        <p:spPr>
          <a:xfrm rot="0">
            <a:off x="692490" y="5178394"/>
            <a:ext cx="1970256" cy="1028700"/>
          </a:xfrm>
          <a:prstGeom prst="rect">
            <a:avLst/>
          </a:prstGeom>
        </p:spPr>
        <p:txBody>
          <a:bodyPr anchor="t" rtlCol="false" tIns="0" lIns="0" bIns="0" rIns="0">
            <a:spAutoFit/>
          </a:bodyPr>
          <a:lstStyle/>
          <a:p>
            <a:pPr algn="ctr">
              <a:lnSpc>
                <a:spcPts val="2010"/>
              </a:lnSpc>
              <a:spcBef>
                <a:spcPct val="0"/>
              </a:spcBef>
            </a:pPr>
            <a:r>
              <a:rPr lang="en-US" sz="1675">
                <a:solidFill>
                  <a:srgbClr val="000045"/>
                </a:solidFill>
                <a:latin typeface="Arial"/>
              </a:rPr>
              <a:t>20-30% increase within </a:t>
            </a:r>
          </a:p>
          <a:p>
            <a:pPr algn="ctr">
              <a:lnSpc>
                <a:spcPts val="2010"/>
              </a:lnSpc>
              <a:spcBef>
                <a:spcPct val="0"/>
              </a:spcBef>
            </a:pPr>
            <a:r>
              <a:rPr lang="en-US" sz="1675">
                <a:solidFill>
                  <a:srgbClr val="000045"/>
                </a:solidFill>
                <a:latin typeface="Arial"/>
              </a:rPr>
              <a:t>the first year of </a:t>
            </a:r>
          </a:p>
          <a:p>
            <a:pPr algn="ctr">
              <a:lnSpc>
                <a:spcPts val="2010"/>
              </a:lnSpc>
              <a:spcBef>
                <a:spcPct val="0"/>
              </a:spcBef>
            </a:pPr>
            <a:r>
              <a:rPr lang="en-US" sz="1675">
                <a:solidFill>
                  <a:srgbClr val="000045"/>
                </a:solidFill>
                <a:latin typeface="Arial"/>
              </a:rPr>
              <a:t>implementation.</a:t>
            </a:r>
          </a:p>
        </p:txBody>
      </p:sp>
      <p:sp>
        <p:nvSpPr>
          <p:cNvPr name="TextBox 52" id="52"/>
          <p:cNvSpPr txBox="true"/>
          <p:nvPr/>
        </p:nvSpPr>
        <p:spPr>
          <a:xfrm rot="0">
            <a:off x="2706383" y="5212142"/>
            <a:ext cx="2270522" cy="781050"/>
          </a:xfrm>
          <a:prstGeom prst="rect">
            <a:avLst/>
          </a:prstGeom>
        </p:spPr>
        <p:txBody>
          <a:bodyPr anchor="t" rtlCol="false" tIns="0" lIns="0" bIns="0" rIns="0">
            <a:spAutoFit/>
          </a:bodyPr>
          <a:lstStyle/>
          <a:p>
            <a:pPr algn="ctr">
              <a:lnSpc>
                <a:spcPts val="2010"/>
              </a:lnSpc>
            </a:pPr>
            <a:r>
              <a:rPr lang="en-US" sz="1675">
                <a:solidFill>
                  <a:srgbClr val="000045"/>
                </a:solidFill>
                <a:latin typeface="Arial"/>
              </a:rPr>
              <a:t>15-20% growth through </a:t>
            </a:r>
          </a:p>
          <a:p>
            <a:pPr algn="ctr">
              <a:lnSpc>
                <a:spcPts val="2010"/>
              </a:lnSpc>
            </a:pPr>
            <a:r>
              <a:rPr lang="en-US" sz="1675">
                <a:solidFill>
                  <a:srgbClr val="000045"/>
                </a:solidFill>
                <a:latin typeface="Arial"/>
              </a:rPr>
              <a:t>optimized </a:t>
            </a:r>
          </a:p>
          <a:p>
            <a:pPr algn="ctr">
              <a:lnSpc>
                <a:spcPts val="2010"/>
              </a:lnSpc>
              <a:spcBef>
                <a:spcPct val="0"/>
              </a:spcBef>
            </a:pPr>
            <a:r>
              <a:rPr lang="en-US" sz="1675">
                <a:solidFill>
                  <a:srgbClr val="000045"/>
                </a:solidFill>
                <a:latin typeface="Arial"/>
              </a:rPr>
              <a:t>investment strategies.</a:t>
            </a:r>
          </a:p>
        </p:txBody>
      </p:sp>
      <p:sp>
        <p:nvSpPr>
          <p:cNvPr name="TextBox 53" id="53"/>
          <p:cNvSpPr txBox="true"/>
          <p:nvPr/>
        </p:nvSpPr>
        <p:spPr>
          <a:xfrm rot="0">
            <a:off x="5123413" y="5186451"/>
            <a:ext cx="2040443" cy="1028700"/>
          </a:xfrm>
          <a:prstGeom prst="rect">
            <a:avLst/>
          </a:prstGeom>
        </p:spPr>
        <p:txBody>
          <a:bodyPr anchor="t" rtlCol="false" tIns="0" lIns="0" bIns="0" rIns="0">
            <a:spAutoFit/>
          </a:bodyPr>
          <a:lstStyle/>
          <a:p>
            <a:pPr algn="ctr">
              <a:lnSpc>
                <a:spcPts val="2010"/>
              </a:lnSpc>
            </a:pPr>
            <a:r>
              <a:rPr lang="en-US" sz="1675">
                <a:solidFill>
                  <a:srgbClr val="000045"/>
                </a:solidFill>
                <a:latin typeface="Arial"/>
              </a:rPr>
              <a:t> Improve customer </a:t>
            </a:r>
          </a:p>
          <a:p>
            <a:pPr algn="ctr">
              <a:lnSpc>
                <a:spcPts val="2010"/>
              </a:lnSpc>
            </a:pPr>
            <a:r>
              <a:rPr lang="en-US" sz="1675">
                <a:solidFill>
                  <a:srgbClr val="000045"/>
                </a:solidFill>
                <a:latin typeface="Arial"/>
              </a:rPr>
              <a:t>satisfaction by 25%</a:t>
            </a:r>
          </a:p>
          <a:p>
            <a:pPr algn="ctr">
              <a:lnSpc>
                <a:spcPts val="2010"/>
              </a:lnSpc>
            </a:pPr>
            <a:r>
              <a:rPr lang="en-US" sz="1675">
                <a:solidFill>
                  <a:srgbClr val="000045"/>
                </a:solidFill>
                <a:latin typeface="Arial"/>
              </a:rPr>
              <a:t> based on feedback </a:t>
            </a:r>
          </a:p>
          <a:p>
            <a:pPr algn="ctr">
              <a:lnSpc>
                <a:spcPts val="2010"/>
              </a:lnSpc>
              <a:spcBef>
                <a:spcPct val="0"/>
              </a:spcBef>
            </a:pPr>
            <a:r>
              <a:rPr lang="en-US" sz="1675">
                <a:solidFill>
                  <a:srgbClr val="000045"/>
                </a:solidFill>
                <a:latin typeface="Arial"/>
              </a:rPr>
              <a:t>and retention rates.</a:t>
            </a:r>
          </a:p>
        </p:txBody>
      </p:sp>
      <p:sp>
        <p:nvSpPr>
          <p:cNvPr name="TextBox 54" id="54"/>
          <p:cNvSpPr txBox="true"/>
          <p:nvPr/>
        </p:nvSpPr>
        <p:spPr>
          <a:xfrm rot="0">
            <a:off x="7417841" y="5236865"/>
            <a:ext cx="2080974" cy="781050"/>
          </a:xfrm>
          <a:prstGeom prst="rect">
            <a:avLst/>
          </a:prstGeom>
        </p:spPr>
        <p:txBody>
          <a:bodyPr anchor="t" rtlCol="false" tIns="0" lIns="0" bIns="0" rIns="0">
            <a:spAutoFit/>
          </a:bodyPr>
          <a:lstStyle/>
          <a:p>
            <a:pPr algn="ctr">
              <a:lnSpc>
                <a:spcPts val="2010"/>
              </a:lnSpc>
            </a:pPr>
            <a:r>
              <a:rPr lang="en-US" sz="1675">
                <a:solidFill>
                  <a:srgbClr val="000045"/>
                </a:solidFill>
                <a:latin typeface="Arial"/>
              </a:rPr>
              <a:t>10-15% improvement </a:t>
            </a:r>
          </a:p>
          <a:p>
            <a:pPr algn="ctr">
              <a:lnSpc>
                <a:spcPts val="2010"/>
              </a:lnSpc>
            </a:pPr>
            <a:r>
              <a:rPr lang="en-US" sz="1675">
                <a:solidFill>
                  <a:srgbClr val="000045"/>
                </a:solidFill>
                <a:latin typeface="Arial"/>
              </a:rPr>
              <a:t> through efficient </a:t>
            </a:r>
          </a:p>
          <a:p>
            <a:pPr algn="ctr">
              <a:lnSpc>
                <a:spcPts val="2010"/>
              </a:lnSpc>
              <a:spcBef>
                <a:spcPct val="0"/>
              </a:spcBef>
            </a:pPr>
            <a:r>
              <a:rPr lang="en-US" sz="1675">
                <a:solidFill>
                  <a:srgbClr val="000045"/>
                </a:solidFill>
                <a:latin typeface="Arial"/>
              </a:rPr>
              <a:t>risk management.</a:t>
            </a:r>
          </a:p>
        </p:txBody>
      </p:sp>
      <p:sp>
        <p:nvSpPr>
          <p:cNvPr name="TextBox 55" id="55"/>
          <p:cNvSpPr txBox="true"/>
          <p:nvPr/>
        </p:nvSpPr>
        <p:spPr>
          <a:xfrm rot="0">
            <a:off x="9784565" y="5225032"/>
            <a:ext cx="2495431" cy="781050"/>
          </a:xfrm>
          <a:prstGeom prst="rect">
            <a:avLst/>
          </a:prstGeom>
        </p:spPr>
        <p:txBody>
          <a:bodyPr anchor="t" rtlCol="false" tIns="0" lIns="0" bIns="0" rIns="0">
            <a:spAutoFit/>
          </a:bodyPr>
          <a:lstStyle/>
          <a:p>
            <a:pPr algn="ctr">
              <a:lnSpc>
                <a:spcPts val="2010"/>
              </a:lnSpc>
            </a:pPr>
            <a:r>
              <a:rPr lang="en-US" sz="1675">
                <a:solidFill>
                  <a:srgbClr val="000045"/>
                </a:solidFill>
                <a:latin typeface="Arial"/>
              </a:rPr>
              <a:t>Increase productivity by </a:t>
            </a:r>
          </a:p>
          <a:p>
            <a:pPr algn="ctr">
              <a:lnSpc>
                <a:spcPts val="2010"/>
              </a:lnSpc>
            </a:pPr>
            <a:r>
              <a:rPr lang="en-US" sz="1675">
                <a:solidFill>
                  <a:srgbClr val="000045"/>
                </a:solidFill>
                <a:latin typeface="Arial"/>
              </a:rPr>
              <a:t>20-30% due to automation</a:t>
            </a:r>
          </a:p>
          <a:p>
            <a:pPr algn="ctr">
              <a:lnSpc>
                <a:spcPts val="2010"/>
              </a:lnSpc>
              <a:spcBef>
                <a:spcPct val="0"/>
              </a:spcBef>
            </a:pPr>
            <a:r>
              <a:rPr lang="en-US" sz="1675">
                <a:solidFill>
                  <a:srgbClr val="000045"/>
                </a:solidFill>
                <a:latin typeface="Arial"/>
              </a:rPr>
              <a:t> of manual processes.</a:t>
            </a:r>
          </a:p>
        </p:txBody>
      </p:sp>
      <p:sp>
        <p:nvSpPr>
          <p:cNvPr name="TextBox 56" id="56"/>
          <p:cNvSpPr txBox="true"/>
          <p:nvPr/>
        </p:nvSpPr>
        <p:spPr>
          <a:xfrm rot="0">
            <a:off x="4487877" y="6501185"/>
            <a:ext cx="2000871" cy="361950"/>
          </a:xfrm>
          <a:prstGeom prst="rect">
            <a:avLst/>
          </a:prstGeom>
        </p:spPr>
        <p:txBody>
          <a:bodyPr anchor="t" rtlCol="false" tIns="0" lIns="0" bIns="0" rIns="0">
            <a:spAutoFit/>
          </a:bodyPr>
          <a:lstStyle/>
          <a:p>
            <a:pPr algn="l">
              <a:lnSpc>
                <a:spcPts val="2520"/>
              </a:lnSpc>
            </a:pPr>
            <a:r>
              <a:rPr lang="en-US" sz="2100" spc="-15">
                <a:solidFill>
                  <a:srgbClr val="000047"/>
                </a:solidFill>
                <a:latin typeface="Arial Bold Italics"/>
              </a:rPr>
              <a:t>Time to solve</a:t>
            </a:r>
          </a:p>
        </p:txBody>
      </p:sp>
      <p:sp>
        <p:nvSpPr>
          <p:cNvPr name="TextBox 57" id="57"/>
          <p:cNvSpPr txBox="true"/>
          <p:nvPr/>
        </p:nvSpPr>
        <p:spPr>
          <a:xfrm rot="0">
            <a:off x="4510774" y="6961652"/>
            <a:ext cx="6227501" cy="714375"/>
          </a:xfrm>
          <a:prstGeom prst="rect">
            <a:avLst/>
          </a:prstGeom>
        </p:spPr>
        <p:txBody>
          <a:bodyPr anchor="t" rtlCol="false" tIns="0" lIns="0" bIns="0" rIns="0">
            <a:spAutoFit/>
          </a:bodyPr>
          <a:lstStyle/>
          <a:p>
            <a:pPr>
              <a:lnSpc>
                <a:spcPts val="2040"/>
              </a:lnSpc>
              <a:spcBef>
                <a:spcPct val="0"/>
              </a:spcBef>
            </a:pPr>
            <a:r>
              <a:rPr lang="en-US" sz="1700">
                <a:solidFill>
                  <a:srgbClr val="000045"/>
                </a:solidFill>
                <a:latin typeface="Arial Bold"/>
              </a:rPr>
              <a:t>Initial Planning and Preparation (1-2 months)</a:t>
            </a:r>
          </a:p>
          <a:p>
            <a:pPr>
              <a:lnSpc>
                <a:spcPts val="1680"/>
              </a:lnSpc>
              <a:spcBef>
                <a:spcPct val="0"/>
              </a:spcBef>
            </a:pPr>
            <a:r>
              <a:rPr lang="en-US" sz="1400">
                <a:solidFill>
                  <a:srgbClr val="000045"/>
                </a:solidFill>
                <a:latin typeface="Arial"/>
              </a:rPr>
              <a:t>Define project scope, objectives, and requirements; Conduct market research and feasibility analysis</a:t>
            </a:r>
          </a:p>
        </p:txBody>
      </p:sp>
      <p:sp>
        <p:nvSpPr>
          <p:cNvPr name="TextBox 58" id="58"/>
          <p:cNvSpPr txBox="true"/>
          <p:nvPr/>
        </p:nvSpPr>
        <p:spPr>
          <a:xfrm rot="0">
            <a:off x="4510774" y="7714127"/>
            <a:ext cx="6926802" cy="676275"/>
          </a:xfrm>
          <a:prstGeom prst="rect">
            <a:avLst/>
          </a:prstGeom>
        </p:spPr>
        <p:txBody>
          <a:bodyPr anchor="t" rtlCol="false" tIns="0" lIns="0" bIns="0" rIns="0">
            <a:spAutoFit/>
          </a:bodyPr>
          <a:lstStyle/>
          <a:p>
            <a:pPr>
              <a:lnSpc>
                <a:spcPts val="2040"/>
              </a:lnSpc>
            </a:pPr>
            <a:r>
              <a:rPr lang="en-US" sz="1700">
                <a:solidFill>
                  <a:srgbClr val="000045"/>
                </a:solidFill>
                <a:latin typeface="Arial Bold"/>
              </a:rPr>
              <a:t>Development and Implementation of Fund Spy (6-9 months):</a:t>
            </a:r>
          </a:p>
          <a:p>
            <a:pPr>
              <a:lnSpc>
                <a:spcPts val="1559"/>
              </a:lnSpc>
            </a:pPr>
            <a:r>
              <a:rPr lang="en-US" sz="1299">
                <a:solidFill>
                  <a:srgbClr val="000045"/>
                </a:solidFill>
                <a:latin typeface="Arial"/>
              </a:rPr>
              <a:t>Design and develop software; Integrate with AWS services and financial data sources.</a:t>
            </a:r>
          </a:p>
          <a:p>
            <a:pPr>
              <a:lnSpc>
                <a:spcPts val="1559"/>
              </a:lnSpc>
              <a:spcBef>
                <a:spcPct val="0"/>
              </a:spcBef>
            </a:pPr>
          </a:p>
        </p:txBody>
      </p:sp>
      <p:sp>
        <p:nvSpPr>
          <p:cNvPr name="TextBox 59" id="59"/>
          <p:cNvSpPr txBox="true"/>
          <p:nvPr/>
        </p:nvSpPr>
        <p:spPr>
          <a:xfrm rot="0">
            <a:off x="4523530" y="8323727"/>
            <a:ext cx="6901289" cy="866775"/>
          </a:xfrm>
          <a:prstGeom prst="rect">
            <a:avLst/>
          </a:prstGeom>
        </p:spPr>
        <p:txBody>
          <a:bodyPr anchor="t" rtlCol="false" tIns="0" lIns="0" bIns="0" rIns="0">
            <a:spAutoFit/>
          </a:bodyPr>
          <a:lstStyle/>
          <a:p>
            <a:pPr>
              <a:lnSpc>
                <a:spcPts val="2040"/>
              </a:lnSpc>
            </a:pPr>
            <a:r>
              <a:rPr lang="en-US" sz="1700">
                <a:solidFill>
                  <a:srgbClr val="000045"/>
                </a:solidFill>
                <a:latin typeface="Arial Bold"/>
              </a:rPr>
              <a:t>Beta Testing and Feedback (1-2 months):</a:t>
            </a:r>
          </a:p>
          <a:p>
            <a:pPr>
              <a:lnSpc>
                <a:spcPts val="1559"/>
              </a:lnSpc>
            </a:pPr>
            <a:r>
              <a:rPr lang="en-US" sz="1299">
                <a:solidFill>
                  <a:srgbClr val="000045"/>
                </a:solidFill>
                <a:latin typeface="Arial"/>
              </a:rPr>
              <a:t>Gather feedback and identify any issues or areas for improvement; Iteratively refine and enhance.</a:t>
            </a:r>
          </a:p>
          <a:p>
            <a:pPr>
              <a:lnSpc>
                <a:spcPts val="1559"/>
              </a:lnSpc>
              <a:spcBef>
                <a:spcPct val="0"/>
              </a:spcBef>
            </a:pPr>
          </a:p>
        </p:txBody>
      </p:sp>
      <p:sp>
        <p:nvSpPr>
          <p:cNvPr name="TextBox 60" id="60"/>
          <p:cNvSpPr txBox="true"/>
          <p:nvPr/>
        </p:nvSpPr>
        <p:spPr>
          <a:xfrm rot="0">
            <a:off x="4535341" y="9084753"/>
            <a:ext cx="7182467" cy="866775"/>
          </a:xfrm>
          <a:prstGeom prst="rect">
            <a:avLst/>
          </a:prstGeom>
        </p:spPr>
        <p:txBody>
          <a:bodyPr anchor="t" rtlCol="false" tIns="0" lIns="0" bIns="0" rIns="0">
            <a:spAutoFit/>
          </a:bodyPr>
          <a:lstStyle/>
          <a:p>
            <a:pPr>
              <a:lnSpc>
                <a:spcPts val="2040"/>
              </a:lnSpc>
            </a:pPr>
            <a:r>
              <a:rPr lang="en-US" sz="1700">
                <a:solidFill>
                  <a:srgbClr val="000045"/>
                </a:solidFill>
                <a:latin typeface="Arial Bold"/>
              </a:rPr>
              <a:t>Full Deployment and Launch (1 month):</a:t>
            </a:r>
          </a:p>
          <a:p>
            <a:pPr>
              <a:lnSpc>
                <a:spcPts val="1559"/>
              </a:lnSpc>
            </a:pPr>
            <a:r>
              <a:rPr lang="en-US" sz="1299">
                <a:solidFill>
                  <a:srgbClr val="000045"/>
                </a:solidFill>
                <a:latin typeface="Arial"/>
              </a:rPr>
              <a:t>Scale up infrastructure, final testing and validation; Prepare marketing and communication materials.</a:t>
            </a:r>
          </a:p>
          <a:p>
            <a:pPr>
              <a:lnSpc>
                <a:spcPts val="1559"/>
              </a:lnSpc>
              <a:spcBef>
                <a:spcPct val="0"/>
              </a:spcBef>
            </a:pPr>
          </a:p>
        </p:txBody>
      </p:sp>
      <p:sp>
        <p:nvSpPr>
          <p:cNvPr name="TextBox 61" id="61"/>
          <p:cNvSpPr txBox="true"/>
          <p:nvPr/>
        </p:nvSpPr>
        <p:spPr>
          <a:xfrm rot="0">
            <a:off x="11736858" y="6942828"/>
            <a:ext cx="5771061" cy="933450"/>
          </a:xfrm>
          <a:prstGeom prst="rect">
            <a:avLst/>
          </a:prstGeom>
        </p:spPr>
        <p:txBody>
          <a:bodyPr anchor="t" rtlCol="false" tIns="0" lIns="0" bIns="0" rIns="0">
            <a:spAutoFit/>
          </a:bodyPr>
          <a:lstStyle/>
          <a:p>
            <a:pPr>
              <a:lnSpc>
                <a:spcPts val="2040"/>
              </a:lnSpc>
            </a:pPr>
            <a:r>
              <a:rPr lang="en-US" sz="1700">
                <a:solidFill>
                  <a:srgbClr val="000045"/>
                </a:solidFill>
                <a:latin typeface="Arial Bold"/>
              </a:rPr>
              <a:t>Short-Term Benefits Realization (0-6 months after launch):</a:t>
            </a:r>
          </a:p>
          <a:p>
            <a:pPr>
              <a:lnSpc>
                <a:spcPts val="1559"/>
              </a:lnSpc>
            </a:pPr>
            <a:r>
              <a:rPr lang="en-US" sz="1299">
                <a:solidFill>
                  <a:srgbClr val="000045"/>
                </a:solidFill>
                <a:latin typeface="Arial"/>
              </a:rPr>
              <a:t>Improved Data Accessibility, Operational Efficiency, Initial ROI</a:t>
            </a:r>
          </a:p>
          <a:p>
            <a:pPr>
              <a:lnSpc>
                <a:spcPts val="1559"/>
              </a:lnSpc>
              <a:spcBef>
                <a:spcPct val="0"/>
              </a:spcBef>
            </a:pPr>
          </a:p>
        </p:txBody>
      </p:sp>
      <p:sp>
        <p:nvSpPr>
          <p:cNvPr name="TextBox 62" id="62"/>
          <p:cNvSpPr txBox="true"/>
          <p:nvPr/>
        </p:nvSpPr>
        <p:spPr>
          <a:xfrm rot="0">
            <a:off x="11717808" y="7781542"/>
            <a:ext cx="5976554" cy="933450"/>
          </a:xfrm>
          <a:prstGeom prst="rect">
            <a:avLst/>
          </a:prstGeom>
        </p:spPr>
        <p:txBody>
          <a:bodyPr anchor="t" rtlCol="false" tIns="0" lIns="0" bIns="0" rIns="0">
            <a:spAutoFit/>
          </a:bodyPr>
          <a:lstStyle/>
          <a:p>
            <a:pPr>
              <a:lnSpc>
                <a:spcPts val="2040"/>
              </a:lnSpc>
            </a:pPr>
            <a:r>
              <a:rPr lang="en-US" sz="1700">
                <a:solidFill>
                  <a:srgbClr val="000045"/>
                </a:solidFill>
                <a:latin typeface="Arial Bold"/>
              </a:rPr>
              <a:t>Medium-Term Benefits Realization (6-12 months after launch):</a:t>
            </a:r>
          </a:p>
          <a:p>
            <a:pPr>
              <a:lnSpc>
                <a:spcPts val="1559"/>
              </a:lnSpc>
            </a:pPr>
            <a:r>
              <a:rPr lang="en-US" sz="1299">
                <a:solidFill>
                  <a:srgbClr val="000045"/>
                </a:solidFill>
                <a:latin typeface="Arial"/>
              </a:rPr>
              <a:t>Enhanced Decision-making, Risk Reduction, Increased Revenue</a:t>
            </a:r>
          </a:p>
          <a:p>
            <a:pPr>
              <a:lnSpc>
                <a:spcPts val="1559"/>
              </a:lnSpc>
              <a:spcBef>
                <a:spcPct val="0"/>
              </a:spcBef>
            </a:pPr>
          </a:p>
        </p:txBody>
      </p:sp>
      <p:sp>
        <p:nvSpPr>
          <p:cNvPr name="TextBox 63" id="63"/>
          <p:cNvSpPr txBox="true"/>
          <p:nvPr/>
        </p:nvSpPr>
        <p:spPr>
          <a:xfrm rot="0">
            <a:off x="11736858" y="8676892"/>
            <a:ext cx="5815959" cy="933450"/>
          </a:xfrm>
          <a:prstGeom prst="rect">
            <a:avLst/>
          </a:prstGeom>
        </p:spPr>
        <p:txBody>
          <a:bodyPr anchor="t" rtlCol="false" tIns="0" lIns="0" bIns="0" rIns="0">
            <a:spAutoFit/>
          </a:bodyPr>
          <a:lstStyle/>
          <a:p>
            <a:pPr>
              <a:lnSpc>
                <a:spcPts val="2040"/>
              </a:lnSpc>
            </a:pPr>
            <a:r>
              <a:rPr lang="en-US" sz="1700">
                <a:solidFill>
                  <a:srgbClr val="000045"/>
                </a:solidFill>
                <a:latin typeface="Arial Bold"/>
              </a:rPr>
              <a:t>Long-Term Benefits Realization (12+ months after launch):</a:t>
            </a:r>
          </a:p>
          <a:p>
            <a:pPr>
              <a:lnSpc>
                <a:spcPts val="1559"/>
              </a:lnSpc>
            </a:pPr>
            <a:r>
              <a:rPr lang="en-US" sz="1299">
                <a:solidFill>
                  <a:srgbClr val="000045"/>
                </a:solidFill>
                <a:latin typeface="Arial"/>
              </a:rPr>
              <a:t>Significant ROI, Competitive Advantage, Continuous Improvement</a:t>
            </a:r>
          </a:p>
          <a:p>
            <a:pPr>
              <a:lnSpc>
                <a:spcPts val="1559"/>
              </a:lnSpc>
              <a:spcBef>
                <a:spcPct val="0"/>
              </a:spcBef>
            </a:pPr>
          </a:p>
        </p:txBody>
      </p:sp>
      <p:sp>
        <p:nvSpPr>
          <p:cNvPr name="TextBox 64" id="64"/>
          <p:cNvSpPr txBox="true"/>
          <p:nvPr/>
        </p:nvSpPr>
        <p:spPr>
          <a:xfrm rot="0">
            <a:off x="11717808" y="6529760"/>
            <a:ext cx="1416366" cy="394018"/>
          </a:xfrm>
          <a:prstGeom prst="rect">
            <a:avLst/>
          </a:prstGeom>
        </p:spPr>
        <p:txBody>
          <a:bodyPr anchor="t" rtlCol="false" tIns="0" lIns="0" bIns="0" rIns="0">
            <a:spAutoFit/>
          </a:bodyPr>
          <a:lstStyle/>
          <a:p>
            <a:pPr algn="l">
              <a:lnSpc>
                <a:spcPts val="2520"/>
              </a:lnSpc>
            </a:pPr>
            <a:r>
              <a:rPr lang="en-US" sz="2100" spc="-7">
                <a:solidFill>
                  <a:srgbClr val="000047"/>
                </a:solidFill>
                <a:latin typeface="Arial Bold Italics"/>
              </a:rPr>
              <a:t>Milestones</a:t>
            </a:r>
          </a:p>
        </p:txBody>
      </p:sp>
      <p:sp>
        <p:nvSpPr>
          <p:cNvPr name="TextBox 65" id="65"/>
          <p:cNvSpPr txBox="true"/>
          <p:nvPr/>
        </p:nvSpPr>
        <p:spPr>
          <a:xfrm rot="0">
            <a:off x="15196184" y="3903615"/>
            <a:ext cx="34528" cy="161925"/>
          </a:xfrm>
          <a:prstGeom prst="rect">
            <a:avLst/>
          </a:prstGeom>
        </p:spPr>
        <p:txBody>
          <a:bodyPr anchor="t" rtlCol="false" tIns="0" lIns="0" bIns="0" rIns="0">
            <a:spAutoFit/>
          </a:bodyPr>
          <a:lstStyle/>
          <a:p>
            <a:pPr algn="ctr">
              <a:lnSpc>
                <a:spcPts val="1170"/>
              </a:lnSpc>
              <a:spcBef>
                <a:spcPct val="0"/>
              </a:spcBef>
            </a:pPr>
            <a:r>
              <a:rPr lang="en-US" sz="975">
                <a:solidFill>
                  <a:srgbClr val="000045"/>
                </a:solidFill>
                <a:latin typeface="Arial"/>
              </a:rPr>
              <a:t>.</a:t>
            </a:r>
          </a:p>
        </p:txBody>
      </p:sp>
      <p:sp>
        <p:nvSpPr>
          <p:cNvPr name="TextBox 66" id="66"/>
          <p:cNvSpPr txBox="true"/>
          <p:nvPr/>
        </p:nvSpPr>
        <p:spPr>
          <a:xfrm rot="0">
            <a:off x="250569" y="6292617"/>
            <a:ext cx="59174" cy="285750"/>
          </a:xfrm>
          <a:prstGeom prst="rect">
            <a:avLst/>
          </a:prstGeom>
        </p:spPr>
        <p:txBody>
          <a:bodyPr anchor="t" rtlCol="false" tIns="0" lIns="0" bIns="0" rIns="0">
            <a:spAutoFit/>
          </a:bodyPr>
          <a:lstStyle/>
          <a:p>
            <a:pPr algn="ctr">
              <a:lnSpc>
                <a:spcPts val="2010"/>
              </a:lnSpc>
              <a:spcBef>
                <a:spcPct val="0"/>
              </a:spcBef>
            </a:pPr>
            <a:r>
              <a:rPr lang="en-US" sz="1675">
                <a:solidFill>
                  <a:srgbClr val="000045"/>
                </a:solidFill>
                <a:latin typeface="Arial"/>
              </a:rPr>
              <a:t>.</a:t>
            </a:r>
          </a:p>
        </p:txBody>
      </p:sp>
      <p:sp>
        <p:nvSpPr>
          <p:cNvPr name="TextBox 67" id="67"/>
          <p:cNvSpPr txBox="true"/>
          <p:nvPr/>
        </p:nvSpPr>
        <p:spPr>
          <a:xfrm rot="0">
            <a:off x="15345095" y="6405469"/>
            <a:ext cx="20540" cy="95685"/>
          </a:xfrm>
          <a:prstGeom prst="rect">
            <a:avLst/>
          </a:prstGeom>
        </p:spPr>
        <p:txBody>
          <a:bodyPr anchor="t" rtlCol="false" tIns="0" lIns="0" bIns="0" rIns="0">
            <a:spAutoFit/>
          </a:bodyPr>
          <a:lstStyle/>
          <a:p>
            <a:pPr algn="ctr">
              <a:lnSpc>
                <a:spcPts val="697"/>
              </a:lnSpc>
              <a:spcBef>
                <a:spcPct val="0"/>
              </a:spcBef>
            </a:pPr>
            <a:r>
              <a:rPr lang="en-US" sz="581">
                <a:solidFill>
                  <a:srgbClr val="000045"/>
                </a:solidFill>
                <a:latin typeface="Arial"/>
              </a:rPr>
              <a:t>.</a:t>
            </a:r>
          </a:p>
        </p:txBody>
      </p:sp>
      <p:sp>
        <p:nvSpPr>
          <p:cNvPr name="TextBox 68" id="68"/>
          <p:cNvSpPr txBox="true"/>
          <p:nvPr/>
        </p:nvSpPr>
        <p:spPr>
          <a:xfrm rot="0">
            <a:off x="977539" y="3523549"/>
            <a:ext cx="4510774" cy="447675"/>
          </a:xfrm>
          <a:prstGeom prst="rect">
            <a:avLst/>
          </a:prstGeom>
        </p:spPr>
        <p:txBody>
          <a:bodyPr anchor="t" rtlCol="false" tIns="0" lIns="0" bIns="0" rIns="0">
            <a:spAutoFit/>
          </a:bodyPr>
          <a:lstStyle/>
          <a:p>
            <a:pPr algn="ctr">
              <a:lnSpc>
                <a:spcPts val="1680"/>
              </a:lnSpc>
              <a:spcBef>
                <a:spcPct val="0"/>
              </a:spcBef>
            </a:pPr>
            <a:r>
              <a:rPr lang="en-US" sz="1400">
                <a:solidFill>
                  <a:srgbClr val="000042"/>
                </a:solidFill>
                <a:latin typeface="Arial Bold"/>
              </a:rPr>
              <a:t>***All the costs have been mentioned for 1 FY and costs may vary on the scale of implementation</a:t>
            </a:r>
          </a:p>
        </p:txBody>
      </p:sp>
      <p:sp>
        <p:nvSpPr>
          <p:cNvPr name="TextBox 69" id="69"/>
          <p:cNvSpPr txBox="true"/>
          <p:nvPr/>
        </p:nvSpPr>
        <p:spPr>
          <a:xfrm rot="0">
            <a:off x="12622772" y="4788284"/>
            <a:ext cx="2607940" cy="334699"/>
          </a:xfrm>
          <a:prstGeom prst="rect">
            <a:avLst/>
          </a:prstGeom>
        </p:spPr>
        <p:txBody>
          <a:bodyPr anchor="t" rtlCol="false" tIns="0" lIns="0" bIns="0" rIns="0">
            <a:spAutoFit/>
          </a:bodyPr>
          <a:lstStyle/>
          <a:p>
            <a:pPr algn="l">
              <a:lnSpc>
                <a:spcPts val="2301"/>
              </a:lnSpc>
            </a:pPr>
            <a:r>
              <a:rPr lang="en-US" sz="1917">
                <a:solidFill>
                  <a:srgbClr val="000047"/>
                </a:solidFill>
                <a:latin typeface="Arial Bold Italics"/>
              </a:rPr>
              <a:t>What if not solved ?</a:t>
            </a:r>
          </a:p>
        </p:txBody>
      </p:sp>
      <p:sp>
        <p:nvSpPr>
          <p:cNvPr name="TextBox 70" id="70"/>
          <p:cNvSpPr txBox="true"/>
          <p:nvPr/>
        </p:nvSpPr>
        <p:spPr>
          <a:xfrm rot="0">
            <a:off x="12565746" y="5178394"/>
            <a:ext cx="2412206" cy="1028700"/>
          </a:xfrm>
          <a:prstGeom prst="rect">
            <a:avLst/>
          </a:prstGeom>
        </p:spPr>
        <p:txBody>
          <a:bodyPr anchor="t" rtlCol="false" tIns="0" lIns="0" bIns="0" rIns="0">
            <a:spAutoFit/>
          </a:bodyPr>
          <a:lstStyle/>
          <a:p>
            <a:pPr algn="ctr">
              <a:lnSpc>
                <a:spcPts val="2010"/>
              </a:lnSpc>
            </a:pPr>
            <a:r>
              <a:rPr lang="en-US" sz="1675">
                <a:solidFill>
                  <a:srgbClr val="000045"/>
                </a:solidFill>
                <a:latin typeface="Arial"/>
              </a:rPr>
              <a:t>Inadequate detection</a:t>
            </a:r>
          </a:p>
          <a:p>
            <a:pPr algn="ctr">
              <a:lnSpc>
                <a:spcPts val="2010"/>
              </a:lnSpc>
            </a:pPr>
            <a:r>
              <a:rPr lang="en-US" sz="1675">
                <a:solidFill>
                  <a:srgbClr val="000045"/>
                </a:solidFill>
                <a:latin typeface="Arial"/>
              </a:rPr>
              <a:t>Reliance on manual labor</a:t>
            </a:r>
          </a:p>
          <a:p>
            <a:pPr algn="ctr">
              <a:lnSpc>
                <a:spcPts val="2010"/>
              </a:lnSpc>
            </a:pPr>
            <a:r>
              <a:rPr lang="en-US" sz="1675">
                <a:solidFill>
                  <a:srgbClr val="000045"/>
                </a:solidFill>
                <a:latin typeface="Arial"/>
              </a:rPr>
              <a:t>Extensive cleansing and </a:t>
            </a:r>
          </a:p>
          <a:p>
            <a:pPr algn="ctr">
              <a:lnSpc>
                <a:spcPts val="2010"/>
              </a:lnSpc>
              <a:spcBef>
                <a:spcPct val="0"/>
              </a:spcBef>
            </a:pPr>
            <a:r>
              <a:rPr lang="en-US" sz="1675">
                <a:solidFill>
                  <a:srgbClr val="000045"/>
                </a:solidFill>
                <a:latin typeface="Arial"/>
              </a:rPr>
              <a:t>normalization procedures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DAGDJqTrM4o</dc:identifier>
  <dcterms:modified xsi:type="dcterms:W3CDTF">2011-08-01T06:04:30Z</dcterms:modified>
  <cp:revision>1</cp:revision>
  <dc:title>Technoverse East 2024 I Contest guidelines and Idea submission template.pptx</dc:title>
</cp:coreProperties>
</file>