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5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976B97-A5D4-44C2-8104-32C951282F14}" type="datetimeFigureOut">
              <a:rPr lang="en-IN" smtClean="0"/>
              <a:t>03-08-2024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B8D421-65A9-4605-8CF9-8C0BD4769DE6}" type="slidenum">
              <a:rPr lang="en-IN" smtClean="0"/>
              <a:t>‹#›</a:t>
            </a:fld>
            <a:endParaRPr lang="en-IN"/>
          </a:p>
        </p:txBody>
      </p:sp>
    </p:spTree>
    <p:extLst>
      <p:ext uri="{BB962C8B-B14F-4D97-AF65-F5344CB8AC3E}">
        <p14:creationId xmlns:p14="http://schemas.microsoft.com/office/powerpoint/2010/main" val="85398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B8D421-65A9-4605-8CF9-8C0BD4769DE6}" type="slidenum">
              <a:rPr lang="en-IN" smtClean="0"/>
              <a:t>1</a:t>
            </a:fld>
            <a:endParaRPr lang="en-IN"/>
          </a:p>
        </p:txBody>
      </p:sp>
    </p:spTree>
    <p:extLst>
      <p:ext uri="{BB962C8B-B14F-4D97-AF65-F5344CB8AC3E}">
        <p14:creationId xmlns:p14="http://schemas.microsoft.com/office/powerpoint/2010/main" val="1632303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78714FC-94AC-4B42-A9CF-4530EB69D54D}" type="datetimeFigureOut">
              <a:rPr lang="en-IN" smtClean="0"/>
              <a:t>03-08-2024</a:t>
            </a:fld>
            <a:endParaRPr lang="en-IN"/>
          </a:p>
        </p:txBody>
      </p:sp>
      <p:sp>
        <p:nvSpPr>
          <p:cNvPr id="17" name="Slide Number Placeholder 16"/>
          <p:cNvSpPr>
            <a:spLocks noGrp="1"/>
          </p:cNvSpPr>
          <p:nvPr>
            <p:ph type="sldNum" sz="quarter" idx="11"/>
          </p:nvPr>
        </p:nvSpPr>
        <p:spPr/>
        <p:txBody>
          <a:bodyPr/>
          <a:lstStyle/>
          <a:p>
            <a:fld id="{A279E797-70C5-4C6F-8C0B-EB01953934B0}" type="slidenum">
              <a:rPr lang="en-IN" smtClean="0"/>
              <a:t>‹#›</a:t>
            </a:fld>
            <a:endParaRPr lang="en-IN"/>
          </a:p>
        </p:txBody>
      </p:sp>
      <p:sp>
        <p:nvSpPr>
          <p:cNvPr id="19" name="Footer Placeholder 1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8714FC-94AC-4B42-A9CF-4530EB69D54D}"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9E797-70C5-4C6F-8C0B-EB01953934B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8714FC-94AC-4B42-A9CF-4530EB69D54D}"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79E797-70C5-4C6F-8C0B-EB01953934B0}" type="slidenum">
              <a:rPr lang="en-IN" smtClean="0"/>
              <a:t>‹#›</a:t>
            </a:fld>
            <a:endParaRPr lang="en-IN"/>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78714FC-94AC-4B42-A9CF-4530EB69D54D}" type="datetimeFigureOut">
              <a:rPr lang="en-IN" smtClean="0"/>
              <a:t>03-08-2024</a:t>
            </a:fld>
            <a:endParaRPr lang="en-IN"/>
          </a:p>
        </p:txBody>
      </p:sp>
      <p:sp>
        <p:nvSpPr>
          <p:cNvPr id="12" name="Slide Number Placeholder 11"/>
          <p:cNvSpPr>
            <a:spLocks noGrp="1"/>
          </p:cNvSpPr>
          <p:nvPr>
            <p:ph type="sldNum" sz="quarter" idx="15"/>
          </p:nvPr>
        </p:nvSpPr>
        <p:spPr/>
        <p:txBody>
          <a:bodyPr/>
          <a:lstStyle/>
          <a:p>
            <a:fld id="{A279E797-70C5-4C6F-8C0B-EB01953934B0}" type="slidenum">
              <a:rPr lang="en-IN" smtClean="0"/>
              <a:t>‹#›</a:t>
            </a:fld>
            <a:endParaRPr lang="en-IN"/>
          </a:p>
        </p:txBody>
      </p:sp>
      <p:sp>
        <p:nvSpPr>
          <p:cNvPr id="13" name="Footer Placeholder 12"/>
          <p:cNvSpPr>
            <a:spLocks noGrp="1"/>
          </p:cNvSpPr>
          <p:nvPr>
            <p:ph type="ftr" sz="quarter" idx="16"/>
          </p:nvPr>
        </p:nvSpPr>
        <p:spPr/>
        <p:txBody>
          <a:body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78714FC-94AC-4B42-A9CF-4530EB69D54D}" type="datetimeFigureOut">
              <a:rPr lang="en-IN" smtClean="0"/>
              <a:t>03-08-2024</a:t>
            </a:fld>
            <a:endParaRPr lang="en-IN"/>
          </a:p>
        </p:txBody>
      </p:sp>
      <p:sp>
        <p:nvSpPr>
          <p:cNvPr id="14" name="Slide Number Placeholder 13"/>
          <p:cNvSpPr>
            <a:spLocks noGrp="1"/>
          </p:cNvSpPr>
          <p:nvPr>
            <p:ph type="sldNum" sz="quarter" idx="11"/>
          </p:nvPr>
        </p:nvSpPr>
        <p:spPr/>
        <p:txBody>
          <a:bodyPr/>
          <a:lstStyle/>
          <a:p>
            <a:fld id="{A279E797-70C5-4C6F-8C0B-EB01953934B0}"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78714FC-94AC-4B42-A9CF-4530EB69D54D}" type="datetimeFigureOut">
              <a:rPr lang="en-IN" smtClean="0"/>
              <a:t>03-08-2024</a:t>
            </a:fld>
            <a:endParaRPr lang="en-IN"/>
          </a:p>
        </p:txBody>
      </p:sp>
      <p:sp>
        <p:nvSpPr>
          <p:cNvPr id="12" name="Slide Number Placeholder 11"/>
          <p:cNvSpPr>
            <a:spLocks noGrp="1"/>
          </p:cNvSpPr>
          <p:nvPr>
            <p:ph type="sldNum" sz="quarter" idx="16"/>
          </p:nvPr>
        </p:nvSpPr>
        <p:spPr/>
        <p:txBody>
          <a:bodyPr/>
          <a:lstStyle/>
          <a:p>
            <a:fld id="{A279E797-70C5-4C6F-8C0B-EB01953934B0}" type="slidenum">
              <a:rPr lang="en-IN" smtClean="0"/>
              <a:t>‹#›</a:t>
            </a:fld>
            <a:endParaRPr lang="en-IN"/>
          </a:p>
        </p:txBody>
      </p:sp>
      <p:sp>
        <p:nvSpPr>
          <p:cNvPr id="13" name="Footer Placeholder 12"/>
          <p:cNvSpPr>
            <a:spLocks noGrp="1"/>
          </p:cNvSpPr>
          <p:nvPr>
            <p:ph type="ftr" sz="quarter" idx="17"/>
          </p:nvPr>
        </p:nvSpPr>
        <p:spPr/>
        <p:txBody>
          <a:bodyPr/>
          <a:lstStyle/>
          <a:p>
            <a:endParaRPr lang="en-IN"/>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78714FC-94AC-4B42-A9CF-4530EB69D54D}" type="datetimeFigureOut">
              <a:rPr lang="en-IN" smtClean="0"/>
              <a:t>03-08-2024</a:t>
            </a:fld>
            <a:endParaRPr lang="en-IN"/>
          </a:p>
        </p:txBody>
      </p:sp>
      <p:sp>
        <p:nvSpPr>
          <p:cNvPr id="12" name="Slide Number Placeholder 11"/>
          <p:cNvSpPr>
            <a:spLocks noGrp="1"/>
          </p:cNvSpPr>
          <p:nvPr>
            <p:ph type="sldNum" sz="quarter" idx="17"/>
          </p:nvPr>
        </p:nvSpPr>
        <p:spPr/>
        <p:txBody>
          <a:bodyPr/>
          <a:lstStyle/>
          <a:p>
            <a:fld id="{A279E797-70C5-4C6F-8C0B-EB01953934B0}" type="slidenum">
              <a:rPr lang="en-IN" smtClean="0"/>
              <a:t>‹#›</a:t>
            </a:fld>
            <a:endParaRPr lang="en-IN"/>
          </a:p>
        </p:txBody>
      </p:sp>
      <p:sp>
        <p:nvSpPr>
          <p:cNvPr id="13" name="Footer Placeholder 12"/>
          <p:cNvSpPr>
            <a:spLocks noGrp="1"/>
          </p:cNvSpPr>
          <p:nvPr>
            <p:ph type="ftr" sz="quarter" idx="18"/>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78714FC-94AC-4B42-A9CF-4530EB69D54D}" type="datetimeFigureOut">
              <a:rPr lang="en-IN" smtClean="0"/>
              <a:t>03-08-2024</a:t>
            </a:fld>
            <a:endParaRPr lang="en-IN"/>
          </a:p>
        </p:txBody>
      </p:sp>
      <p:sp>
        <p:nvSpPr>
          <p:cNvPr id="16" name="Slide Number Placeholder 15"/>
          <p:cNvSpPr>
            <a:spLocks noGrp="1"/>
          </p:cNvSpPr>
          <p:nvPr>
            <p:ph type="sldNum" sz="quarter" idx="11"/>
          </p:nvPr>
        </p:nvSpPr>
        <p:spPr/>
        <p:txBody>
          <a:bodyPr/>
          <a:lstStyle/>
          <a:p>
            <a:fld id="{A279E797-70C5-4C6F-8C0B-EB01953934B0}"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78714FC-94AC-4B42-A9CF-4530EB69D54D}" type="datetimeFigureOut">
              <a:rPr lang="en-IN" smtClean="0"/>
              <a:t>03-08-2024</a:t>
            </a:fld>
            <a:endParaRPr lang="en-IN"/>
          </a:p>
        </p:txBody>
      </p:sp>
      <p:sp>
        <p:nvSpPr>
          <p:cNvPr id="8" name="Slide Number Placeholder 7"/>
          <p:cNvSpPr>
            <a:spLocks noGrp="1"/>
          </p:cNvSpPr>
          <p:nvPr>
            <p:ph type="sldNum" sz="quarter" idx="11"/>
          </p:nvPr>
        </p:nvSpPr>
        <p:spPr/>
        <p:txBody>
          <a:bodyPr/>
          <a:lstStyle/>
          <a:p>
            <a:fld id="{A279E797-70C5-4C6F-8C0B-EB01953934B0}"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78714FC-94AC-4B42-A9CF-4530EB69D54D}" type="datetimeFigureOut">
              <a:rPr lang="en-IN" smtClean="0"/>
              <a:t>03-08-2024</a:t>
            </a:fld>
            <a:endParaRPr lang="en-IN"/>
          </a:p>
        </p:txBody>
      </p:sp>
      <p:sp>
        <p:nvSpPr>
          <p:cNvPr id="19" name="Slide Number Placeholder 18"/>
          <p:cNvSpPr>
            <a:spLocks noGrp="1"/>
          </p:cNvSpPr>
          <p:nvPr>
            <p:ph type="sldNum" sz="quarter" idx="16"/>
          </p:nvPr>
        </p:nvSpPr>
        <p:spPr/>
        <p:txBody>
          <a:bodyPr/>
          <a:lstStyle/>
          <a:p>
            <a:fld id="{A279E797-70C5-4C6F-8C0B-EB01953934B0}" type="slidenum">
              <a:rPr lang="en-IN" smtClean="0"/>
              <a:t>‹#›</a:t>
            </a:fld>
            <a:endParaRPr lang="en-IN"/>
          </a:p>
        </p:txBody>
      </p:sp>
      <p:sp>
        <p:nvSpPr>
          <p:cNvPr id="23" name="Footer Placeholder 22"/>
          <p:cNvSpPr>
            <a:spLocks noGrp="1"/>
          </p:cNvSpPr>
          <p:nvPr>
            <p:ph type="ftr" sz="quarter" idx="17"/>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178714FC-94AC-4B42-A9CF-4530EB69D54D}" type="datetimeFigureOut">
              <a:rPr lang="en-IN" smtClean="0"/>
              <a:t>03-08-2024</a:t>
            </a:fld>
            <a:endParaRPr lang="en-IN"/>
          </a:p>
        </p:txBody>
      </p:sp>
      <p:sp>
        <p:nvSpPr>
          <p:cNvPr id="14" name="Slide Number Placeholder 13"/>
          <p:cNvSpPr>
            <a:spLocks noGrp="1"/>
          </p:cNvSpPr>
          <p:nvPr>
            <p:ph type="sldNum" sz="quarter" idx="15"/>
          </p:nvPr>
        </p:nvSpPr>
        <p:spPr>
          <a:xfrm>
            <a:off x="4038600" y="6172200"/>
            <a:ext cx="1066800" cy="304800"/>
          </a:xfrm>
        </p:spPr>
        <p:txBody>
          <a:bodyPr/>
          <a:lstStyle/>
          <a:p>
            <a:fld id="{A279E797-70C5-4C6F-8C0B-EB01953934B0}" type="slidenum">
              <a:rPr lang="en-IN" smtClean="0"/>
              <a:t>‹#›</a:t>
            </a:fld>
            <a:endParaRPr lang="en-IN"/>
          </a:p>
        </p:txBody>
      </p:sp>
      <p:sp>
        <p:nvSpPr>
          <p:cNvPr id="15" name="Footer Placeholder 14"/>
          <p:cNvSpPr>
            <a:spLocks noGrp="1"/>
          </p:cNvSpPr>
          <p:nvPr>
            <p:ph type="ftr" sz="quarter" idx="16"/>
          </p:nvPr>
        </p:nvSpPr>
        <p:spPr>
          <a:xfrm>
            <a:off x="1447800" y="6486525"/>
            <a:ext cx="6248400" cy="29210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78714FC-94AC-4B42-A9CF-4530EB69D54D}" type="datetimeFigureOut">
              <a:rPr lang="en-IN" smtClean="0"/>
              <a:t>03-08-2024</a:t>
            </a:fld>
            <a:endParaRPr lang="en-IN"/>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IN"/>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A279E797-70C5-4C6F-8C0B-EB01953934B0}" type="slidenum">
              <a:rPr lang="en-IN" smtClean="0"/>
              <a:t>‹#›</a:t>
            </a:fld>
            <a:endParaRPr lang="en-IN"/>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16016" y="5013176"/>
            <a:ext cx="3589784" cy="648071"/>
          </a:xfrm>
        </p:spPr>
        <p:txBody>
          <a:bodyPr/>
          <a:lstStyle/>
          <a:p>
            <a:endParaRPr lang="en-IN" dirty="0"/>
          </a:p>
        </p:txBody>
      </p:sp>
      <p:sp>
        <p:nvSpPr>
          <p:cNvPr id="2" name="Title 1"/>
          <p:cNvSpPr>
            <a:spLocks noGrp="1"/>
          </p:cNvSpPr>
          <p:nvPr>
            <p:ph type="title"/>
          </p:nvPr>
        </p:nvSpPr>
        <p:spPr/>
        <p:txBody>
          <a:bodyPr/>
          <a:lstStyle/>
          <a:p>
            <a:r>
              <a:rPr lang="en-IN" dirty="0" smtClean="0"/>
              <a:t>FDI Analysis in India</a:t>
            </a:r>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717032"/>
            <a:ext cx="4176464" cy="2833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834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smtClean="0"/>
              <a:t>Recommendations</a:t>
            </a:r>
          </a:p>
          <a:p>
            <a:r>
              <a:rPr lang="en-GB" dirty="0" smtClean="0"/>
              <a:t>Focus </a:t>
            </a:r>
            <a:r>
              <a:rPr lang="en-GB" dirty="0"/>
              <a:t>on High Growth Sectors: Allocate more resources to sectors showing upward trends in FDI, such as Services, Computer Software, and Telecommunications, to capitalize on their growth </a:t>
            </a:r>
            <a:r>
              <a:rPr lang="en-GB" dirty="0" err="1"/>
              <a:t>potential.Diversification</a:t>
            </a:r>
            <a:r>
              <a:rPr lang="en-GB" dirty="0"/>
              <a:t>: Continue diversifying the sectors attracting FDI to stabilize economic growth and reduce dependence on any single </a:t>
            </a:r>
            <a:r>
              <a:rPr lang="en-GB" dirty="0" err="1"/>
              <a:t>sector.Policy</a:t>
            </a:r>
            <a:r>
              <a:rPr lang="en-GB" dirty="0"/>
              <a:t> Enhancement: Adjust policies to enhance the attractiveness of emerging sectors that are starting to draw FDI but have not yet reached their potential.</a:t>
            </a:r>
            <a:endParaRPr lang="en-IN" dirty="0"/>
          </a:p>
        </p:txBody>
      </p:sp>
      <p:sp>
        <p:nvSpPr>
          <p:cNvPr id="3" name="Title 2"/>
          <p:cNvSpPr>
            <a:spLocks noGrp="1"/>
          </p:cNvSpPr>
          <p:nvPr>
            <p:ph type="title"/>
          </p:nvPr>
        </p:nvSpPr>
        <p:spPr/>
        <p:txBody>
          <a:bodyPr/>
          <a:lstStyle/>
          <a:p>
            <a:r>
              <a:rPr lang="en-IN" dirty="0" smtClean="0"/>
              <a:t>RECOMMENDATIONS(POWER BI)</a:t>
            </a:r>
            <a:endParaRPr lang="en-IN" dirty="0"/>
          </a:p>
        </p:txBody>
      </p:sp>
    </p:spTree>
    <p:extLst>
      <p:ext uri="{BB962C8B-B14F-4D97-AF65-F5344CB8AC3E}">
        <p14:creationId xmlns:p14="http://schemas.microsoft.com/office/powerpoint/2010/main" val="1163957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GB" dirty="0"/>
              <a:t>Linear regression is a data analysis technique that predicts the value of unknown data by using another related and known data </a:t>
            </a:r>
            <a:r>
              <a:rPr lang="en-GB" dirty="0" smtClean="0"/>
              <a:t>value.</a:t>
            </a:r>
          </a:p>
          <a:p>
            <a:pPr algn="l"/>
            <a:endParaRPr lang="en-IN" dirty="0"/>
          </a:p>
        </p:txBody>
      </p:sp>
      <p:sp>
        <p:nvSpPr>
          <p:cNvPr id="3" name="Title 2"/>
          <p:cNvSpPr>
            <a:spLocks noGrp="1"/>
          </p:cNvSpPr>
          <p:nvPr>
            <p:ph type="title"/>
          </p:nvPr>
        </p:nvSpPr>
        <p:spPr/>
        <p:txBody>
          <a:bodyPr>
            <a:normAutofit/>
          </a:bodyPr>
          <a:lstStyle/>
          <a:p>
            <a:r>
              <a:rPr lang="en-IN" dirty="0" smtClean="0"/>
              <a:t>Linear Regression FOR MINING SECTOR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782540"/>
            <a:ext cx="7416824" cy="3791477"/>
          </a:xfrm>
          <a:prstGeom prst="rect">
            <a:avLst/>
          </a:prstGeom>
        </p:spPr>
      </p:pic>
    </p:spTree>
    <p:extLst>
      <p:ext uri="{BB962C8B-B14F-4D97-AF65-F5344CB8AC3E}">
        <p14:creationId xmlns:p14="http://schemas.microsoft.com/office/powerpoint/2010/main" val="4086299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GB" dirty="0"/>
              <a:t>Data Points</a:t>
            </a:r>
            <a:r>
              <a:rPr lang="en-GB" dirty="0" smtClean="0"/>
              <a:t>: Each </a:t>
            </a:r>
            <a:r>
              <a:rPr lang="en-GB" dirty="0"/>
              <a:t>blue dot represents the actual amount of investment in a particular </a:t>
            </a:r>
            <a:r>
              <a:rPr lang="en-GB" dirty="0" err="1"/>
              <a:t>year.The</a:t>
            </a:r>
            <a:r>
              <a:rPr lang="en-GB" dirty="0"/>
              <a:t> investments vary significantly over the years, with a couple of peaks possibly indicating years of high investment due to various economic or policy factors</a:t>
            </a:r>
            <a:r>
              <a:rPr lang="en-GB" dirty="0" smtClean="0"/>
              <a:t>.</a:t>
            </a:r>
          </a:p>
          <a:p>
            <a:r>
              <a:rPr lang="en-GB" b="1" dirty="0"/>
              <a:t>Recommendations:</a:t>
            </a:r>
          </a:p>
          <a:p>
            <a:pPr>
              <a:buFont typeface="Arial"/>
              <a:buChar char="•"/>
            </a:pPr>
            <a:r>
              <a:rPr lang="en-GB" b="1" dirty="0"/>
              <a:t>Further Analysis</a:t>
            </a:r>
            <a:r>
              <a:rPr lang="en-GB" dirty="0"/>
              <a:t>: It would be beneficial to incorporate more complex models that account for cyclic trends or potential influencing factors like global commodity prices or regulatory changes to better understand and predict future investments.</a:t>
            </a:r>
          </a:p>
          <a:p>
            <a:pPr>
              <a:buFont typeface="Arial"/>
              <a:buChar char="•"/>
            </a:pPr>
            <a:r>
              <a:rPr lang="en-GB" b="1" dirty="0"/>
              <a:t>Diversified Investment</a:t>
            </a:r>
            <a:r>
              <a:rPr lang="en-GB" dirty="0"/>
              <a:t>: Given the volatility in year-to-year investments, a diversified investment approach within the sector might mitigate risk.</a:t>
            </a:r>
          </a:p>
          <a:p>
            <a:pPr algn="l"/>
            <a:endParaRPr lang="en-GB" dirty="0" smtClean="0"/>
          </a:p>
          <a:p>
            <a:pPr algn="l"/>
            <a:endParaRPr lang="en-IN" dirty="0"/>
          </a:p>
        </p:txBody>
      </p:sp>
      <p:sp>
        <p:nvSpPr>
          <p:cNvPr id="3" name="Title 2"/>
          <p:cNvSpPr>
            <a:spLocks noGrp="1"/>
          </p:cNvSpPr>
          <p:nvPr>
            <p:ph type="title"/>
          </p:nvPr>
        </p:nvSpPr>
        <p:spPr/>
        <p:txBody>
          <a:bodyPr/>
          <a:lstStyle/>
          <a:p>
            <a:r>
              <a:rPr lang="en-IN" dirty="0"/>
              <a:t>Linear Regression FOR MINING SECTOR</a:t>
            </a:r>
          </a:p>
        </p:txBody>
      </p:sp>
    </p:spTree>
    <p:extLst>
      <p:ext uri="{BB962C8B-B14F-4D97-AF65-F5344CB8AC3E}">
        <p14:creationId xmlns:p14="http://schemas.microsoft.com/office/powerpoint/2010/main" val="2512494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GB" dirty="0"/>
              <a:t>The Holt-Winters method is a seasonal forecasting technique that uses exponential smoothing to generate future values from past data</a:t>
            </a:r>
            <a:r>
              <a:rPr lang="en-GB" dirty="0" smtClean="0"/>
              <a:t>.</a:t>
            </a:r>
          </a:p>
          <a:p>
            <a:pPr algn="l"/>
            <a:endParaRPr lang="en-IN" dirty="0"/>
          </a:p>
        </p:txBody>
      </p:sp>
      <p:sp>
        <p:nvSpPr>
          <p:cNvPr id="3" name="Title 2"/>
          <p:cNvSpPr>
            <a:spLocks noGrp="1"/>
          </p:cNvSpPr>
          <p:nvPr>
            <p:ph type="title"/>
          </p:nvPr>
        </p:nvSpPr>
        <p:spPr/>
        <p:txBody>
          <a:bodyPr>
            <a:normAutofit/>
          </a:bodyPr>
          <a:lstStyle/>
          <a:p>
            <a:r>
              <a:rPr lang="en-IN" dirty="0"/>
              <a:t>The </a:t>
            </a:r>
            <a:r>
              <a:rPr lang="en-IN" dirty="0" smtClean="0"/>
              <a:t>Holt-Winters METHOD FOR POWER SECTOR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852936"/>
            <a:ext cx="7776864" cy="3735914"/>
          </a:xfrm>
          <a:prstGeom prst="rect">
            <a:avLst/>
          </a:prstGeom>
        </p:spPr>
      </p:pic>
    </p:spTree>
    <p:extLst>
      <p:ext uri="{BB962C8B-B14F-4D97-AF65-F5344CB8AC3E}">
        <p14:creationId xmlns:p14="http://schemas.microsoft.com/office/powerpoint/2010/main" val="2243608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4504520"/>
          </a:xfrm>
        </p:spPr>
        <p:txBody>
          <a:bodyPr/>
          <a:lstStyle/>
          <a:p>
            <a:pPr algn="l"/>
            <a:r>
              <a:rPr lang="en-GB" dirty="0"/>
              <a:t>The graph shows foreign investment in the power sector from 2005 to 2025, using Holt-Winters Exponential Smoothing for analysis. This technique helps in forecasting data where there is a trend and seasonal pattern</a:t>
            </a:r>
            <a:r>
              <a:rPr lang="en-GB" dirty="0" smtClean="0"/>
              <a:t>.</a:t>
            </a:r>
          </a:p>
          <a:p>
            <a:pPr algn="l"/>
            <a:r>
              <a:rPr lang="en-GB" sz="2400" b="1" dirty="0"/>
              <a:t>Components of the Graph</a:t>
            </a:r>
            <a:r>
              <a:rPr lang="en-GB" sz="2400" b="1" dirty="0" smtClean="0"/>
              <a:t>:</a:t>
            </a:r>
          </a:p>
          <a:p>
            <a:pPr algn="l"/>
            <a:r>
              <a:rPr lang="en-GB" dirty="0" smtClean="0"/>
              <a:t>Actual </a:t>
            </a:r>
            <a:r>
              <a:rPr lang="en-GB" dirty="0"/>
              <a:t>Data (Blue Line): This represents the real investment figures recorded from 2005 through approximately 2017</a:t>
            </a:r>
            <a:r>
              <a:rPr lang="en-GB" dirty="0" smtClean="0"/>
              <a:t>.</a:t>
            </a:r>
          </a:p>
          <a:p>
            <a:pPr algn="l"/>
            <a:r>
              <a:rPr lang="en-GB" dirty="0" smtClean="0"/>
              <a:t>Fitted </a:t>
            </a:r>
            <a:r>
              <a:rPr lang="en-GB" dirty="0"/>
              <a:t>Values (Red Line): These are the values estimated by the model based closely on the actual data, aiming to closely follow and smooth out the actual investment trends</a:t>
            </a:r>
            <a:r>
              <a:rPr lang="en-GB" dirty="0" smtClean="0"/>
              <a:t>.</a:t>
            </a:r>
          </a:p>
          <a:p>
            <a:pPr algn="l"/>
            <a:r>
              <a:rPr lang="en-GB" dirty="0" smtClean="0"/>
              <a:t>Forecasted </a:t>
            </a:r>
            <a:r>
              <a:rPr lang="en-GB" dirty="0"/>
              <a:t>Values (Black Line): This extends beyond the actual and fitted data, predicting future investment levels from approximately 2017 to 2025 based on the identified patterns and trends.</a:t>
            </a:r>
            <a:endParaRPr lang="en-IN" dirty="0"/>
          </a:p>
        </p:txBody>
      </p:sp>
      <p:sp>
        <p:nvSpPr>
          <p:cNvPr id="3" name="Title 2"/>
          <p:cNvSpPr>
            <a:spLocks noGrp="1"/>
          </p:cNvSpPr>
          <p:nvPr>
            <p:ph type="title"/>
          </p:nvPr>
        </p:nvSpPr>
        <p:spPr/>
        <p:txBody>
          <a:bodyPr/>
          <a:lstStyle/>
          <a:p>
            <a:r>
              <a:rPr lang="en-IN" dirty="0" smtClean="0"/>
              <a:t>The Holt-Winters METHOD FOR POWER SECTOR </a:t>
            </a:r>
            <a:endParaRPr lang="en-IN" dirty="0"/>
          </a:p>
        </p:txBody>
      </p:sp>
    </p:spTree>
    <p:extLst>
      <p:ext uri="{BB962C8B-B14F-4D97-AF65-F5344CB8AC3E}">
        <p14:creationId xmlns:p14="http://schemas.microsoft.com/office/powerpoint/2010/main" val="3907822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GB" dirty="0"/>
              <a:t>Growth Period: From 2005 to 2010, there was a significant and steady increase in investment, indicating a period of robust growth in the sector</a:t>
            </a:r>
            <a:r>
              <a:rPr lang="en-GB" dirty="0" smtClean="0"/>
              <a:t>.</a:t>
            </a:r>
          </a:p>
          <a:p>
            <a:pPr algn="l"/>
            <a:r>
              <a:rPr lang="en-GB" dirty="0" smtClean="0"/>
              <a:t>Volatility</a:t>
            </a:r>
            <a:r>
              <a:rPr lang="en-GB" dirty="0"/>
              <a:t>: Between 2010 and 2017, the investment levels show considerable volatility, with sharp increases and decreases. This could indicate economic or policy changes impacting investment levels</a:t>
            </a:r>
            <a:r>
              <a:rPr lang="en-GB" dirty="0" smtClean="0"/>
              <a:t>.</a:t>
            </a:r>
          </a:p>
          <a:p>
            <a:pPr algn="l"/>
            <a:r>
              <a:rPr lang="en-GB" dirty="0" smtClean="0"/>
              <a:t>Forecast </a:t>
            </a:r>
            <a:r>
              <a:rPr lang="en-GB" dirty="0"/>
              <a:t>Trend: The forecasted trend from 2017 to 2025 shows a gradual upward slope. This suggests that, despite past volatility, the overall investment trend in the power sector is expected to grow steadily. The model likely factors in both the growth potential of the sector and historical fluctuations.</a:t>
            </a:r>
            <a:endParaRPr lang="en-IN" dirty="0"/>
          </a:p>
        </p:txBody>
      </p:sp>
      <p:sp>
        <p:nvSpPr>
          <p:cNvPr id="3" name="Title 2"/>
          <p:cNvSpPr>
            <a:spLocks noGrp="1"/>
          </p:cNvSpPr>
          <p:nvPr>
            <p:ph type="title"/>
          </p:nvPr>
        </p:nvSpPr>
        <p:spPr/>
        <p:txBody>
          <a:bodyPr/>
          <a:lstStyle/>
          <a:p>
            <a:r>
              <a:rPr lang="en-IN" dirty="0"/>
              <a:t>The Holt-Winters METHOD FOR POWER SECTOR </a:t>
            </a:r>
          </a:p>
        </p:txBody>
      </p:sp>
    </p:spTree>
    <p:extLst>
      <p:ext uri="{BB962C8B-B14F-4D97-AF65-F5344CB8AC3E}">
        <p14:creationId xmlns:p14="http://schemas.microsoft.com/office/powerpoint/2010/main" val="2047926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GB" dirty="0"/>
              <a:t>Investment is a game of understanding historic data of investment objects under different events but it is still a game of chances to minimize the risk we apply analytics to find the equilibrium investment. To understand the Foreign direct investment in India for the last 17 years from 2000-01 to 2016-17. This dataset contains sector and financial year-wise data of FDI in India Sector-wise investment analysis Year-wise investment analysis. Find key metrics and factors and show the meaningful relationships between attributes. Do your own research and come up with your findings</a:t>
            </a:r>
            <a:endParaRPr lang="en-IN" dirty="0"/>
          </a:p>
        </p:txBody>
      </p:sp>
      <p:sp>
        <p:nvSpPr>
          <p:cNvPr id="3" name="Title 2"/>
          <p:cNvSpPr>
            <a:spLocks noGrp="1"/>
          </p:cNvSpPr>
          <p:nvPr>
            <p:ph type="title"/>
          </p:nvPr>
        </p:nvSpPr>
        <p:spPr/>
        <p:txBody>
          <a:bodyPr/>
          <a:lstStyle/>
          <a:p>
            <a:r>
              <a:rPr lang="en-IN" dirty="0"/>
              <a:t>Problem </a:t>
            </a:r>
            <a:r>
              <a:rPr lang="en-IN" dirty="0" smtClean="0"/>
              <a:t>Statement</a:t>
            </a:r>
            <a:endParaRPr lang="en-IN" dirty="0"/>
          </a:p>
        </p:txBody>
      </p:sp>
    </p:spTree>
    <p:extLst>
      <p:ext uri="{BB962C8B-B14F-4D97-AF65-F5344CB8AC3E}">
        <p14:creationId xmlns:p14="http://schemas.microsoft.com/office/powerpoint/2010/main" val="634398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342900" indent="-342900" algn="l">
              <a:buFont typeface="Arial" pitchFamily="34" charset="0"/>
              <a:buChar char="•"/>
            </a:pPr>
            <a:r>
              <a:rPr lang="en-GB" dirty="0"/>
              <a:t>Power BI Dashboard and </a:t>
            </a:r>
            <a:r>
              <a:rPr lang="en-GB" dirty="0" err="1"/>
              <a:t>Jupyter</a:t>
            </a:r>
            <a:r>
              <a:rPr lang="en-GB" dirty="0"/>
              <a:t> Notebook Bar Graphs Analysis</a:t>
            </a:r>
          </a:p>
          <a:p>
            <a:pPr marL="342900" indent="-342900" algn="l">
              <a:buFont typeface="Arial" pitchFamily="34" charset="0"/>
              <a:buChar char="•"/>
            </a:pPr>
            <a:r>
              <a:rPr lang="en-GB" dirty="0" smtClean="0"/>
              <a:t> </a:t>
            </a:r>
            <a:r>
              <a:rPr lang="en-GB" dirty="0"/>
              <a:t>Sectors invest differently each financial year.</a:t>
            </a:r>
          </a:p>
          <a:p>
            <a:pPr marL="342900" indent="-342900" algn="l">
              <a:buFont typeface="Arial" pitchFamily="34" charset="0"/>
              <a:buChar char="•"/>
            </a:pPr>
            <a:r>
              <a:rPr lang="en-GB" dirty="0" smtClean="0"/>
              <a:t> </a:t>
            </a:r>
            <a:r>
              <a:rPr lang="en-GB" dirty="0"/>
              <a:t>High-investment sectors: Banking &amp; Insurance, Computer Software &amp; Hardware Components.</a:t>
            </a:r>
          </a:p>
          <a:p>
            <a:pPr marL="342900" indent="-342900" algn="l">
              <a:buFont typeface="Arial" pitchFamily="34" charset="0"/>
              <a:buChar char="•"/>
            </a:pPr>
            <a:r>
              <a:rPr lang="en-GB" dirty="0" smtClean="0"/>
              <a:t> </a:t>
            </a:r>
            <a:r>
              <a:rPr lang="en-GB" dirty="0"/>
              <a:t>Low-investment sectors: Computer Software &amp; Hardware Components.</a:t>
            </a:r>
          </a:p>
          <a:p>
            <a:pPr marL="342900" indent="-342900" algn="l">
              <a:buFont typeface="Arial" pitchFamily="34" charset="0"/>
              <a:buChar char="•"/>
            </a:pPr>
            <a:r>
              <a:rPr lang="en-GB" dirty="0" smtClean="0"/>
              <a:t> </a:t>
            </a:r>
            <a:r>
              <a:rPr lang="en-GB" dirty="0"/>
              <a:t>Some sectors invest more than others.</a:t>
            </a:r>
          </a:p>
          <a:p>
            <a:pPr marL="342900" indent="-342900" algn="l">
              <a:buFont typeface="Arial" pitchFamily="34" charset="0"/>
              <a:buChar char="•"/>
            </a:pPr>
            <a:r>
              <a:rPr lang="en-GB" dirty="0" smtClean="0"/>
              <a:t> </a:t>
            </a:r>
            <a:r>
              <a:rPr lang="en-GB" dirty="0"/>
              <a:t>Future slides will highlight sectors with zero investment.</a:t>
            </a:r>
          </a:p>
          <a:p>
            <a:pPr marL="342900" indent="-342900" algn="l">
              <a:buFont typeface="Arial" pitchFamily="34" charset="0"/>
              <a:buChar char="•"/>
            </a:pPr>
            <a:r>
              <a:rPr lang="en-GB" dirty="0" smtClean="0"/>
              <a:t> </a:t>
            </a:r>
            <a:r>
              <a:rPr lang="en-GB" dirty="0"/>
              <a:t>Forecasting methods used to identify future growth.</a:t>
            </a:r>
            <a:endParaRPr lang="en-IN" dirty="0"/>
          </a:p>
        </p:txBody>
      </p:sp>
      <p:sp>
        <p:nvSpPr>
          <p:cNvPr id="3" name="Title 2"/>
          <p:cNvSpPr>
            <a:spLocks noGrp="1"/>
          </p:cNvSpPr>
          <p:nvPr>
            <p:ph type="title"/>
          </p:nvPr>
        </p:nvSpPr>
        <p:spPr/>
        <p:txBody>
          <a:bodyPr/>
          <a:lstStyle/>
          <a:p>
            <a:r>
              <a:rPr lang="en-US" dirty="0"/>
              <a:t>Insights</a:t>
            </a:r>
            <a:endParaRPr lang="en-IN" dirty="0"/>
          </a:p>
        </p:txBody>
      </p:sp>
    </p:spTree>
    <p:extLst>
      <p:ext uri="{BB962C8B-B14F-4D97-AF65-F5344CB8AC3E}">
        <p14:creationId xmlns:p14="http://schemas.microsoft.com/office/powerpoint/2010/main" val="1693981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1298924979"/>
              </p:ext>
            </p:extLst>
          </p:nvPr>
        </p:nvGraphicFramePr>
        <p:xfrm>
          <a:off x="395536" y="2020888"/>
          <a:ext cx="8280920" cy="4272488"/>
        </p:xfrm>
        <a:graphic>
          <a:graphicData uri="http://schemas.openxmlformats.org/drawingml/2006/table">
            <a:tbl>
              <a:tblPr firstRow="1" bandRow="1">
                <a:tableStyleId>{5C22544A-7EE6-4342-B048-85BDC9FD1C3A}</a:tableStyleId>
              </a:tblPr>
              <a:tblGrid>
                <a:gridCol w="4140460"/>
                <a:gridCol w="4140460"/>
              </a:tblGrid>
              <a:tr h="428042">
                <a:tc>
                  <a:txBody>
                    <a:bodyPr/>
                    <a:lstStyle/>
                    <a:p>
                      <a:r>
                        <a:rPr lang="en-IN" dirty="0" smtClean="0"/>
                        <a:t>Sectors</a:t>
                      </a:r>
                      <a:endParaRPr lang="en-IN" dirty="0"/>
                    </a:p>
                  </a:txBody>
                  <a:tcPr/>
                </a:tc>
                <a:tc>
                  <a:txBody>
                    <a:bodyPr/>
                    <a:lstStyle/>
                    <a:p>
                      <a:r>
                        <a:rPr lang="en-IN" dirty="0" smtClean="0"/>
                        <a:t>Financial Years</a:t>
                      </a:r>
                      <a:endParaRPr lang="en-IN" dirty="0"/>
                    </a:p>
                  </a:txBody>
                  <a:tcPr/>
                </a:tc>
              </a:tr>
              <a:tr h="428042">
                <a:tc>
                  <a:txBody>
                    <a:bodyPr/>
                    <a:lstStyle/>
                    <a:p>
                      <a:r>
                        <a:rPr lang="en-IN" dirty="0" smtClean="0"/>
                        <a:t>Agriculture machinery</a:t>
                      </a:r>
                      <a:endParaRPr lang="en-IN" dirty="0"/>
                    </a:p>
                  </a:txBody>
                  <a:tcPr/>
                </a:tc>
                <a:tc>
                  <a:txBody>
                    <a:bodyPr/>
                    <a:lstStyle/>
                    <a:p>
                      <a:r>
                        <a:rPr lang="en-IN" dirty="0" smtClean="0"/>
                        <a:t>2004-05</a:t>
                      </a:r>
                      <a:endParaRPr lang="en-IN" dirty="0"/>
                    </a:p>
                  </a:txBody>
                  <a:tcPr/>
                </a:tc>
              </a:tr>
              <a:tr h="428042">
                <a:tc>
                  <a:txBody>
                    <a:bodyPr/>
                    <a:lstStyle/>
                    <a:p>
                      <a:r>
                        <a:rPr lang="en-IN" dirty="0" smtClean="0"/>
                        <a:t>Airport Transport</a:t>
                      </a:r>
                      <a:endParaRPr lang="en-IN" dirty="0"/>
                    </a:p>
                  </a:txBody>
                  <a:tcPr/>
                </a:tc>
                <a:tc>
                  <a:txBody>
                    <a:bodyPr/>
                    <a:lstStyle/>
                    <a:p>
                      <a:r>
                        <a:rPr lang="en-IN" dirty="0" smtClean="0"/>
                        <a:t>2000-01 &amp; 2001-02</a:t>
                      </a:r>
                      <a:endParaRPr lang="en-IN" dirty="0"/>
                    </a:p>
                  </a:txBody>
                  <a:tcPr/>
                </a:tc>
              </a:tr>
              <a:tr h="428042">
                <a:tc>
                  <a:txBody>
                    <a:bodyPr/>
                    <a:lstStyle/>
                    <a:p>
                      <a:r>
                        <a:rPr lang="en-GB" dirty="0" smtClean="0"/>
                        <a:t>Boilers and Steam Generating Plants</a:t>
                      </a:r>
                      <a:endParaRPr lang="en-IN" dirty="0"/>
                    </a:p>
                  </a:txBody>
                  <a:tcPr/>
                </a:tc>
                <a:tc>
                  <a:txBody>
                    <a:bodyPr/>
                    <a:lstStyle/>
                    <a:p>
                      <a:r>
                        <a:rPr lang="en-IN" dirty="0" smtClean="0"/>
                        <a:t>2000-01, 2001-02, 2002-03, 2005-06 &amp; 2008-09</a:t>
                      </a:r>
                      <a:endParaRPr lang="en-IN" dirty="0"/>
                    </a:p>
                  </a:txBody>
                  <a:tcPr/>
                </a:tc>
              </a:tr>
              <a:tr h="428042">
                <a:tc>
                  <a:txBody>
                    <a:bodyPr/>
                    <a:lstStyle/>
                    <a:p>
                      <a:r>
                        <a:rPr lang="en-IN" dirty="0" smtClean="0"/>
                        <a:t>Cement and Gypsum Products</a:t>
                      </a:r>
                      <a:endParaRPr lang="en-IN" dirty="0"/>
                    </a:p>
                  </a:txBody>
                  <a:tcPr/>
                </a:tc>
                <a:tc>
                  <a:txBody>
                    <a:bodyPr/>
                    <a:lstStyle/>
                    <a:p>
                      <a:r>
                        <a:rPr lang="en-IN" dirty="0" smtClean="0"/>
                        <a:t>2004-05</a:t>
                      </a:r>
                      <a:endParaRPr lang="en-IN" dirty="0"/>
                    </a:p>
                  </a:txBody>
                  <a:tcPr/>
                </a:tc>
              </a:tr>
              <a:tr h="428042">
                <a:tc>
                  <a:txBody>
                    <a:bodyPr/>
                    <a:lstStyle/>
                    <a:p>
                      <a:r>
                        <a:rPr lang="en-IN" dirty="0" smtClean="0"/>
                        <a:t>Coal Production</a:t>
                      </a:r>
                      <a:endParaRPr lang="en-IN" dirty="0"/>
                    </a:p>
                  </a:txBody>
                  <a:tcPr/>
                </a:tc>
                <a:tc>
                  <a:txBody>
                    <a:bodyPr/>
                    <a:lstStyle/>
                    <a:p>
                      <a:r>
                        <a:rPr lang="en-GB" dirty="0" smtClean="0"/>
                        <a:t>2000-01 to 2016-17 except 2003-04, 2005-06, 2006-07, 2007-08, 2008-09 &amp; 2013-14</a:t>
                      </a:r>
                      <a:endParaRPr lang="en-IN" dirty="0"/>
                    </a:p>
                  </a:txBody>
                  <a:tcPr/>
                </a:tc>
              </a:tr>
              <a:tr h="428042">
                <a:tc>
                  <a:txBody>
                    <a:bodyPr/>
                    <a:lstStyle/>
                    <a:p>
                      <a:r>
                        <a:rPr lang="en-IN" dirty="0" smtClean="0"/>
                        <a:t>Coir</a:t>
                      </a:r>
                      <a:endParaRPr lang="en-IN" dirty="0"/>
                    </a:p>
                  </a:txBody>
                  <a:tcPr/>
                </a:tc>
                <a:tc>
                  <a:txBody>
                    <a:bodyPr/>
                    <a:lstStyle/>
                    <a:p>
                      <a:r>
                        <a:rPr lang="en-IN" dirty="0" smtClean="0"/>
                        <a:t>2000-01, 2001-02, 2002-03, 2003-04, 2008-09, 2015-16 &amp; 2016-17</a:t>
                      </a:r>
                      <a:endParaRPr lang="en-IN" dirty="0"/>
                    </a:p>
                  </a:txBody>
                  <a:tcPr/>
                </a:tc>
              </a:tr>
              <a:tr h="428042">
                <a:tc>
                  <a:txBody>
                    <a:bodyPr/>
                    <a:lstStyle/>
                    <a:p>
                      <a:r>
                        <a:rPr lang="en-IN" dirty="0" smtClean="0"/>
                        <a:t>Construction</a:t>
                      </a:r>
                      <a:endParaRPr lang="en-IN" dirty="0"/>
                    </a:p>
                  </a:txBody>
                  <a:tcPr/>
                </a:tc>
                <a:tc>
                  <a:txBody>
                    <a:bodyPr/>
                    <a:lstStyle/>
                    <a:p>
                      <a:r>
                        <a:rPr lang="en-IN" dirty="0" smtClean="0"/>
                        <a:t>2000-01, 2001-02, 2002-03, 2003-04 &amp; 2004-05</a:t>
                      </a:r>
                      <a:endParaRPr lang="en-IN" dirty="0"/>
                    </a:p>
                  </a:txBody>
                  <a:tcPr/>
                </a:tc>
              </a:tr>
            </a:tbl>
          </a:graphicData>
        </a:graphic>
      </p:graphicFrame>
      <p:sp>
        <p:nvSpPr>
          <p:cNvPr id="3" name="Title 2"/>
          <p:cNvSpPr>
            <a:spLocks noGrp="1"/>
          </p:cNvSpPr>
          <p:nvPr>
            <p:ph type="title"/>
          </p:nvPr>
        </p:nvSpPr>
        <p:spPr/>
        <p:txBody>
          <a:bodyPr>
            <a:normAutofit fontScale="90000"/>
          </a:bodyPr>
          <a:lstStyle/>
          <a:p>
            <a:r>
              <a:rPr lang="en-US" dirty="0"/>
              <a:t>Sectors with Zero Investment in the Financial  years</a:t>
            </a:r>
            <a:endParaRPr lang="en-IN" dirty="0"/>
          </a:p>
        </p:txBody>
      </p:sp>
    </p:spTree>
    <p:extLst>
      <p:ext uri="{BB962C8B-B14F-4D97-AF65-F5344CB8AC3E}">
        <p14:creationId xmlns:p14="http://schemas.microsoft.com/office/powerpoint/2010/main" val="2580292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329980837"/>
              </p:ext>
            </p:extLst>
          </p:nvPr>
        </p:nvGraphicFramePr>
        <p:xfrm>
          <a:off x="467544" y="2132856"/>
          <a:ext cx="8229600" cy="3909455"/>
        </p:xfrm>
        <a:graphic>
          <a:graphicData uri="http://schemas.openxmlformats.org/drawingml/2006/table">
            <a:tbl>
              <a:tblPr firstRow="1" bandRow="1">
                <a:tableStyleId>{5C22544A-7EE6-4342-B048-85BDC9FD1C3A}</a:tableStyleId>
              </a:tblPr>
              <a:tblGrid>
                <a:gridCol w="4114800"/>
                <a:gridCol w="4114800"/>
              </a:tblGrid>
              <a:tr h="3978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Sectors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Financial Years</a:t>
                      </a:r>
                    </a:p>
                  </a:txBody>
                  <a:tcPr/>
                </a:tc>
              </a:tr>
              <a:tr h="397843">
                <a:tc>
                  <a:txBody>
                    <a:bodyPr/>
                    <a:lstStyle/>
                    <a:p>
                      <a:r>
                        <a:rPr lang="en-IN" dirty="0" smtClean="0"/>
                        <a:t>Defence Industries</a:t>
                      </a:r>
                      <a:endParaRPr lang="en-IN" dirty="0"/>
                    </a:p>
                  </a:txBody>
                  <a:tcPr/>
                </a:tc>
                <a:tc>
                  <a:txBody>
                    <a:bodyPr/>
                    <a:lstStyle/>
                    <a:p>
                      <a:r>
                        <a:rPr lang="en-IN" dirty="0" smtClean="0"/>
                        <a:t>2000-01, 2001-02, 2002-03, 2003-04, 2005-06 to 2010-11 &amp; 2016-17</a:t>
                      </a:r>
                      <a:endParaRPr lang="en-IN" dirty="0"/>
                    </a:p>
                  </a:txBody>
                  <a:tcPr/>
                </a:tc>
              </a:tr>
              <a:tr h="397843">
                <a:tc>
                  <a:txBody>
                    <a:bodyPr/>
                    <a:lstStyle/>
                    <a:p>
                      <a:r>
                        <a:rPr lang="en-IN" dirty="0" smtClean="0"/>
                        <a:t>Dye Stuffs</a:t>
                      </a:r>
                      <a:endParaRPr lang="en-IN" dirty="0"/>
                    </a:p>
                  </a:txBody>
                  <a:tcPr/>
                </a:tc>
                <a:tc>
                  <a:txBody>
                    <a:bodyPr/>
                    <a:lstStyle/>
                    <a:p>
                      <a:r>
                        <a:rPr lang="en-IN" dirty="0" smtClean="0"/>
                        <a:t>2002-03, 2005-06, 2006-07, 2012-13 &amp; 2013-14</a:t>
                      </a:r>
                      <a:endParaRPr lang="en-IN" dirty="0"/>
                    </a:p>
                  </a:txBody>
                  <a:tcPr/>
                </a:tc>
              </a:tr>
              <a:tr h="397843">
                <a:tc>
                  <a:txBody>
                    <a:bodyPr/>
                    <a:lstStyle/>
                    <a:p>
                      <a:r>
                        <a:rPr lang="en-IN" dirty="0" smtClean="0"/>
                        <a:t>Earth-Moving Machinery</a:t>
                      </a:r>
                      <a:endParaRPr lang="en-IN" dirty="0"/>
                    </a:p>
                  </a:txBody>
                  <a:tcPr/>
                </a:tc>
                <a:tc>
                  <a:txBody>
                    <a:bodyPr/>
                    <a:lstStyle/>
                    <a:p>
                      <a:r>
                        <a:rPr lang="en-IN" dirty="0" smtClean="0"/>
                        <a:t>2000-01</a:t>
                      </a:r>
                      <a:endParaRPr lang="en-IN" dirty="0"/>
                    </a:p>
                  </a:txBody>
                  <a:tcPr/>
                </a:tc>
              </a:tr>
              <a:tr h="397843">
                <a:tc>
                  <a:txBody>
                    <a:bodyPr/>
                    <a:lstStyle/>
                    <a:p>
                      <a:r>
                        <a:rPr lang="en-IN" dirty="0" smtClean="0"/>
                        <a:t>Education</a:t>
                      </a:r>
                      <a:endParaRPr lang="en-IN" dirty="0"/>
                    </a:p>
                  </a:txBody>
                  <a:tcPr/>
                </a:tc>
                <a:tc>
                  <a:txBody>
                    <a:bodyPr/>
                    <a:lstStyle/>
                    <a:p>
                      <a:r>
                        <a:rPr lang="en-IN" dirty="0" smtClean="0"/>
                        <a:t>2000-01, 2001-02 &amp; 2002-03</a:t>
                      </a:r>
                      <a:endParaRPr lang="en-IN" dirty="0"/>
                    </a:p>
                  </a:txBody>
                  <a:tcPr/>
                </a:tc>
              </a:tr>
              <a:tr h="397843">
                <a:tc>
                  <a:txBody>
                    <a:bodyPr/>
                    <a:lstStyle/>
                    <a:p>
                      <a:r>
                        <a:rPr lang="en-IN" dirty="0" smtClean="0"/>
                        <a:t>Fertilizers</a:t>
                      </a:r>
                      <a:endParaRPr lang="en-IN" dirty="0"/>
                    </a:p>
                  </a:txBody>
                  <a:tcPr/>
                </a:tc>
                <a:tc>
                  <a:txBody>
                    <a:bodyPr/>
                    <a:lstStyle/>
                    <a:p>
                      <a:r>
                        <a:rPr lang="en-IN" dirty="0" smtClean="0"/>
                        <a:t>2000-01 &amp; 2001-02</a:t>
                      </a:r>
                      <a:endParaRPr lang="en-IN" dirty="0"/>
                    </a:p>
                  </a:txBody>
                  <a:tcPr/>
                </a:tc>
              </a:tr>
              <a:tr h="397843">
                <a:tc>
                  <a:txBody>
                    <a:bodyPr/>
                    <a:lstStyle/>
                    <a:p>
                      <a:r>
                        <a:rPr lang="en-IN" dirty="0" smtClean="0"/>
                        <a:t>Glue and </a:t>
                      </a:r>
                      <a:r>
                        <a:rPr lang="en-IN" dirty="0" err="1" smtClean="0"/>
                        <a:t>Gelatin</a:t>
                      </a:r>
                      <a:endParaRPr lang="en-IN" dirty="0"/>
                    </a:p>
                  </a:txBody>
                  <a:tcPr/>
                </a:tc>
                <a:tc>
                  <a:txBody>
                    <a:bodyPr/>
                    <a:lstStyle/>
                    <a:p>
                      <a:r>
                        <a:rPr lang="en-IN" dirty="0" smtClean="0"/>
                        <a:t>2000-01, 2001-02, 2002-03, 2003-04, 2004-05, 2005-06, 2006-07, 2008-09 &amp; 2012-13</a:t>
                      </a:r>
                      <a:endParaRPr lang="en-IN" dirty="0"/>
                    </a:p>
                  </a:txBody>
                  <a:tcPr/>
                </a:tc>
              </a:tr>
              <a:tr h="397843">
                <a:tc>
                  <a:txBody>
                    <a:bodyPr/>
                    <a:lstStyle/>
                    <a:p>
                      <a:r>
                        <a:rPr lang="en-IN" dirty="0" smtClean="0"/>
                        <a:t>Hospital and Diagnostic </a:t>
                      </a:r>
                      <a:r>
                        <a:rPr lang="en-IN" dirty="0" err="1" smtClean="0"/>
                        <a:t>Centers</a:t>
                      </a:r>
                      <a:endParaRPr lang="en-IN" dirty="0"/>
                    </a:p>
                  </a:txBody>
                  <a:tcPr/>
                </a:tc>
                <a:tc>
                  <a:txBody>
                    <a:bodyPr/>
                    <a:lstStyle/>
                    <a:p>
                      <a:r>
                        <a:rPr lang="en-IN" dirty="0" smtClean="0"/>
                        <a:t>2000-01</a:t>
                      </a:r>
                      <a:endParaRPr lang="en-IN" dirty="0"/>
                    </a:p>
                  </a:txBody>
                  <a:tcPr/>
                </a:tc>
              </a:tr>
            </a:tbl>
          </a:graphicData>
        </a:graphic>
      </p:graphicFrame>
      <p:sp>
        <p:nvSpPr>
          <p:cNvPr id="3" name="Title 2"/>
          <p:cNvSpPr>
            <a:spLocks noGrp="1"/>
          </p:cNvSpPr>
          <p:nvPr>
            <p:ph type="title"/>
          </p:nvPr>
        </p:nvSpPr>
        <p:spPr/>
        <p:txBody>
          <a:bodyPr>
            <a:normAutofit fontScale="90000"/>
          </a:bodyPr>
          <a:lstStyle/>
          <a:p>
            <a:r>
              <a:rPr lang="en-US" dirty="0"/>
              <a:t>Sectors with Zero Investment in the Financial  years</a:t>
            </a:r>
            <a:endParaRPr lang="en-IN" dirty="0"/>
          </a:p>
        </p:txBody>
      </p:sp>
    </p:spTree>
    <p:extLst>
      <p:ext uri="{BB962C8B-B14F-4D97-AF65-F5344CB8AC3E}">
        <p14:creationId xmlns:p14="http://schemas.microsoft.com/office/powerpoint/2010/main" val="3184766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3087464434"/>
              </p:ext>
            </p:extLst>
          </p:nvPr>
        </p:nvGraphicFramePr>
        <p:xfrm>
          <a:off x="457200" y="2020888"/>
          <a:ext cx="8229600" cy="3856382"/>
        </p:xfrm>
        <a:graphic>
          <a:graphicData uri="http://schemas.openxmlformats.org/drawingml/2006/table">
            <a:tbl>
              <a:tblPr firstRow="1" bandRow="1">
                <a:tableStyleId>{5C22544A-7EE6-4342-B048-85BDC9FD1C3A}</a:tableStyleId>
              </a:tblPr>
              <a:tblGrid>
                <a:gridCol w="4114800"/>
                <a:gridCol w="4114800"/>
              </a:tblGrid>
              <a:tr h="407994">
                <a:tc>
                  <a:txBody>
                    <a:bodyPr/>
                    <a:lstStyle/>
                    <a:p>
                      <a:r>
                        <a:rPr lang="en-IN" dirty="0" smtClean="0"/>
                        <a:t>Sectors</a:t>
                      </a:r>
                      <a:endParaRPr lang="en-IN" dirty="0"/>
                    </a:p>
                  </a:txBody>
                  <a:tcPr/>
                </a:tc>
                <a:tc>
                  <a:txBody>
                    <a:bodyPr/>
                    <a:lstStyle/>
                    <a:p>
                      <a:r>
                        <a:rPr lang="en-IN" dirty="0" smtClean="0"/>
                        <a:t>Financial Years</a:t>
                      </a:r>
                      <a:endParaRPr lang="en-IN" dirty="0"/>
                    </a:p>
                  </a:txBody>
                  <a:tcPr/>
                </a:tc>
              </a:tr>
              <a:tr h="407994">
                <a:tc>
                  <a:txBody>
                    <a:bodyPr/>
                    <a:lstStyle/>
                    <a:p>
                      <a:r>
                        <a:rPr lang="en-IN" dirty="0" smtClean="0"/>
                        <a:t>Industrial Instruments</a:t>
                      </a:r>
                      <a:endParaRPr lang="en-IN" dirty="0"/>
                    </a:p>
                  </a:txBody>
                  <a:tcPr/>
                </a:tc>
                <a:tc>
                  <a:txBody>
                    <a:bodyPr/>
                    <a:lstStyle/>
                    <a:p>
                      <a:r>
                        <a:rPr lang="en-IN" dirty="0" smtClean="0"/>
                        <a:t>2006-07</a:t>
                      </a:r>
                      <a:endParaRPr lang="en-IN" dirty="0"/>
                    </a:p>
                  </a:txBody>
                  <a:tcPr/>
                </a:tc>
              </a:tr>
              <a:tr h="704209">
                <a:tc>
                  <a:txBody>
                    <a:bodyPr/>
                    <a:lstStyle/>
                    <a:p>
                      <a:r>
                        <a:rPr lang="en-GB" dirty="0" smtClean="0"/>
                        <a:t>Mathematical, Surveying and Drawing Instruments</a:t>
                      </a:r>
                      <a:endParaRPr lang="en-IN" dirty="0"/>
                    </a:p>
                  </a:txBody>
                  <a:tcPr/>
                </a:tc>
                <a:tc>
                  <a:txBody>
                    <a:bodyPr/>
                    <a:lstStyle/>
                    <a:p>
                      <a:r>
                        <a:rPr lang="en-GB" dirty="0" smtClean="0"/>
                        <a:t>2000-01 to 2016-17 except 2007-08 &amp; 2012-13</a:t>
                      </a:r>
                      <a:endParaRPr lang="en-IN" dirty="0"/>
                    </a:p>
                  </a:txBody>
                  <a:tcPr/>
                </a:tc>
              </a:tr>
              <a:tr h="407994">
                <a:tc>
                  <a:txBody>
                    <a:bodyPr/>
                    <a:lstStyle/>
                    <a:p>
                      <a:r>
                        <a:rPr lang="en-IN" dirty="0" smtClean="0"/>
                        <a:t>Non-Conventional Energy</a:t>
                      </a:r>
                      <a:endParaRPr lang="en-IN" dirty="0"/>
                    </a:p>
                  </a:txBody>
                  <a:tcPr/>
                </a:tc>
                <a:tc>
                  <a:txBody>
                    <a:bodyPr/>
                    <a:lstStyle/>
                    <a:p>
                      <a:r>
                        <a:rPr lang="en-IN" dirty="0" smtClean="0"/>
                        <a:t>2000-01 &amp; 2001-02</a:t>
                      </a:r>
                      <a:endParaRPr lang="en-IN" dirty="0"/>
                    </a:p>
                  </a:txBody>
                  <a:tcPr anchor="ctr"/>
                </a:tc>
              </a:tr>
              <a:tr h="704209">
                <a:tc>
                  <a:txBody>
                    <a:bodyPr/>
                    <a:lstStyle/>
                    <a:p>
                      <a:r>
                        <a:rPr lang="en-GB" dirty="0" smtClean="0"/>
                        <a:t>Printing of Books (including </a:t>
                      </a:r>
                      <a:r>
                        <a:rPr lang="en-GB" dirty="0" err="1" smtClean="0"/>
                        <a:t>Litho</a:t>
                      </a:r>
                      <a:r>
                        <a:rPr lang="en-GB" dirty="0" smtClean="0"/>
                        <a:t> Printing Industry)</a:t>
                      </a:r>
                      <a:endParaRPr lang="en-IN" dirty="0"/>
                    </a:p>
                  </a:txBody>
                  <a:tcPr/>
                </a:tc>
                <a:tc>
                  <a:txBody>
                    <a:bodyPr/>
                    <a:lstStyle/>
                    <a:p>
                      <a:r>
                        <a:rPr lang="en-IN" dirty="0" smtClean="0"/>
                        <a:t>2000-01, 2001-02 &amp; 2003-04</a:t>
                      </a:r>
                      <a:endParaRPr lang="en-IN" dirty="0"/>
                    </a:p>
                  </a:txBody>
                  <a:tcPr anchor="ctr"/>
                </a:tc>
              </a:tr>
              <a:tr h="407994">
                <a:tc>
                  <a:txBody>
                    <a:bodyPr/>
                    <a:lstStyle/>
                    <a:p>
                      <a:r>
                        <a:rPr lang="en-IN" dirty="0" smtClean="0"/>
                        <a:t>Railway Related Components</a:t>
                      </a:r>
                      <a:endParaRPr lang="en-IN" dirty="0"/>
                    </a:p>
                  </a:txBody>
                  <a:tcPr/>
                </a:tc>
                <a:tc>
                  <a:txBody>
                    <a:bodyPr/>
                    <a:lstStyle/>
                    <a:p>
                      <a:r>
                        <a:rPr lang="en-IN" dirty="0" smtClean="0"/>
                        <a:t>2000-01 &amp; 2001-02</a:t>
                      </a:r>
                      <a:endParaRPr lang="en-IN" dirty="0"/>
                    </a:p>
                  </a:txBody>
                  <a:tcPr/>
                </a:tc>
              </a:tr>
              <a:tr h="407994">
                <a:tc>
                  <a:txBody>
                    <a:bodyPr/>
                    <a:lstStyle/>
                    <a:p>
                      <a:r>
                        <a:rPr lang="en-IN" dirty="0" smtClean="0"/>
                        <a:t>Scientific Instruments</a:t>
                      </a:r>
                      <a:endParaRPr lang="en-IN" dirty="0"/>
                    </a:p>
                  </a:txBody>
                  <a:tcPr/>
                </a:tc>
                <a:tc>
                  <a:txBody>
                    <a:bodyPr/>
                    <a:lstStyle/>
                    <a:p>
                      <a:r>
                        <a:rPr lang="en-IN" dirty="0" smtClean="0"/>
                        <a:t>2007-08 &amp; 2009-10</a:t>
                      </a:r>
                      <a:endParaRPr lang="en-IN" dirty="0"/>
                    </a:p>
                  </a:txBody>
                  <a:tcPr/>
                </a:tc>
              </a:tr>
              <a:tr h="407994">
                <a:tc>
                  <a:txBody>
                    <a:bodyPr/>
                    <a:lstStyle/>
                    <a:p>
                      <a:r>
                        <a:rPr lang="en-IN" dirty="0" smtClean="0"/>
                        <a:t>Soaps, cosmetics &amp; Toilet Preparations</a:t>
                      </a:r>
                      <a:endParaRPr lang="en-IN" dirty="0"/>
                    </a:p>
                  </a:txBody>
                  <a:tcPr/>
                </a:tc>
                <a:tc>
                  <a:txBody>
                    <a:bodyPr/>
                    <a:lstStyle/>
                    <a:p>
                      <a:r>
                        <a:rPr lang="en-IN" dirty="0" smtClean="0"/>
                        <a:t>2000-01, 2001-02, 2002-03, 2003-04</a:t>
                      </a:r>
                      <a:endParaRPr lang="en-IN" dirty="0"/>
                    </a:p>
                  </a:txBody>
                  <a:tcPr/>
                </a:tc>
              </a:tr>
            </a:tbl>
          </a:graphicData>
        </a:graphic>
      </p:graphicFrame>
      <p:sp>
        <p:nvSpPr>
          <p:cNvPr id="3" name="Title 2"/>
          <p:cNvSpPr>
            <a:spLocks noGrp="1"/>
          </p:cNvSpPr>
          <p:nvPr>
            <p:ph type="title"/>
          </p:nvPr>
        </p:nvSpPr>
        <p:spPr/>
        <p:txBody>
          <a:bodyPr>
            <a:normAutofit fontScale="90000"/>
          </a:bodyPr>
          <a:lstStyle/>
          <a:p>
            <a:r>
              <a:rPr lang="en-GB" dirty="0"/>
              <a:t>Sectors with Zero Investment in the Financial  years</a:t>
            </a:r>
            <a:endParaRPr lang="en-IN" dirty="0"/>
          </a:p>
        </p:txBody>
      </p:sp>
    </p:spTree>
    <p:extLst>
      <p:ext uri="{BB962C8B-B14F-4D97-AF65-F5344CB8AC3E}">
        <p14:creationId xmlns:p14="http://schemas.microsoft.com/office/powerpoint/2010/main" val="2214097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4138124291"/>
              </p:ext>
            </p:extLst>
          </p:nvPr>
        </p:nvGraphicFramePr>
        <p:xfrm>
          <a:off x="457200" y="2020888"/>
          <a:ext cx="8229600" cy="2776265"/>
        </p:xfrm>
        <a:graphic>
          <a:graphicData uri="http://schemas.openxmlformats.org/drawingml/2006/table">
            <a:tbl>
              <a:tblPr firstRow="1" bandRow="1">
                <a:tableStyleId>{5C22544A-7EE6-4342-B048-85BDC9FD1C3A}</a:tableStyleId>
              </a:tblPr>
              <a:tblGrid>
                <a:gridCol w="4114800"/>
                <a:gridCol w="4114800"/>
              </a:tblGrid>
              <a:tr h="555253">
                <a:tc>
                  <a:txBody>
                    <a:bodyPr/>
                    <a:lstStyle/>
                    <a:p>
                      <a:r>
                        <a:rPr lang="en-IN" dirty="0" smtClean="0"/>
                        <a:t>Sectors</a:t>
                      </a:r>
                      <a:endParaRPr lang="en-IN" dirty="0"/>
                    </a:p>
                  </a:txBody>
                  <a:tcPr/>
                </a:tc>
                <a:tc>
                  <a:txBody>
                    <a:bodyPr/>
                    <a:lstStyle/>
                    <a:p>
                      <a:r>
                        <a:rPr lang="en-IN" dirty="0" smtClean="0"/>
                        <a:t>Financial Years</a:t>
                      </a:r>
                      <a:endParaRPr lang="en-IN" dirty="0"/>
                    </a:p>
                  </a:txBody>
                  <a:tcPr/>
                </a:tc>
              </a:tr>
              <a:tr h="555253">
                <a:tc>
                  <a:txBody>
                    <a:bodyPr/>
                    <a:lstStyle/>
                    <a:p>
                      <a:r>
                        <a:rPr lang="en-IN" dirty="0" smtClean="0"/>
                        <a:t>Sugar</a:t>
                      </a:r>
                      <a:endParaRPr lang="en-IN" dirty="0"/>
                    </a:p>
                  </a:txBody>
                  <a:tcPr/>
                </a:tc>
                <a:tc>
                  <a:txBody>
                    <a:bodyPr/>
                    <a:lstStyle/>
                    <a:p>
                      <a:r>
                        <a:rPr lang="en-IN" dirty="0" smtClean="0"/>
                        <a:t>2000-01, 2001-02 &amp; 2003-04</a:t>
                      </a:r>
                      <a:endParaRPr lang="en-IN" dirty="0"/>
                    </a:p>
                  </a:txBody>
                  <a:tcPr/>
                </a:tc>
              </a:tr>
              <a:tr h="555253">
                <a:tc>
                  <a:txBody>
                    <a:bodyPr/>
                    <a:lstStyle/>
                    <a:p>
                      <a:r>
                        <a:rPr lang="en-IN" dirty="0" smtClean="0"/>
                        <a:t>Tea and Coffee</a:t>
                      </a:r>
                      <a:endParaRPr lang="en-IN" dirty="0"/>
                    </a:p>
                  </a:txBody>
                  <a:tcPr/>
                </a:tc>
                <a:tc>
                  <a:txBody>
                    <a:bodyPr/>
                    <a:lstStyle/>
                    <a:p>
                      <a:r>
                        <a:rPr lang="en-IN" dirty="0" smtClean="0"/>
                        <a:t>2002-03</a:t>
                      </a:r>
                      <a:endParaRPr lang="en-IN" dirty="0"/>
                    </a:p>
                  </a:txBody>
                  <a:tcPr/>
                </a:tc>
              </a:tr>
              <a:tr h="555253">
                <a:tc>
                  <a:txBody>
                    <a:bodyPr/>
                    <a:lstStyle/>
                    <a:p>
                      <a:r>
                        <a:rPr lang="en-IN" dirty="0" smtClean="0"/>
                        <a:t>Timber Products</a:t>
                      </a:r>
                      <a:endParaRPr lang="en-IN" dirty="0"/>
                    </a:p>
                  </a:txBody>
                  <a:tcPr/>
                </a:tc>
                <a:tc>
                  <a:txBody>
                    <a:bodyPr/>
                    <a:lstStyle/>
                    <a:p>
                      <a:r>
                        <a:rPr lang="en-IN" dirty="0" smtClean="0"/>
                        <a:t>2000-01 &amp; 2006-07</a:t>
                      </a:r>
                      <a:endParaRPr lang="en-IN" dirty="0"/>
                    </a:p>
                  </a:txBody>
                  <a:tcPr/>
                </a:tc>
              </a:tr>
              <a:tr h="555253">
                <a:tc>
                  <a:txBody>
                    <a:bodyPr/>
                    <a:lstStyle/>
                    <a:p>
                      <a:r>
                        <a:rPr lang="en-IN" dirty="0" smtClean="0"/>
                        <a:t>Vegetable Oils and </a:t>
                      </a:r>
                      <a:r>
                        <a:rPr lang="en-IN" dirty="0" err="1" smtClean="0"/>
                        <a:t>Vanaspati</a:t>
                      </a:r>
                      <a:endParaRPr lang="en-IN" dirty="0"/>
                    </a:p>
                  </a:txBody>
                  <a:tcPr/>
                </a:tc>
                <a:tc>
                  <a:txBody>
                    <a:bodyPr/>
                    <a:lstStyle/>
                    <a:p>
                      <a:r>
                        <a:rPr lang="en-IN" dirty="0" smtClean="0"/>
                        <a:t>2000-01, 2001-02 &amp; 2002-03</a:t>
                      </a:r>
                      <a:endParaRPr lang="en-IN" dirty="0"/>
                    </a:p>
                  </a:txBody>
                  <a:tcPr/>
                </a:tc>
              </a:tr>
            </a:tbl>
          </a:graphicData>
        </a:graphic>
      </p:graphicFrame>
      <p:sp>
        <p:nvSpPr>
          <p:cNvPr id="3" name="Title 2"/>
          <p:cNvSpPr>
            <a:spLocks noGrp="1"/>
          </p:cNvSpPr>
          <p:nvPr>
            <p:ph type="title"/>
          </p:nvPr>
        </p:nvSpPr>
        <p:spPr/>
        <p:txBody>
          <a:bodyPr>
            <a:normAutofit fontScale="90000"/>
          </a:bodyPr>
          <a:lstStyle/>
          <a:p>
            <a:r>
              <a:rPr lang="en-GB" dirty="0"/>
              <a:t>Sectors with Zero Investment in the Financial  years</a:t>
            </a:r>
            <a:endParaRPr lang="en-IN" dirty="0"/>
          </a:p>
        </p:txBody>
      </p:sp>
    </p:spTree>
    <p:extLst>
      <p:ext uri="{BB962C8B-B14F-4D97-AF65-F5344CB8AC3E}">
        <p14:creationId xmlns:p14="http://schemas.microsoft.com/office/powerpoint/2010/main" val="3872900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Insights(power bi)</a:t>
            </a:r>
            <a:endParaRPr lang="en-IN" dirty="0"/>
          </a:p>
        </p:txBody>
      </p:sp>
      <p:pic>
        <p:nvPicPr>
          <p:cNvPr id="205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467544" y="2020888"/>
            <a:ext cx="8280919" cy="43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2842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pPr algn="l"/>
            <a:r>
              <a:rPr lang="en-GB" dirty="0"/>
              <a:t>The line chart on the left shows the sum of investments in various sectors from different time periods, specifically highlighting the years 2000-01, 2007-08, 2008-09, and 2016-17.The peak in the chart around 2016-17 indicates a significant rise in FDI, primarily driven by sectors like Services, Computer Software, and Construction</a:t>
            </a:r>
            <a:r>
              <a:rPr lang="en-GB" dirty="0" smtClean="0"/>
              <a:t>.</a:t>
            </a:r>
          </a:p>
          <a:p>
            <a:r>
              <a:rPr lang="en-GB" b="1" dirty="0"/>
              <a:t>Sector </a:t>
            </a:r>
            <a:r>
              <a:rPr lang="en-GB" b="1" dirty="0" smtClean="0"/>
              <a:t>Breakdown</a:t>
            </a:r>
            <a:endParaRPr lang="en-GB" dirty="0"/>
          </a:p>
          <a:p>
            <a:r>
              <a:rPr lang="en-GB" dirty="0"/>
              <a:t>On the right, there's a detailed breakout for specific sectors in 2015-16 and 2016-17, illustrating a dramatic shift in the amounts invested. The Services sector appears to lead in FDI, followed by Computer Software and Construction</a:t>
            </a:r>
            <a:r>
              <a:rPr lang="en-GB" dirty="0" smtClean="0"/>
              <a:t>.</a:t>
            </a:r>
          </a:p>
          <a:p>
            <a:r>
              <a:rPr lang="en-GB" b="1" dirty="0"/>
              <a:t>Trends and </a:t>
            </a:r>
            <a:r>
              <a:rPr lang="en-GB" b="1" dirty="0" smtClean="0"/>
              <a:t>Shifts</a:t>
            </a:r>
            <a:endParaRPr lang="en-GB" dirty="0"/>
          </a:p>
          <a:p>
            <a:r>
              <a:rPr lang="en-GB" dirty="0"/>
              <a:t>The distribution and composition of FDI have evolved, with newer sectors like Telecommunications and Textiles gaining prominence over time, likely reflecting shifts in economic focus and policy impacts.</a:t>
            </a:r>
          </a:p>
          <a:p>
            <a:endParaRPr lang="en-GB" dirty="0" smtClean="0"/>
          </a:p>
          <a:p>
            <a:pPr algn="l"/>
            <a:endParaRPr lang="en-IN" dirty="0"/>
          </a:p>
        </p:txBody>
      </p:sp>
      <p:sp>
        <p:nvSpPr>
          <p:cNvPr id="3" name="Title 2"/>
          <p:cNvSpPr>
            <a:spLocks noGrp="1"/>
          </p:cNvSpPr>
          <p:nvPr>
            <p:ph type="title"/>
          </p:nvPr>
        </p:nvSpPr>
        <p:spPr/>
        <p:txBody>
          <a:bodyPr/>
          <a:lstStyle/>
          <a:p>
            <a:r>
              <a:rPr lang="en-IN" dirty="0" err="1" smtClean="0"/>
              <a:t>InsightS</a:t>
            </a:r>
            <a:r>
              <a:rPr lang="en-IN" dirty="0" smtClean="0"/>
              <a:t>(power bi)</a:t>
            </a:r>
            <a:endParaRPr lang="en-IN" dirty="0"/>
          </a:p>
        </p:txBody>
      </p:sp>
    </p:spTree>
    <p:extLst>
      <p:ext uri="{BB962C8B-B14F-4D97-AF65-F5344CB8AC3E}">
        <p14:creationId xmlns:p14="http://schemas.microsoft.com/office/powerpoint/2010/main" val="3728448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132</TotalTime>
  <Words>1036</Words>
  <Application>Microsoft Office PowerPoint</Application>
  <PresentationFormat>On-screen Show (4:3)</PresentationFormat>
  <Paragraphs>103</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BlackTie</vt:lpstr>
      <vt:lpstr>FDI Analysis in India</vt:lpstr>
      <vt:lpstr>Problem Statement</vt:lpstr>
      <vt:lpstr>Insights</vt:lpstr>
      <vt:lpstr>Sectors with Zero Investment in the Financial  years</vt:lpstr>
      <vt:lpstr>Sectors with Zero Investment in the Financial  years</vt:lpstr>
      <vt:lpstr>Sectors with Zero Investment in the Financial  years</vt:lpstr>
      <vt:lpstr>Sectors with Zero Investment in the Financial  years</vt:lpstr>
      <vt:lpstr>Insights(power bi)</vt:lpstr>
      <vt:lpstr>InsightS(power bi)</vt:lpstr>
      <vt:lpstr>RECOMMENDATIONS(POWER BI)</vt:lpstr>
      <vt:lpstr>Linear Regression FOR MINING SECTOR</vt:lpstr>
      <vt:lpstr>Linear Regression FOR MINING SECTOR</vt:lpstr>
      <vt:lpstr>The Holt-Winters METHOD FOR POWER SECTOR </vt:lpstr>
      <vt:lpstr>The Holt-Winters METHOD FOR POWER SECTOR </vt:lpstr>
      <vt:lpstr>The Holt-Winters METHOD FOR POWER SECTOR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FDI Analysis in India</dc:title>
  <dc:creator>ASUS</dc:creator>
  <cp:lastModifiedBy>ASUS</cp:lastModifiedBy>
  <cp:revision>10</cp:revision>
  <dcterms:created xsi:type="dcterms:W3CDTF">2024-08-03T04:52:47Z</dcterms:created>
  <dcterms:modified xsi:type="dcterms:W3CDTF">2024-08-03T07:05:23Z</dcterms:modified>
</cp:coreProperties>
</file>