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8" r:id="rId2"/>
    <p:sldId id="259" r:id="rId3"/>
    <p:sldId id="260" r:id="rId4"/>
    <p:sldId id="263" r:id="rId5"/>
    <p:sldId id="265" r:id="rId6"/>
    <p:sldId id="261"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273" autoAdjust="0"/>
  </p:normalViewPr>
  <p:slideViewPr>
    <p:cSldViewPr snapToGrid="0">
      <p:cViewPr>
        <p:scale>
          <a:sx n="99" d="100"/>
          <a:sy n="99" d="100"/>
        </p:scale>
        <p:origin x="808" y="576"/>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2/20/20</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2/20/20</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2/20/20</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2/20/20</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2/20/20</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2/20/20</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2/20/20</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2/20/20</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2/20/20</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2/20/20</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171" y="1895708"/>
            <a:ext cx="5036926" cy="3122342"/>
          </a:xfrm>
        </p:spPr>
        <p:txBody>
          <a:bodyPr>
            <a:normAutofit fontScale="90000"/>
          </a:bodyPr>
          <a:lstStyle/>
          <a:p>
            <a:r>
              <a:rPr lang="en-IN" dirty="0"/>
              <a:t>Quick analysis of quality of cereals, oilseeds and pulses using AI</a:t>
            </a:r>
            <a:br>
              <a:rPr lang="en-IN" dirty="0"/>
            </a:br>
            <a:endParaRPr lang="en-US" dirty="0"/>
          </a:p>
        </p:txBody>
      </p:sp>
      <p:sp>
        <p:nvSpPr>
          <p:cNvPr id="3" name="Subtitle 2"/>
          <p:cNvSpPr>
            <a:spLocks noGrp="1"/>
          </p:cNvSpPr>
          <p:nvPr>
            <p:ph type="subTitle" idx="1"/>
          </p:nvPr>
        </p:nvSpPr>
        <p:spPr>
          <a:xfrm>
            <a:off x="2923504" y="5331853"/>
            <a:ext cx="4807934" cy="974615"/>
          </a:xfrm>
        </p:spPr>
        <p:txBody>
          <a:bodyPr>
            <a:normAutofit/>
          </a:bodyPr>
          <a:lstStyle/>
          <a:p>
            <a:r>
              <a:rPr lang="en-US" sz="2400" dirty="0"/>
              <a:t>Team name: </a:t>
            </a:r>
            <a:r>
              <a:rPr lang="en-US" sz="2400" dirty="0" err="1">
                <a:solidFill>
                  <a:srgbClr val="FF0000"/>
                </a:solidFill>
              </a:rPr>
              <a:t>kogarasu_maru</a:t>
            </a:r>
            <a:endParaRPr lang="en-US" sz="2400" dirty="0">
              <a:solidFill>
                <a:srgbClr val="FF0000"/>
              </a:solidFill>
            </a:endParaRP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2E4D-8C62-F54B-8BCC-18ED1A8194F4}"/>
              </a:ext>
            </a:extLst>
          </p:cNvPr>
          <p:cNvSpPr>
            <a:spLocks noGrp="1"/>
          </p:cNvSpPr>
          <p:nvPr>
            <p:ph type="title"/>
          </p:nvPr>
        </p:nvSpPr>
        <p:spPr>
          <a:xfrm>
            <a:off x="453402" y="256478"/>
            <a:ext cx="9371949" cy="1169721"/>
          </a:xfrm>
        </p:spPr>
        <p:txBody>
          <a:bodyPr/>
          <a:lstStyle/>
          <a:p>
            <a:r>
              <a:rPr lang="en-US" dirty="0"/>
              <a:t>INTRODUCTION</a:t>
            </a:r>
          </a:p>
        </p:txBody>
      </p:sp>
      <p:sp>
        <p:nvSpPr>
          <p:cNvPr id="3" name="Content Placeholder 2">
            <a:extLst>
              <a:ext uri="{FF2B5EF4-FFF2-40B4-BE49-F238E27FC236}">
                <a16:creationId xmlns:a16="http://schemas.microsoft.com/office/drawing/2014/main" id="{5822524A-6A23-C84A-B934-15F63AFEDB4A}"/>
              </a:ext>
            </a:extLst>
          </p:cNvPr>
          <p:cNvSpPr>
            <a:spLocks noGrp="1"/>
          </p:cNvSpPr>
          <p:nvPr>
            <p:ph idx="1"/>
          </p:nvPr>
        </p:nvSpPr>
        <p:spPr>
          <a:xfrm>
            <a:off x="453402" y="1750741"/>
            <a:ext cx="11738597" cy="4435942"/>
          </a:xfrm>
        </p:spPr>
        <p:txBody>
          <a:bodyPr>
            <a:normAutofit/>
          </a:bodyPr>
          <a:lstStyle/>
          <a:p>
            <a:r>
              <a:rPr lang="en-IN" sz="2400" dirty="0">
                <a:latin typeface="Arial" panose="020B0604020202020204" pitchFamily="34" charset="0"/>
                <a:cs typeface="Arial" panose="020B0604020202020204" pitchFamily="34" charset="0"/>
              </a:rPr>
              <a:t>Grading and classification of cereals, oilseeds and pulses is based on observations and through experiences. The system utilizes image-processing techniques to classify and grade quality of cereals, oilseeds and pulses . </a:t>
            </a:r>
          </a:p>
          <a:p>
            <a:r>
              <a:rPr lang="en-IN" sz="2400" dirty="0">
                <a:latin typeface="Arial" panose="020B0604020202020204" pitchFamily="34" charset="0"/>
                <a:cs typeface="Arial" panose="020B0604020202020204" pitchFamily="34" charset="0"/>
              </a:rPr>
              <a:t>Two dimensional cereals, oilseeds and pulses images are classified on shape and colour based analysis methods. However, different cereals, oilseeds and pulses images may have similar or identical colour and shape values. Hence, using colour or shape features analysis methods are still not effective enough to identify and distinguish fruits images.</a:t>
            </a:r>
          </a:p>
          <a:p>
            <a:r>
              <a:rPr lang="en-IN" sz="2400" dirty="0">
                <a:latin typeface="Arial" panose="020B0604020202020204" pitchFamily="34" charset="0"/>
                <a:cs typeface="Arial" panose="020B0604020202020204" pitchFamily="34" charset="0"/>
              </a:rPr>
              <a:t>Therefore, we used a method to increase the accuracy of the fruit quality detection by using colour, shape, and size based method with combination of </a:t>
            </a:r>
            <a:r>
              <a:rPr lang="en-IN" sz="2400" dirty="0" err="1">
                <a:latin typeface="Arial" panose="020B0604020202020204" pitchFamily="34" charset="0"/>
                <a:cs typeface="Arial" panose="020B0604020202020204" pitchFamily="34" charset="0"/>
              </a:rPr>
              <a:t>convolutionary</a:t>
            </a:r>
            <a:r>
              <a:rPr lang="en-IN" sz="2400" dirty="0">
                <a:latin typeface="Arial" panose="020B0604020202020204" pitchFamily="34" charset="0"/>
                <a:cs typeface="Arial" panose="020B0604020202020204" pitchFamily="34" charset="0"/>
              </a:rPr>
              <a:t> neural network (CNN).</a:t>
            </a: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33881D7-5E7F-0E48-927F-753FB383628D}"/>
              </a:ext>
            </a:extLst>
          </p:cNvPr>
          <p:cNvSpPr>
            <a:spLocks noGrp="1"/>
          </p:cNvSpPr>
          <p:nvPr>
            <p:ph type="sldNum" sz="quarter" idx="12"/>
          </p:nvPr>
        </p:nvSpPr>
        <p:spPr/>
        <p:txBody>
          <a:bodyPr/>
          <a:lstStyle/>
          <a:p>
            <a:fld id="{9CD8D479-8942-46E8-A226-A4E01F7A105C}" type="slidenum">
              <a:rPr lang="en-IN" smtClean="0"/>
              <a:t>2</a:t>
            </a:fld>
            <a:endParaRPr lang="en-IN"/>
          </a:p>
        </p:txBody>
      </p:sp>
      <p:sp>
        <p:nvSpPr>
          <p:cNvPr id="5" name="Date Placeholder 4">
            <a:extLst>
              <a:ext uri="{FF2B5EF4-FFF2-40B4-BE49-F238E27FC236}">
                <a16:creationId xmlns:a16="http://schemas.microsoft.com/office/drawing/2014/main" id="{35A1A072-4468-3E42-AFBC-A7DAC8EDB870}"/>
              </a:ext>
            </a:extLst>
          </p:cNvPr>
          <p:cNvSpPr>
            <a:spLocks noGrp="1"/>
          </p:cNvSpPr>
          <p:nvPr>
            <p:ph type="dt" sz="half" idx="10"/>
          </p:nvPr>
        </p:nvSpPr>
        <p:spPr/>
        <p:txBody>
          <a:bodyPr/>
          <a:lstStyle/>
          <a:p>
            <a:fld id="{6DD1B487-36FD-4CED-B07A-1A81FC6540B1}" type="datetime1">
              <a:rPr lang="en-US" smtClean="0"/>
              <a:pPr/>
              <a:t>2/20/20</a:t>
            </a:fld>
            <a:endParaRPr lang="en-US" dirty="0"/>
          </a:p>
        </p:txBody>
      </p:sp>
      <p:sp>
        <p:nvSpPr>
          <p:cNvPr id="6" name="Footer Placeholder 5">
            <a:extLst>
              <a:ext uri="{FF2B5EF4-FFF2-40B4-BE49-F238E27FC236}">
                <a16:creationId xmlns:a16="http://schemas.microsoft.com/office/drawing/2014/main" id="{13905D8A-1890-824F-81F8-C58E3B095401}"/>
              </a:ext>
            </a:extLst>
          </p:cNvPr>
          <p:cNvSpPr>
            <a:spLocks noGrp="1"/>
          </p:cNvSpPr>
          <p:nvPr>
            <p:ph type="ftr" sz="quarter" idx="11"/>
          </p:nvPr>
        </p:nvSpPr>
        <p:spPr/>
        <p:txBody>
          <a:bodyPr/>
          <a:lstStyle/>
          <a:p>
            <a:r>
              <a:rPr lang="en-IN" dirty="0"/>
              <a:t>Quick analysis of quality of cereals, oilseeds and pulses using AI</a:t>
            </a:r>
            <a:endParaRPr lang="en-US" dirty="0"/>
          </a:p>
        </p:txBody>
      </p:sp>
    </p:spTree>
    <p:extLst>
      <p:ext uri="{BB962C8B-B14F-4D97-AF65-F5344CB8AC3E}">
        <p14:creationId xmlns:p14="http://schemas.microsoft.com/office/powerpoint/2010/main" val="59608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FB4DA3-48F8-CF42-A249-6313614FA7EF}"/>
              </a:ext>
            </a:extLst>
          </p:cNvPr>
          <p:cNvSpPr>
            <a:spLocks noGrp="1"/>
          </p:cNvSpPr>
          <p:nvPr>
            <p:ph type="sldNum" sz="quarter" idx="12"/>
          </p:nvPr>
        </p:nvSpPr>
        <p:spPr/>
        <p:txBody>
          <a:bodyPr/>
          <a:lstStyle/>
          <a:p>
            <a:fld id="{9CD8D479-8942-46E8-A226-A4E01F7A105C}" type="slidenum">
              <a:rPr lang="en-IN" smtClean="0"/>
              <a:t>3</a:t>
            </a:fld>
            <a:endParaRPr lang="en-IN"/>
          </a:p>
        </p:txBody>
      </p:sp>
      <p:sp>
        <p:nvSpPr>
          <p:cNvPr id="5" name="Date Placeholder 4">
            <a:extLst>
              <a:ext uri="{FF2B5EF4-FFF2-40B4-BE49-F238E27FC236}">
                <a16:creationId xmlns:a16="http://schemas.microsoft.com/office/drawing/2014/main" id="{E269E26A-3D98-0C47-AE3B-BA03AB0E8BE7}"/>
              </a:ext>
            </a:extLst>
          </p:cNvPr>
          <p:cNvSpPr>
            <a:spLocks noGrp="1"/>
          </p:cNvSpPr>
          <p:nvPr>
            <p:ph type="dt" sz="half" idx="10"/>
          </p:nvPr>
        </p:nvSpPr>
        <p:spPr/>
        <p:txBody>
          <a:bodyPr/>
          <a:lstStyle/>
          <a:p>
            <a:fld id="{6DD1B487-36FD-4CED-B07A-1A81FC6540B1}" type="datetime1">
              <a:rPr lang="en-US" smtClean="0"/>
              <a:pPr/>
              <a:t>2/20/20</a:t>
            </a:fld>
            <a:endParaRPr lang="en-US" dirty="0"/>
          </a:p>
        </p:txBody>
      </p:sp>
      <p:sp>
        <p:nvSpPr>
          <p:cNvPr id="6" name="Footer Placeholder 5">
            <a:extLst>
              <a:ext uri="{FF2B5EF4-FFF2-40B4-BE49-F238E27FC236}">
                <a16:creationId xmlns:a16="http://schemas.microsoft.com/office/drawing/2014/main" id="{8248537A-D9BF-4441-8760-09B169996578}"/>
              </a:ext>
            </a:extLst>
          </p:cNvPr>
          <p:cNvSpPr>
            <a:spLocks noGrp="1"/>
          </p:cNvSpPr>
          <p:nvPr>
            <p:ph type="ftr" sz="quarter" idx="11"/>
          </p:nvPr>
        </p:nvSpPr>
        <p:spPr/>
        <p:txBody>
          <a:bodyPr/>
          <a:lstStyle/>
          <a:p>
            <a:r>
              <a:rPr lang="en-IN" dirty="0"/>
              <a:t>Quick analysis of quality of cereals, oilseeds and pulses using AI</a:t>
            </a:r>
            <a:endParaRPr lang="en-US" dirty="0"/>
          </a:p>
        </p:txBody>
      </p:sp>
      <p:sp>
        <p:nvSpPr>
          <p:cNvPr id="7" name="Title 1">
            <a:extLst>
              <a:ext uri="{FF2B5EF4-FFF2-40B4-BE49-F238E27FC236}">
                <a16:creationId xmlns:a16="http://schemas.microsoft.com/office/drawing/2014/main" id="{18C691B4-3A4A-3C46-BE77-724D972615EF}"/>
              </a:ext>
            </a:extLst>
          </p:cNvPr>
          <p:cNvSpPr txBox="1">
            <a:spLocks/>
          </p:cNvSpPr>
          <p:nvPr/>
        </p:nvSpPr>
        <p:spPr>
          <a:xfrm>
            <a:off x="453403" y="206062"/>
            <a:ext cx="11330766" cy="1661375"/>
          </a:xfrm>
          <a:prstGeom prst="rect">
            <a:avLst/>
          </a:prstGeom>
        </p:spPr>
        <p:txBody>
          <a:bodyPr vert="horz" lIns="91440" tIns="45720" rIns="91440" bIns="45720" rtlCol="0" anchor="b">
            <a:no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Proposed Method For Pulses, Oil Seed and Cereals Quality Detection </a:t>
            </a:r>
            <a:br>
              <a:rPr lang="en-US" sz="3600" dirty="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1AEC36E9-0A77-834C-860E-E4DF25F69CAE}"/>
              </a:ext>
            </a:extLst>
          </p:cNvPr>
          <p:cNvSpPr txBox="1">
            <a:spLocks/>
          </p:cNvSpPr>
          <p:nvPr/>
        </p:nvSpPr>
        <p:spPr>
          <a:xfrm>
            <a:off x="627570" y="1771919"/>
            <a:ext cx="4724400" cy="4525963"/>
          </a:xfrm>
          <a:prstGeom prst="rect">
            <a:avLst/>
          </a:prstGeom>
        </p:spPr>
        <p:txBody>
          <a:bodyPr>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This proposed automated system is designed to overcome the problems of manual techniques. The system consists of several steps like feature extraction, sorting and grading. </a:t>
            </a:r>
          </a:p>
          <a:p>
            <a:r>
              <a:rPr lang="en-US" sz="1800" dirty="0">
                <a:latin typeface="Arial" panose="020B0604020202020204" pitchFamily="34" charset="0"/>
                <a:cs typeface="Arial" panose="020B0604020202020204" pitchFamily="34" charset="0"/>
              </a:rPr>
              <a:t>It is designed to combine three processes as shown in a flow chart. Features like color ,shape and size of pulses, cereals and oilseeds  are extracted. </a:t>
            </a:r>
          </a:p>
          <a:p>
            <a:r>
              <a:rPr lang="en-US" sz="1800" dirty="0">
                <a:latin typeface="Arial" panose="020B0604020202020204" pitchFamily="34" charset="0"/>
                <a:cs typeface="Arial" panose="020B0604020202020204" pitchFamily="34" charset="0"/>
              </a:rPr>
              <a:t>Size features are extracted in height and width. Extracting the size of pulses, cereals and oilseeds is called grading. The flow chart of sorting and grading process is given in the following.</a:t>
            </a:r>
          </a:p>
        </p:txBody>
      </p:sp>
      <p:pic>
        <p:nvPicPr>
          <p:cNvPr id="11" name="Picture 2" descr="C:\Users\XUB\Downloads\HACKATHON.png">
            <a:extLst>
              <a:ext uri="{FF2B5EF4-FFF2-40B4-BE49-F238E27FC236}">
                <a16:creationId xmlns:a16="http://schemas.microsoft.com/office/drawing/2014/main" id="{57ACB8BF-DBA1-B447-9599-7FFC7B528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999" y="1196774"/>
            <a:ext cx="2712847"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62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7B06F9-12A5-CF4C-964E-13A3ED8E5FC2}"/>
              </a:ext>
            </a:extLst>
          </p:cNvPr>
          <p:cNvSpPr>
            <a:spLocks noGrp="1"/>
          </p:cNvSpPr>
          <p:nvPr>
            <p:ph type="sldNum" sz="quarter" idx="12"/>
          </p:nvPr>
        </p:nvSpPr>
        <p:spPr/>
        <p:txBody>
          <a:bodyPr/>
          <a:lstStyle/>
          <a:p>
            <a:fld id="{9CD8D479-8942-46E8-A226-A4E01F7A105C}" type="slidenum">
              <a:rPr lang="en-IN" smtClean="0"/>
              <a:t>4</a:t>
            </a:fld>
            <a:endParaRPr lang="en-IN"/>
          </a:p>
        </p:txBody>
      </p:sp>
      <p:sp>
        <p:nvSpPr>
          <p:cNvPr id="3" name="Date Placeholder 2">
            <a:extLst>
              <a:ext uri="{FF2B5EF4-FFF2-40B4-BE49-F238E27FC236}">
                <a16:creationId xmlns:a16="http://schemas.microsoft.com/office/drawing/2014/main" id="{FBA282C6-8832-C544-9266-6B06874AC169}"/>
              </a:ext>
            </a:extLst>
          </p:cNvPr>
          <p:cNvSpPr>
            <a:spLocks noGrp="1"/>
          </p:cNvSpPr>
          <p:nvPr>
            <p:ph type="dt" sz="half" idx="10"/>
          </p:nvPr>
        </p:nvSpPr>
        <p:spPr/>
        <p:txBody>
          <a:bodyPr/>
          <a:lstStyle/>
          <a:p>
            <a:fld id="{C81B9673-AC7F-4F1F-84E4-F0E5EAAE106D}" type="datetime1">
              <a:rPr lang="en-US" smtClean="0"/>
              <a:pPr/>
              <a:t>2/20/20</a:t>
            </a:fld>
            <a:endParaRPr lang="en-US" dirty="0"/>
          </a:p>
        </p:txBody>
      </p:sp>
      <p:sp>
        <p:nvSpPr>
          <p:cNvPr id="4" name="Footer Placeholder 3">
            <a:extLst>
              <a:ext uri="{FF2B5EF4-FFF2-40B4-BE49-F238E27FC236}">
                <a16:creationId xmlns:a16="http://schemas.microsoft.com/office/drawing/2014/main" id="{828991AE-516F-894D-9B2D-0CD2245904FE}"/>
              </a:ext>
            </a:extLst>
          </p:cNvPr>
          <p:cNvSpPr>
            <a:spLocks noGrp="1"/>
          </p:cNvSpPr>
          <p:nvPr>
            <p:ph type="ftr" sz="quarter" idx="11"/>
          </p:nvPr>
        </p:nvSpPr>
        <p:spPr/>
        <p:txBody>
          <a:bodyPr/>
          <a:lstStyle/>
          <a:p>
            <a:r>
              <a:rPr lang="en-IN" dirty="0"/>
              <a:t>Quick analysis of quality of cereals, oilseeds and pulses using AI</a:t>
            </a:r>
            <a:endParaRPr lang="en-US" dirty="0"/>
          </a:p>
        </p:txBody>
      </p:sp>
      <p:sp>
        <p:nvSpPr>
          <p:cNvPr id="5" name="Title 1">
            <a:extLst>
              <a:ext uri="{FF2B5EF4-FFF2-40B4-BE49-F238E27FC236}">
                <a16:creationId xmlns:a16="http://schemas.microsoft.com/office/drawing/2014/main" id="{56A13B54-A947-2F43-95C3-FE6E6F1D6D81}"/>
              </a:ext>
            </a:extLst>
          </p:cNvPr>
          <p:cNvSpPr txBox="1">
            <a:spLocks/>
          </p:cNvSpPr>
          <p:nvPr/>
        </p:nvSpPr>
        <p:spPr>
          <a:xfrm>
            <a:off x="953733" y="288701"/>
            <a:ext cx="8229600" cy="1143000"/>
          </a:xfrm>
          <a:prstGeom prst="rect">
            <a:avLst/>
          </a:prstGeom>
        </p:spPr>
        <p:txBody>
          <a:bodyPr>
            <a:normAutofit lnSpcReduction="10000"/>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r>
              <a:rPr lang="en-US" sz="3600" dirty="0">
                <a:latin typeface="Arial" panose="020B0604020202020204" pitchFamily="34" charset="0"/>
                <a:cs typeface="Arial" panose="020B0604020202020204" pitchFamily="34" charset="0"/>
              </a:rPr>
              <a:t>APPROCH TO THE PROBLEM STATEMENT:</a:t>
            </a:r>
          </a:p>
        </p:txBody>
      </p:sp>
      <p:sp>
        <p:nvSpPr>
          <p:cNvPr id="7" name="Content Placeholder 2">
            <a:extLst>
              <a:ext uri="{FF2B5EF4-FFF2-40B4-BE49-F238E27FC236}">
                <a16:creationId xmlns:a16="http://schemas.microsoft.com/office/drawing/2014/main" id="{588D78C9-9ADB-5B42-B3E7-6965FF774630}"/>
              </a:ext>
            </a:extLst>
          </p:cNvPr>
          <p:cNvSpPr txBox="1">
            <a:spLocks/>
          </p:cNvSpPr>
          <p:nvPr/>
        </p:nvSpPr>
        <p:spPr>
          <a:xfrm>
            <a:off x="953733" y="1431701"/>
            <a:ext cx="5485703" cy="4943341"/>
          </a:xfrm>
          <a:prstGeom prst="rect">
            <a:avLst/>
          </a:prstGeom>
        </p:spPr>
        <p:txBody>
          <a:bodyPr>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There are seven Steps for the pulses, cereals and oilseeds quality detection in proposed methodology. These steps are as following: </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Step 1: Get image of pulses, cereals and oilseeds with help of Raspberry Pi</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Step 2: This image is loaded into the python library.</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Step 3: Extract the features of fruit sample.</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Step 4: Train the neural network.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Step 5: Select the fruit sample for testing.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Step 6: Perform testing by using artificial neural network training module button.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Step 7: Convolutional Neural Network </a:t>
            </a:r>
            <a:r>
              <a:rPr lang="en-US" sz="1800" i="1" dirty="0">
                <a:latin typeface="Arial" panose="020B0604020202020204" pitchFamily="34" charset="0"/>
                <a:cs typeface="Arial" panose="020B0604020202020204" pitchFamily="34" charset="0"/>
              </a:rPr>
              <a:t>(</a:t>
            </a:r>
            <a:r>
              <a:rPr lang="en-US" sz="1800" i="1" dirty="0" err="1">
                <a:latin typeface="Arial" panose="020B0604020202020204" pitchFamily="34" charset="0"/>
                <a:cs typeface="Arial" panose="020B0604020202020204" pitchFamily="34" charset="0"/>
              </a:rPr>
              <a:t>ConvNet</a:t>
            </a:r>
            <a:r>
              <a:rPr lang="en-US" sz="1800" i="1" dirty="0">
                <a:latin typeface="Arial" panose="020B0604020202020204" pitchFamily="34" charset="0"/>
                <a:cs typeface="Arial" panose="020B0604020202020204" pitchFamily="34" charset="0"/>
              </a:rPr>
              <a:t>/CNN</a:t>
            </a:r>
            <a:r>
              <a:rPr lang="en-US" sz="1800" dirty="0">
                <a:latin typeface="Arial" panose="020B0604020202020204" pitchFamily="34" charset="0"/>
                <a:cs typeface="Arial" panose="020B0604020202020204" pitchFamily="34" charset="0"/>
              </a:rPr>
              <a:t>) based output </a:t>
            </a:r>
          </a:p>
        </p:txBody>
      </p:sp>
      <p:pic>
        <p:nvPicPr>
          <p:cNvPr id="8" name="Picture 3" descr="C:\Users\XUB\Downloads\HACKATHON (1).png">
            <a:extLst>
              <a:ext uri="{FF2B5EF4-FFF2-40B4-BE49-F238E27FC236}">
                <a16:creationId xmlns:a16="http://schemas.microsoft.com/office/drawing/2014/main" id="{855073BD-EA8A-0846-81BC-A84F8FD6FE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8702" y="76201"/>
            <a:ext cx="3356924" cy="655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2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9BC397-1603-6B4D-A905-8EA70F07C184}"/>
              </a:ext>
            </a:extLst>
          </p:cNvPr>
          <p:cNvSpPr>
            <a:spLocks noGrp="1"/>
          </p:cNvSpPr>
          <p:nvPr>
            <p:ph type="sldNum" sz="quarter" idx="12"/>
          </p:nvPr>
        </p:nvSpPr>
        <p:spPr/>
        <p:txBody>
          <a:bodyPr/>
          <a:lstStyle/>
          <a:p>
            <a:fld id="{9CD8D479-8942-46E8-A226-A4E01F7A105C}" type="slidenum">
              <a:rPr lang="en-IN" smtClean="0"/>
              <a:t>5</a:t>
            </a:fld>
            <a:endParaRPr lang="en-IN"/>
          </a:p>
        </p:txBody>
      </p:sp>
      <p:sp>
        <p:nvSpPr>
          <p:cNvPr id="3" name="Date Placeholder 2">
            <a:extLst>
              <a:ext uri="{FF2B5EF4-FFF2-40B4-BE49-F238E27FC236}">
                <a16:creationId xmlns:a16="http://schemas.microsoft.com/office/drawing/2014/main" id="{FEAA368A-552C-744D-8C8B-9F44662C6194}"/>
              </a:ext>
            </a:extLst>
          </p:cNvPr>
          <p:cNvSpPr>
            <a:spLocks noGrp="1"/>
          </p:cNvSpPr>
          <p:nvPr>
            <p:ph type="dt" sz="half" idx="10"/>
          </p:nvPr>
        </p:nvSpPr>
        <p:spPr/>
        <p:txBody>
          <a:bodyPr/>
          <a:lstStyle/>
          <a:p>
            <a:fld id="{C81B9673-AC7F-4F1F-84E4-F0E5EAAE106D}" type="datetime1">
              <a:rPr lang="en-US" smtClean="0"/>
              <a:pPr/>
              <a:t>2/20/20</a:t>
            </a:fld>
            <a:endParaRPr lang="en-US" dirty="0"/>
          </a:p>
        </p:txBody>
      </p:sp>
      <p:sp>
        <p:nvSpPr>
          <p:cNvPr id="4" name="Footer Placeholder 3">
            <a:extLst>
              <a:ext uri="{FF2B5EF4-FFF2-40B4-BE49-F238E27FC236}">
                <a16:creationId xmlns:a16="http://schemas.microsoft.com/office/drawing/2014/main" id="{77B401E9-01C4-9A47-8DDD-138FAF24E799}"/>
              </a:ext>
            </a:extLst>
          </p:cNvPr>
          <p:cNvSpPr>
            <a:spLocks noGrp="1"/>
          </p:cNvSpPr>
          <p:nvPr>
            <p:ph type="ftr" sz="quarter" idx="11"/>
          </p:nvPr>
        </p:nvSpPr>
        <p:spPr/>
        <p:txBody>
          <a:bodyPr/>
          <a:lstStyle/>
          <a:p>
            <a:r>
              <a:rPr lang="en-IN" dirty="0"/>
              <a:t>Quick analysis of quality of cereals, oilseeds and pulses using AI</a:t>
            </a:r>
            <a:endParaRPr lang="en-US" dirty="0"/>
          </a:p>
        </p:txBody>
      </p:sp>
      <p:pic>
        <p:nvPicPr>
          <p:cNvPr id="5" name="Picture 3">
            <a:extLst>
              <a:ext uri="{FF2B5EF4-FFF2-40B4-BE49-F238E27FC236}">
                <a16:creationId xmlns:a16="http://schemas.microsoft.com/office/drawing/2014/main" id="{741E2EFD-6BEE-224B-A252-B4EFED8A9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639" y="512040"/>
            <a:ext cx="6334178" cy="422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8">
            <a:extLst>
              <a:ext uri="{FF2B5EF4-FFF2-40B4-BE49-F238E27FC236}">
                <a16:creationId xmlns:a16="http://schemas.microsoft.com/office/drawing/2014/main" id="{3EE4D3DE-E916-5D4F-ACB1-2AD1422CBF68}"/>
              </a:ext>
            </a:extLst>
          </p:cNvPr>
          <p:cNvSpPr txBox="1">
            <a:spLocks/>
          </p:cNvSpPr>
          <p:nvPr/>
        </p:nvSpPr>
        <p:spPr>
          <a:xfrm>
            <a:off x="3344843" y="5063078"/>
            <a:ext cx="4871877" cy="861204"/>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dirty="0">
                <a:latin typeface="Arial" panose="020B0604020202020204" pitchFamily="34" charset="0"/>
                <a:cs typeface="Arial" panose="020B0604020202020204" pitchFamily="34" charset="0"/>
              </a:rPr>
              <a:t>These are the samples of wheat grains from our database.</a:t>
            </a:r>
          </a:p>
        </p:txBody>
      </p:sp>
    </p:spTree>
    <p:extLst>
      <p:ext uri="{BB962C8B-B14F-4D97-AF65-F5344CB8AC3E}">
        <p14:creationId xmlns:p14="http://schemas.microsoft.com/office/powerpoint/2010/main" val="20218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7FEF56-9D00-2743-892F-864D5D1CAEA6}"/>
              </a:ext>
            </a:extLst>
          </p:cNvPr>
          <p:cNvSpPr>
            <a:spLocks noGrp="1"/>
          </p:cNvSpPr>
          <p:nvPr>
            <p:ph type="title"/>
          </p:nvPr>
        </p:nvSpPr>
        <p:spPr>
          <a:xfrm>
            <a:off x="1202390" y="172023"/>
            <a:ext cx="9327910" cy="944498"/>
          </a:xfrm>
        </p:spPr>
        <p:txBody>
          <a:bodyPr>
            <a:normAutofit/>
          </a:bodyPr>
          <a:lstStyle/>
          <a:p>
            <a:r>
              <a:rPr lang="en-US" sz="4000" b="1" dirty="0"/>
              <a:t>PROCEDURE:</a:t>
            </a:r>
          </a:p>
        </p:txBody>
      </p:sp>
      <p:sp>
        <p:nvSpPr>
          <p:cNvPr id="3" name="Content Placeholder 2">
            <a:extLst>
              <a:ext uri="{FF2B5EF4-FFF2-40B4-BE49-F238E27FC236}">
                <a16:creationId xmlns:a16="http://schemas.microsoft.com/office/drawing/2014/main" id="{1D56D709-CB01-E54E-BEE9-5F3FEF0ED0ED}"/>
              </a:ext>
            </a:extLst>
          </p:cNvPr>
          <p:cNvSpPr>
            <a:spLocks noGrp="1"/>
          </p:cNvSpPr>
          <p:nvPr>
            <p:ph sz="half" idx="1"/>
          </p:nvPr>
        </p:nvSpPr>
        <p:spPr>
          <a:xfrm>
            <a:off x="1049091" y="1352282"/>
            <a:ext cx="4610099" cy="4932607"/>
          </a:xfrm>
        </p:spPr>
        <p:txBody>
          <a:bodyPr>
            <a:normAutofit fontScale="92500" lnSpcReduction="20000"/>
          </a:bodyPr>
          <a:lstStyle/>
          <a:p>
            <a:r>
              <a:rPr lang="en-US" dirty="0">
                <a:latin typeface="Arial" panose="020B0604020202020204" pitchFamily="34" charset="0"/>
                <a:cs typeface="Arial" panose="020B0604020202020204" pitchFamily="34" charset="0"/>
              </a:rPr>
              <a:t>We installed  a camera in the raspberry pie hardware and captured the image and stored it in the database.</a:t>
            </a:r>
          </a:p>
          <a:p>
            <a:r>
              <a:rPr lang="en-US" dirty="0">
                <a:latin typeface="Arial" panose="020B0604020202020204" pitchFamily="34" charset="0"/>
                <a:cs typeface="Arial" panose="020B0604020202020204" pitchFamily="34" charset="0"/>
              </a:rPr>
              <a:t>We extracted the features of the image on the basis of color, shape and size.</a:t>
            </a:r>
          </a:p>
          <a:p>
            <a:r>
              <a:rPr lang="en-US" dirty="0">
                <a:latin typeface="Arial" panose="020B0604020202020204" pitchFamily="34" charset="0"/>
                <a:cs typeface="Arial" panose="020B0604020202020204" pitchFamily="34" charset="0"/>
              </a:rPr>
              <a:t>After extracting the features the image is labelled according to it (Training set).</a:t>
            </a:r>
          </a:p>
          <a:p>
            <a:r>
              <a:rPr lang="en-US" dirty="0">
                <a:latin typeface="Arial" panose="020B0604020202020204" pitchFamily="34" charset="0"/>
                <a:cs typeface="Arial" panose="020B0604020202020204" pitchFamily="34" charset="0"/>
              </a:rPr>
              <a:t>Next  we went to the nearby stores and showed them our samples. Then, we labelled the samples  according to the features as per there knowledge and added a new column.</a:t>
            </a:r>
          </a:p>
          <a:p>
            <a:r>
              <a:rPr lang="en-US" dirty="0">
                <a:latin typeface="Arial" panose="020B0604020202020204" pitchFamily="34" charset="0"/>
                <a:cs typeface="Arial" panose="020B0604020202020204" pitchFamily="34" charset="0"/>
              </a:rPr>
              <a:t>After collecting the training and testing sets we train our neural network module for further implementation.</a:t>
            </a:r>
          </a:p>
        </p:txBody>
      </p:sp>
      <p:sp>
        <p:nvSpPr>
          <p:cNvPr id="4" name="Slide Number Placeholder 3">
            <a:extLst>
              <a:ext uri="{FF2B5EF4-FFF2-40B4-BE49-F238E27FC236}">
                <a16:creationId xmlns:a16="http://schemas.microsoft.com/office/drawing/2014/main" id="{DC7B0762-0978-8B4D-8F08-A9FB5E01D5AE}"/>
              </a:ext>
            </a:extLst>
          </p:cNvPr>
          <p:cNvSpPr>
            <a:spLocks noGrp="1"/>
          </p:cNvSpPr>
          <p:nvPr>
            <p:ph type="sldNum" sz="quarter" idx="12"/>
          </p:nvPr>
        </p:nvSpPr>
        <p:spPr/>
        <p:txBody>
          <a:bodyPr/>
          <a:lstStyle/>
          <a:p>
            <a:fld id="{9CD8D479-8942-46E8-A226-A4E01F7A105C}" type="slidenum">
              <a:rPr lang="en-IN" smtClean="0"/>
              <a:t>6</a:t>
            </a:fld>
            <a:endParaRPr lang="en-IN"/>
          </a:p>
        </p:txBody>
      </p:sp>
      <p:sp>
        <p:nvSpPr>
          <p:cNvPr id="5" name="Date Placeholder 4">
            <a:extLst>
              <a:ext uri="{FF2B5EF4-FFF2-40B4-BE49-F238E27FC236}">
                <a16:creationId xmlns:a16="http://schemas.microsoft.com/office/drawing/2014/main" id="{FA6367A0-14DC-4F4E-B9EF-F1B9377EC935}"/>
              </a:ext>
            </a:extLst>
          </p:cNvPr>
          <p:cNvSpPr>
            <a:spLocks noGrp="1"/>
          </p:cNvSpPr>
          <p:nvPr>
            <p:ph type="dt" sz="half" idx="10"/>
          </p:nvPr>
        </p:nvSpPr>
        <p:spPr/>
        <p:txBody>
          <a:bodyPr/>
          <a:lstStyle/>
          <a:p>
            <a:fld id="{6DD1B487-36FD-4CED-B07A-1A81FC6540B1}" type="datetime1">
              <a:rPr lang="en-US" smtClean="0"/>
              <a:pPr/>
              <a:t>2/20/20</a:t>
            </a:fld>
            <a:endParaRPr lang="en-US" dirty="0"/>
          </a:p>
        </p:txBody>
      </p:sp>
      <p:sp>
        <p:nvSpPr>
          <p:cNvPr id="6" name="Footer Placeholder 5">
            <a:extLst>
              <a:ext uri="{FF2B5EF4-FFF2-40B4-BE49-F238E27FC236}">
                <a16:creationId xmlns:a16="http://schemas.microsoft.com/office/drawing/2014/main" id="{C5C8D30F-4F53-BC4F-8F20-D635999AA7FB}"/>
              </a:ext>
            </a:extLst>
          </p:cNvPr>
          <p:cNvSpPr>
            <a:spLocks noGrp="1"/>
          </p:cNvSpPr>
          <p:nvPr>
            <p:ph type="ftr" sz="quarter" idx="11"/>
          </p:nvPr>
        </p:nvSpPr>
        <p:spPr/>
        <p:txBody>
          <a:bodyPr/>
          <a:lstStyle/>
          <a:p>
            <a:r>
              <a:rPr lang="en-IN" dirty="0"/>
              <a:t>Quick analysis of quality of cereals, oilseeds and pulses using AI</a:t>
            </a:r>
            <a:endParaRPr lang="en-US" dirty="0"/>
          </a:p>
        </p:txBody>
      </p:sp>
      <p:sp>
        <p:nvSpPr>
          <p:cNvPr id="10" name="Content Placeholder 8">
            <a:extLst>
              <a:ext uri="{FF2B5EF4-FFF2-40B4-BE49-F238E27FC236}">
                <a16:creationId xmlns:a16="http://schemas.microsoft.com/office/drawing/2014/main" id="{D17F6002-2012-AE49-B32F-744D97B8F2C8}"/>
              </a:ext>
            </a:extLst>
          </p:cNvPr>
          <p:cNvSpPr txBox="1">
            <a:spLocks/>
          </p:cNvSpPr>
          <p:nvPr/>
        </p:nvSpPr>
        <p:spPr>
          <a:xfrm>
            <a:off x="6532755" y="5191867"/>
            <a:ext cx="3692912" cy="618893"/>
          </a:xfrm>
          <a:prstGeom prst="rect">
            <a:avLst/>
          </a:prstGeom>
        </p:spPr>
        <p:txBody>
          <a:bodyPr vert="horz" lIns="91440" tIns="45720" rIns="91440" bIns="45720" rtlCol="0">
            <a:normAutofit fontScale="85000" lnSpcReduction="1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dirty="0">
                <a:latin typeface="Arial" panose="020B0604020202020204" pitchFamily="34" charset="0"/>
                <a:cs typeface="Arial" panose="020B0604020202020204" pitchFamily="34" charset="0"/>
              </a:rPr>
              <a:t>These are the samples of wheat grains from our database.</a:t>
            </a:r>
          </a:p>
        </p:txBody>
      </p:sp>
      <p:pic>
        <p:nvPicPr>
          <p:cNvPr id="13" name="Picture 3">
            <a:extLst>
              <a:ext uri="{FF2B5EF4-FFF2-40B4-BE49-F238E27FC236}">
                <a16:creationId xmlns:a16="http://schemas.microsoft.com/office/drawing/2014/main" id="{E6449879-670E-B44E-8165-F27E3C34296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1875" y="1841012"/>
            <a:ext cx="4610100" cy="3077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69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385" y="263208"/>
            <a:ext cx="9371949" cy="1183566"/>
          </a:xfrm>
        </p:spPr>
        <p:txBody>
          <a:bodyPr/>
          <a:lstStyle/>
          <a:p>
            <a:r>
              <a:rPr lang="en-US" dirty="0"/>
              <a:t>CONCLUSION</a:t>
            </a:r>
          </a:p>
        </p:txBody>
      </p:sp>
      <p:sp>
        <p:nvSpPr>
          <p:cNvPr id="3" name="Content Placeholder 2"/>
          <p:cNvSpPr>
            <a:spLocks noGrp="1"/>
          </p:cNvSpPr>
          <p:nvPr>
            <p:ph idx="1"/>
          </p:nvPr>
        </p:nvSpPr>
        <p:spPr>
          <a:xfrm>
            <a:off x="521385" y="1720546"/>
            <a:ext cx="10425658" cy="4680253"/>
          </a:xfrm>
        </p:spPr>
        <p:txBody>
          <a:bodyPr>
            <a:noAutofit/>
          </a:bodyPr>
          <a:lstStyle/>
          <a:p>
            <a:r>
              <a:rPr lang="en-US" sz="1800" dirty="0">
                <a:latin typeface="Arial" panose="020B0604020202020204" pitchFamily="34" charset="0"/>
                <a:cs typeface="Arial" panose="020B0604020202020204" pitchFamily="34" charset="0"/>
              </a:rPr>
              <a:t>The project presents a new technique for quality detection of pulses, cereals and oilseeds . The technique is started by capturing the image of pulses, cereals and oilseeds using regular digital camera attached in Raspberry Pi</a:t>
            </a:r>
          </a:p>
          <a:p>
            <a:r>
              <a:rPr lang="en-US" sz="1800" dirty="0">
                <a:latin typeface="Arial" panose="020B0604020202020204" pitchFamily="34" charset="0"/>
                <a:cs typeface="Arial" panose="020B0604020202020204" pitchFamily="34" charset="0"/>
              </a:rPr>
              <a:t>The features are efficiently extracted from the sampled image. The extracted features are based on the parameters color, shape and size. The </a:t>
            </a:r>
            <a:r>
              <a:rPr lang="en-US" sz="1800" dirty="0" err="1">
                <a:latin typeface="Arial" panose="020B0604020202020204" pitchFamily="34" charset="0"/>
                <a:cs typeface="Arial" panose="020B0604020202020204" pitchFamily="34" charset="0"/>
              </a:rPr>
              <a:t>ConvNet</a:t>
            </a:r>
            <a:r>
              <a:rPr lang="en-US" sz="1800" dirty="0">
                <a:latin typeface="Arial" panose="020B0604020202020204" pitchFamily="34" charset="0"/>
                <a:cs typeface="Arial" panose="020B0604020202020204" pitchFamily="34" charset="0"/>
              </a:rPr>
              <a:t> technique is used for checking the quality.</a:t>
            </a:r>
          </a:p>
          <a:p>
            <a:r>
              <a:rPr lang="en-US" sz="1800" dirty="0">
                <a:latin typeface="Arial" panose="020B0604020202020204" pitchFamily="34" charset="0"/>
                <a:cs typeface="Arial" panose="020B0604020202020204" pitchFamily="34" charset="0"/>
              </a:rPr>
              <a:t> The quality is determined by using pulses, cereals and oilseeds features obtained with the help of </a:t>
            </a:r>
            <a:r>
              <a:rPr lang="en-US" sz="1800" dirty="0" err="1">
                <a:latin typeface="Arial" panose="020B0604020202020204" pitchFamily="34" charset="0"/>
                <a:cs typeface="Arial" panose="020B0604020202020204" pitchFamily="34" charset="0"/>
              </a:rPr>
              <a:t>ConvNet</a:t>
            </a:r>
            <a:r>
              <a:rPr lang="en-US" sz="1800" dirty="0">
                <a:latin typeface="Arial" panose="020B0604020202020204" pitchFamily="34" charset="0"/>
                <a:cs typeface="Arial" panose="020B0604020202020204" pitchFamily="34" charset="0"/>
              </a:rPr>
              <a:t>. The proposed technique accurately detects the quality of pulses, cereals and oilseeds. The results are good for the three chosen wheat grains of different color, shape and size. This kind of system can further more be employed in juice plants, fruit and vegetable farms, packaging etc. In future the quality detection based on </a:t>
            </a:r>
            <a:r>
              <a:rPr lang="en-US" sz="1800" dirty="0" err="1">
                <a:latin typeface="Arial" panose="020B0604020202020204" pitchFamily="34" charset="0"/>
                <a:cs typeface="Arial" panose="020B0604020202020204" pitchFamily="34" charset="0"/>
              </a:rPr>
              <a:t>ConvNet</a:t>
            </a:r>
            <a:r>
              <a:rPr lang="en-US" sz="1800" dirty="0">
                <a:latin typeface="Arial" panose="020B0604020202020204" pitchFamily="34" charset="0"/>
                <a:cs typeface="Arial" panose="020B0604020202020204" pitchFamily="34" charset="0"/>
              </a:rPr>
              <a:t> should be compared with other mechanical and automated techniques. </a:t>
            </a:r>
          </a:p>
          <a:p>
            <a:r>
              <a:rPr lang="en-IN" sz="1800" dirty="0">
                <a:latin typeface="Arial" panose="020B0604020202020204" pitchFamily="34" charset="0"/>
                <a:cs typeface="Arial" panose="020B0604020202020204" pitchFamily="34" charset="0"/>
              </a:rPr>
              <a:t>This will enable the farmer to get better price and share for better quality. Presently, all produce is treated as having the same composition.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356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EDE078-AEB9-4349-BBEF-A416FCF9347D}"/>
              </a:ext>
            </a:extLst>
          </p:cNvPr>
          <p:cNvSpPr>
            <a:spLocks noGrp="1"/>
          </p:cNvSpPr>
          <p:nvPr>
            <p:ph type="title"/>
          </p:nvPr>
        </p:nvSpPr>
        <p:spPr/>
        <p:txBody>
          <a:bodyPr/>
          <a:lstStyle/>
          <a:p>
            <a:r>
              <a:rPr lang="en-US" dirty="0"/>
              <a:t>FEEDBACK</a:t>
            </a:r>
          </a:p>
        </p:txBody>
      </p:sp>
      <p:sp>
        <p:nvSpPr>
          <p:cNvPr id="4" name="Slide Number Placeholder 3">
            <a:extLst>
              <a:ext uri="{FF2B5EF4-FFF2-40B4-BE49-F238E27FC236}">
                <a16:creationId xmlns:a16="http://schemas.microsoft.com/office/drawing/2014/main" id="{748E5E04-D2C9-A94C-87C8-1D32FCE9532E}"/>
              </a:ext>
            </a:extLst>
          </p:cNvPr>
          <p:cNvSpPr>
            <a:spLocks noGrp="1"/>
          </p:cNvSpPr>
          <p:nvPr>
            <p:ph type="sldNum" sz="quarter" idx="4294967295"/>
          </p:nvPr>
        </p:nvSpPr>
        <p:spPr>
          <a:xfrm>
            <a:off x="0" y="6629400"/>
            <a:ext cx="411163" cy="228600"/>
          </a:xfrm>
        </p:spPr>
        <p:txBody>
          <a:bodyPr/>
          <a:lstStyle/>
          <a:p>
            <a:fld id="{9CD8D479-8942-46E8-A226-A4E01F7A105C}" type="slidenum">
              <a:rPr lang="en-IN" smtClean="0"/>
              <a:t>8</a:t>
            </a:fld>
            <a:endParaRPr lang="en-IN"/>
          </a:p>
        </p:txBody>
      </p:sp>
      <p:sp>
        <p:nvSpPr>
          <p:cNvPr id="5" name="Date Placeholder 4">
            <a:extLst>
              <a:ext uri="{FF2B5EF4-FFF2-40B4-BE49-F238E27FC236}">
                <a16:creationId xmlns:a16="http://schemas.microsoft.com/office/drawing/2014/main" id="{62C15513-A3EE-564A-8067-7BA48DA643AF}"/>
              </a:ext>
            </a:extLst>
          </p:cNvPr>
          <p:cNvSpPr>
            <a:spLocks noGrp="1"/>
          </p:cNvSpPr>
          <p:nvPr>
            <p:ph type="dt" sz="half" idx="4294967295"/>
          </p:nvPr>
        </p:nvSpPr>
        <p:spPr>
          <a:xfrm>
            <a:off x="0" y="6629400"/>
            <a:ext cx="1000125" cy="228600"/>
          </a:xfrm>
        </p:spPr>
        <p:txBody>
          <a:bodyPr/>
          <a:lstStyle/>
          <a:p>
            <a:fld id="{6DD1B487-36FD-4CED-B07A-1A81FC6540B1}" type="datetime1">
              <a:rPr lang="en-US" smtClean="0"/>
              <a:pPr/>
              <a:t>2/20/20</a:t>
            </a:fld>
            <a:endParaRPr lang="en-US" dirty="0"/>
          </a:p>
        </p:txBody>
      </p:sp>
      <p:sp>
        <p:nvSpPr>
          <p:cNvPr id="6" name="Footer Placeholder 5">
            <a:extLst>
              <a:ext uri="{FF2B5EF4-FFF2-40B4-BE49-F238E27FC236}">
                <a16:creationId xmlns:a16="http://schemas.microsoft.com/office/drawing/2014/main" id="{E32081DD-F51D-624A-8095-EC6087F61910}"/>
              </a:ext>
            </a:extLst>
          </p:cNvPr>
          <p:cNvSpPr>
            <a:spLocks noGrp="1"/>
          </p:cNvSpPr>
          <p:nvPr>
            <p:ph type="ftr" sz="quarter" idx="4294967295"/>
          </p:nvPr>
        </p:nvSpPr>
        <p:spPr>
          <a:xfrm>
            <a:off x="3048000" y="6629400"/>
            <a:ext cx="9144000" cy="228600"/>
          </a:xfrm>
        </p:spPr>
        <p:txBody>
          <a:bodyPr/>
          <a:lstStyle/>
          <a:p>
            <a:r>
              <a:rPr lang="en-IN" dirty="0"/>
              <a:t>Quick analysis of quality of cereals, oilseeds and pulses using AI</a:t>
            </a:r>
            <a:endParaRPr lang="en-US" dirty="0"/>
          </a:p>
        </p:txBody>
      </p:sp>
    </p:spTree>
    <p:extLst>
      <p:ext uri="{BB962C8B-B14F-4D97-AF65-F5344CB8AC3E}">
        <p14:creationId xmlns:p14="http://schemas.microsoft.com/office/powerpoint/2010/main" val="76144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{7CC50FCF-7215-E149-8902-0676F16AC1E4}tf10001072</Template>
  <TotalTime>83</TotalTime>
  <Words>768</Words>
  <Application>Microsoft Macintosh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Ecology 16x9</vt:lpstr>
      <vt:lpstr>Quick analysis of quality of cereals, oilseeds and pulses using AI </vt:lpstr>
      <vt:lpstr>INTRODUCTION</vt:lpstr>
      <vt:lpstr>PowerPoint Presentation</vt:lpstr>
      <vt:lpstr>PowerPoint Presentation</vt:lpstr>
      <vt:lpstr>PowerPoint Presentation</vt:lpstr>
      <vt:lpstr>PROCEDURE:</vt:lpstr>
      <vt:lpstr>CONCLUSION</vt:lpstr>
      <vt:lpstr>FEEDBACK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analysis of quality of cereals, oilseeds and pulses using AI </dc:title>
  <dc:creator>Navya Nimisha Das</dc:creator>
  <cp:lastModifiedBy>Navya Nimisha Das</cp:lastModifiedBy>
  <cp:revision>8</cp:revision>
  <cp:lastPrinted>2020-02-20T08:41:17Z</cp:lastPrinted>
  <dcterms:created xsi:type="dcterms:W3CDTF">2020-02-20T07:37:30Z</dcterms:created>
  <dcterms:modified xsi:type="dcterms:W3CDTF">2020-02-20T09:01:10Z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