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8" r:id="rId2"/>
    <p:sldId id="260" r:id="rId3"/>
    <p:sldId id="261" r:id="rId4"/>
    <p:sldId id="263" r:id="rId5"/>
    <p:sldId id="264" r:id="rId6"/>
    <p:sldId id="265" r:id="rId7"/>
    <p:sldId id="266" r:id="rId8"/>
    <p:sldId id="267" r:id="rId9"/>
    <p:sldId id="268" r:id="rId10"/>
    <p:sldId id="281" r:id="rId11"/>
    <p:sldId id="272" r:id="rId12"/>
    <p:sldId id="28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ita bokde" initials="Nb" lastIdx="1" clrIdx="0">
    <p:extLst>
      <p:ext uri="{19B8F6BF-5375-455C-9EA6-DF929625EA0E}">
        <p15:presenceInfo xmlns:p15="http://schemas.microsoft.com/office/powerpoint/2012/main" userId="028c218a4589c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C77F8A-1EA4-49CF-8F3C-7DD45C410F2F}" v="9" dt="2023-11-07T21:13:47.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44" d="100"/>
          <a:sy n="44" d="100"/>
        </p:scale>
        <p:origin x="48" y="11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19T22:49:52.749" idx="1">
    <p:pos x="10" y="10"/>
    <p:text>Add the PRN no.s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29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21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01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54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01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5104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1780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528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28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45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58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8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66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0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17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29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48061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45BDB-4929-4533-C4BC-E26DA79614E6}"/>
              </a:ext>
            </a:extLst>
          </p:cNvPr>
          <p:cNvSpPr>
            <a:spLocks noGrp="1"/>
          </p:cNvSpPr>
          <p:nvPr>
            <p:ph type="ctrTitle"/>
          </p:nvPr>
        </p:nvSpPr>
        <p:spPr>
          <a:xfrm>
            <a:off x="1876424" y="1122363"/>
            <a:ext cx="8791575" cy="1378076"/>
          </a:xfrm>
        </p:spPr>
        <p:txBody>
          <a:bodyPr>
            <a:normAutofit/>
          </a:bodyPr>
          <a:lstStyle/>
          <a:p>
            <a:pPr algn="l"/>
            <a:r>
              <a:rPr lang="en-US" sz="4000" dirty="0" smtClean="0">
                <a:latin typeface="Times New Roman" panose="02020603050405020304" pitchFamily="18" charset="0"/>
                <a:cs typeface="Times New Roman" panose="02020603050405020304" pitchFamily="18" charset="0"/>
              </a:rPr>
              <a:t>Virtual classroom using </a:t>
            </a:r>
            <a:r>
              <a:rPr lang="en-US" sz="4000" dirty="0" err="1" smtClean="0">
                <a:latin typeface="Times New Roman" panose="02020603050405020304" pitchFamily="18" charset="0"/>
                <a:cs typeface="Times New Roman" panose="02020603050405020304" pitchFamily="18" charset="0"/>
              </a:rPr>
              <a:t>lifi</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8E852D0-9871-C59E-996C-65CAC1151874}"/>
              </a:ext>
            </a:extLst>
          </p:cNvPr>
          <p:cNvSpPr>
            <a:spLocks noGrp="1"/>
          </p:cNvSpPr>
          <p:nvPr>
            <p:ph type="subTitle" idx="1"/>
          </p:nvPr>
        </p:nvSpPr>
        <p:spPr>
          <a:xfrm>
            <a:off x="1876424" y="3391645"/>
            <a:ext cx="8791575" cy="1655762"/>
          </a:xfrm>
        </p:spPr>
        <p:txBody>
          <a:bodyPr>
            <a:normAutofit fontScale="92500" lnSpcReduction="10000"/>
          </a:bodyPr>
          <a:lstStyle/>
          <a:p>
            <a:pPr algn="l"/>
            <a:r>
              <a:rPr lang="en-US" dirty="0">
                <a:solidFill>
                  <a:schemeClr val="tx1"/>
                </a:solidFill>
                <a:latin typeface="Times New Roman" panose="02020603050405020304" pitchFamily="18" charset="0"/>
                <a:cs typeface="Times New Roman" panose="02020603050405020304" pitchFamily="18" charset="0"/>
              </a:rPr>
              <a:t>[ study and application ]  </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a:t/>
            </a:r>
            <a:br>
              <a:rPr lang="en-US" dirty="0"/>
            </a:br>
            <a:r>
              <a:rPr lang="en-US" dirty="0"/>
              <a:t>Li-Fi or Light Fidelity is a high-speed wireless communication technology that uses visible light to transmit data. Unlike Wi-Fi, which uses radio waves, Li-Fi uses light waves to transmit information. This means that Li-Fi can be used in areas where radio waves are restricted, such as hospitals and airplanes.</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25155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084E7-0376-1B1C-5681-70F84426E0F0}"/>
              </a:ext>
            </a:extLst>
          </p:cNvPr>
          <p:cNvSpPr>
            <a:spLocks noGrp="1"/>
          </p:cNvSpPr>
          <p:nvPr>
            <p:ph type="title"/>
          </p:nvPr>
        </p:nvSpPr>
        <p:spPr>
          <a:xfrm>
            <a:off x="677334" y="609600"/>
            <a:ext cx="8596668" cy="927887"/>
          </a:xfrm>
        </p:spPr>
        <p:txBody>
          <a:bodyPr/>
          <a:lstStyle/>
          <a:p>
            <a:r>
              <a:rPr lang="en-US" dirty="0" smtClean="0"/>
              <a:t>Objectives of Li-fi</a:t>
            </a:r>
            <a:endParaRPr lang="en-IN" dirty="0"/>
          </a:p>
        </p:txBody>
      </p:sp>
      <p:sp>
        <p:nvSpPr>
          <p:cNvPr id="3" name="Content Placeholder 2">
            <a:extLst>
              <a:ext uri="{FF2B5EF4-FFF2-40B4-BE49-F238E27FC236}">
                <a16:creationId xmlns:a16="http://schemas.microsoft.com/office/drawing/2014/main" xmlns="" id="{AF8EACA9-5977-E3C0-768E-3F62E5CC6B01}"/>
              </a:ext>
            </a:extLst>
          </p:cNvPr>
          <p:cNvSpPr>
            <a:spLocks noGrp="1"/>
          </p:cNvSpPr>
          <p:nvPr>
            <p:ph idx="1"/>
          </p:nvPr>
        </p:nvSpPr>
        <p:spPr>
          <a:xfrm>
            <a:off x="677335" y="1723503"/>
            <a:ext cx="9533465" cy="4393909"/>
          </a:xfrm>
        </p:spPr>
        <p:txBody>
          <a:bodyPr>
            <a:normAutofit/>
          </a:bodyPr>
          <a:lstStyle/>
          <a:p>
            <a:pPr>
              <a:buFont typeface="Wingdings" panose="05000000000000000000" pitchFamily="2" charset="2"/>
              <a:buChar char="Ø"/>
            </a:pPr>
            <a:r>
              <a:rPr lang="en-US" b="1" dirty="0"/>
              <a:t>High-Speed Data Transmission:</a:t>
            </a:r>
            <a:r>
              <a:rPr lang="en-US" dirty="0"/>
              <a:t> Enable faster data transfer rates compared to traditional Wi-Fi, meeting the increasing demand for high-bandwidth applications</a:t>
            </a:r>
            <a:r>
              <a:rPr lang="en-US" dirty="0" smtClean="0"/>
              <a:t>.</a:t>
            </a:r>
          </a:p>
          <a:p>
            <a:pPr>
              <a:buFont typeface="Wingdings" panose="05000000000000000000" pitchFamily="2" charset="2"/>
              <a:buChar char="Ø"/>
            </a:pPr>
            <a:r>
              <a:rPr lang="en-US" b="1" dirty="0"/>
              <a:t>Technological Innovation:</a:t>
            </a:r>
            <a:r>
              <a:rPr lang="en-US" dirty="0"/>
              <a:t> Drive innovation in wireless communication technologies, exploring new possibilities for faster, more secure, and efficient data transmission using light</a:t>
            </a:r>
            <a:r>
              <a:rPr lang="en-US" dirty="0" smtClean="0"/>
              <a:t>.</a:t>
            </a:r>
          </a:p>
          <a:p>
            <a:pPr>
              <a:buFont typeface="Wingdings" panose="05000000000000000000" pitchFamily="2" charset="2"/>
              <a:buChar char="Ø"/>
            </a:pPr>
            <a:r>
              <a:rPr lang="en-US" b="1" dirty="0"/>
              <a:t>Efficient Spectrum Utilization:</a:t>
            </a:r>
            <a:r>
              <a:rPr lang="en-US" dirty="0"/>
              <a:t> Optimize the utilization of the light spectrum for communication, reducing congestion in radio frequencies and improving overall network </a:t>
            </a:r>
            <a:r>
              <a:rPr lang="en-US" dirty="0" smtClean="0"/>
              <a:t>efficiency.</a:t>
            </a:r>
          </a:p>
          <a:p>
            <a:pPr>
              <a:buFont typeface="Wingdings" panose="05000000000000000000" pitchFamily="2" charset="2"/>
              <a:buChar char="Ø"/>
            </a:pPr>
            <a:r>
              <a:rPr lang="en-US" b="1" dirty="0"/>
              <a:t>Enhanced Security:</a:t>
            </a:r>
            <a:r>
              <a:rPr lang="en-US" dirty="0"/>
              <a:t> Provide a secure means of data communication by utilizing light waves, minimizing the </a:t>
            </a:r>
            <a:r>
              <a:rPr lang="en-US" dirty="0" smtClean="0"/>
              <a:t>risk </a:t>
            </a:r>
            <a:r>
              <a:rPr lang="en-US" dirty="0"/>
              <a:t>of external interference and unauthorized access</a:t>
            </a:r>
            <a:r>
              <a:rPr lang="en-US" dirty="0" smtClean="0"/>
              <a:t>.</a:t>
            </a:r>
          </a:p>
          <a:p>
            <a:pPr>
              <a:buFont typeface="Wingdings" panose="05000000000000000000" pitchFamily="2" charset="2"/>
              <a:buChar char="Ø"/>
            </a:pPr>
            <a:r>
              <a:rPr lang="en-US" b="1" dirty="0"/>
              <a:t>Improved Connectivity in Specific Environments:</a:t>
            </a:r>
            <a:r>
              <a:rPr lang="en-US" dirty="0"/>
              <a:t> Offer reliable connectivity in areas where traditional wireless technologies face limitations, such as hospitals, industrial settings, and secure facilities.</a:t>
            </a:r>
            <a:endParaRPr lang="en-IN" dirty="0"/>
          </a:p>
        </p:txBody>
      </p:sp>
    </p:spTree>
    <p:extLst>
      <p:ext uri="{BB962C8B-B14F-4D97-AF65-F5344CB8AC3E}">
        <p14:creationId xmlns:p14="http://schemas.microsoft.com/office/powerpoint/2010/main" val="2723653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9E82A-4F6F-5EA9-7B12-BE74C7B88972}"/>
              </a:ext>
            </a:extLst>
          </p:cNvPr>
          <p:cNvSpPr>
            <a:spLocks noGrp="1"/>
          </p:cNvSpPr>
          <p:nvPr>
            <p:ph type="title"/>
          </p:nvPr>
        </p:nvSpPr>
        <p:spPr/>
        <p:txBody>
          <a:bodyPr/>
          <a:lstStyle/>
          <a:p>
            <a:r>
              <a:rPr lang="en-US" dirty="0"/>
              <a:t>DISTRIBUTION OF TASK</a:t>
            </a:r>
            <a:endParaRPr lang="en-IN" dirty="0"/>
          </a:p>
        </p:txBody>
      </p:sp>
      <p:graphicFrame>
        <p:nvGraphicFramePr>
          <p:cNvPr id="5" name="object 4"/>
          <p:cNvGraphicFramePr>
            <a:graphicFrameLocks noGrp="1"/>
          </p:cNvGraphicFramePr>
          <p:nvPr>
            <p:extLst>
              <p:ext uri="{D42A27DB-BD31-4B8C-83A1-F6EECF244321}">
                <p14:modId xmlns:p14="http://schemas.microsoft.com/office/powerpoint/2010/main" val="2159337011"/>
              </p:ext>
            </p:extLst>
          </p:nvPr>
        </p:nvGraphicFramePr>
        <p:xfrm>
          <a:off x="806807" y="1811264"/>
          <a:ext cx="9625140" cy="4201118"/>
        </p:xfrm>
        <a:graphic>
          <a:graphicData uri="http://schemas.openxmlformats.org/drawingml/2006/table">
            <a:tbl>
              <a:tblPr firstRow="1" bandRow="1">
                <a:tableStyleId>{2D5ABB26-0587-4C30-8999-92F81FD0307C}</a:tableStyleId>
              </a:tblPr>
              <a:tblGrid>
                <a:gridCol w="2767493"/>
                <a:gridCol w="4331949"/>
                <a:gridCol w="2525698"/>
              </a:tblGrid>
              <a:tr h="397228">
                <a:tc>
                  <a:txBody>
                    <a:bodyPr/>
                    <a:lstStyle/>
                    <a:p>
                      <a:pPr marL="605155">
                        <a:lnSpc>
                          <a:spcPts val="1870"/>
                        </a:lnSpc>
                      </a:pPr>
                      <a:r>
                        <a:rPr sz="1600" spc="-10" dirty="0">
                          <a:solidFill>
                            <a:srgbClr val="001F5F"/>
                          </a:solidFill>
                          <a:latin typeface="Calibri"/>
                          <a:cs typeface="Calibri"/>
                        </a:rPr>
                        <a:t>Objectives</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870"/>
                        </a:lnSpc>
                      </a:pPr>
                      <a:r>
                        <a:rPr sz="1600" spc="-10" dirty="0">
                          <a:solidFill>
                            <a:srgbClr val="001F5F"/>
                          </a:solidFill>
                          <a:latin typeface="Calibri"/>
                          <a:cs typeface="Calibri"/>
                        </a:rPr>
                        <a:t>Tasks</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5930">
                        <a:lnSpc>
                          <a:spcPts val="1870"/>
                        </a:lnSpc>
                      </a:pPr>
                      <a:r>
                        <a:rPr sz="1600" spc="-10" dirty="0">
                          <a:solidFill>
                            <a:srgbClr val="001F5F"/>
                          </a:solidFill>
                          <a:latin typeface="Calibri"/>
                          <a:cs typeface="Calibri"/>
                        </a:rPr>
                        <a:t>Distribution</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83923">
                <a:tc>
                  <a:txBody>
                    <a:bodyPr/>
                    <a:lstStyle/>
                    <a:p>
                      <a:pPr marL="68580">
                        <a:lnSpc>
                          <a:spcPts val="1870"/>
                        </a:lnSpc>
                      </a:pPr>
                      <a:r>
                        <a:rPr sz="1600" dirty="0">
                          <a:latin typeface="Calibri"/>
                          <a:cs typeface="Calibri"/>
                        </a:rPr>
                        <a:t>1.</a:t>
                      </a:r>
                      <a:r>
                        <a:rPr sz="1600" spc="-30" dirty="0">
                          <a:latin typeface="Calibri"/>
                          <a:cs typeface="Calibri"/>
                        </a:rPr>
                        <a:t> </a:t>
                      </a:r>
                      <a:r>
                        <a:rPr sz="1600" dirty="0">
                          <a:latin typeface="Calibri"/>
                          <a:cs typeface="Calibri"/>
                        </a:rPr>
                        <a:t>Study</a:t>
                      </a:r>
                      <a:r>
                        <a:rPr sz="1600" spc="-30" dirty="0">
                          <a:latin typeface="Calibri"/>
                          <a:cs typeface="Calibri"/>
                        </a:rPr>
                        <a:t> </a:t>
                      </a:r>
                      <a:r>
                        <a:rPr sz="1600" dirty="0">
                          <a:latin typeface="Calibri"/>
                          <a:cs typeface="Calibri"/>
                        </a:rPr>
                        <a:t>of</a:t>
                      </a:r>
                      <a:r>
                        <a:rPr sz="1600" spc="-30" dirty="0">
                          <a:latin typeface="Calibri"/>
                          <a:cs typeface="Calibri"/>
                        </a:rPr>
                        <a:t> </a:t>
                      </a:r>
                      <a:r>
                        <a:rPr sz="1600" spc="-20" dirty="0">
                          <a:latin typeface="Calibri"/>
                          <a:cs typeface="Calibri"/>
                        </a:rPr>
                        <a:t>LIFI</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6860" indent="-208279">
                        <a:lnSpc>
                          <a:spcPts val="1870"/>
                        </a:lnSpc>
                        <a:buAutoNum type="arabicParenR"/>
                        <a:tabLst>
                          <a:tab pos="276860" algn="l"/>
                        </a:tabLst>
                      </a:pPr>
                      <a:r>
                        <a:rPr sz="1600" dirty="0">
                          <a:latin typeface="Calibri"/>
                          <a:cs typeface="Calibri"/>
                        </a:rPr>
                        <a:t>Study</a:t>
                      </a:r>
                      <a:r>
                        <a:rPr sz="1600" spc="-25" dirty="0">
                          <a:latin typeface="Calibri"/>
                          <a:cs typeface="Calibri"/>
                        </a:rPr>
                        <a:t> </a:t>
                      </a:r>
                      <a:r>
                        <a:rPr sz="1600" dirty="0">
                          <a:latin typeface="Calibri"/>
                          <a:cs typeface="Calibri"/>
                        </a:rPr>
                        <a:t>of</a:t>
                      </a:r>
                      <a:r>
                        <a:rPr sz="1600" spc="-25" dirty="0">
                          <a:latin typeface="Calibri"/>
                          <a:cs typeface="Calibri"/>
                        </a:rPr>
                        <a:t> </a:t>
                      </a:r>
                      <a:r>
                        <a:rPr sz="1600" spc="-10" dirty="0">
                          <a:latin typeface="Calibri"/>
                          <a:cs typeface="Calibri"/>
                        </a:rPr>
                        <a:t>therotical</a:t>
                      </a:r>
                      <a:r>
                        <a:rPr sz="1600" spc="-15" dirty="0">
                          <a:latin typeface="Calibri"/>
                          <a:cs typeface="Calibri"/>
                        </a:rPr>
                        <a:t> </a:t>
                      </a:r>
                      <a:r>
                        <a:rPr sz="1600" spc="-25" dirty="0">
                          <a:latin typeface="Calibri"/>
                          <a:cs typeface="Calibri"/>
                        </a:rPr>
                        <a:t>and</a:t>
                      </a:r>
                      <a:endParaRPr sz="1600">
                        <a:latin typeface="Calibri"/>
                        <a:cs typeface="Calibri"/>
                      </a:endParaRPr>
                    </a:p>
                    <a:p>
                      <a:pPr marL="68580">
                        <a:lnSpc>
                          <a:spcPct val="100000"/>
                        </a:lnSpc>
                        <a:spcBef>
                          <a:spcPts val="35"/>
                        </a:spcBef>
                      </a:pPr>
                      <a:r>
                        <a:rPr sz="1600" dirty="0">
                          <a:latin typeface="Calibri"/>
                          <a:cs typeface="Calibri"/>
                        </a:rPr>
                        <a:t>mathematical</a:t>
                      </a:r>
                      <a:r>
                        <a:rPr sz="1600" spc="-40" dirty="0">
                          <a:latin typeface="Calibri"/>
                          <a:cs typeface="Calibri"/>
                        </a:rPr>
                        <a:t> </a:t>
                      </a:r>
                      <a:r>
                        <a:rPr sz="1600" spc="-10" dirty="0">
                          <a:latin typeface="Calibri"/>
                          <a:cs typeface="Calibri"/>
                        </a:rPr>
                        <a:t>formulation</a:t>
                      </a:r>
                      <a:r>
                        <a:rPr sz="1600" spc="-35" dirty="0">
                          <a:latin typeface="Calibri"/>
                          <a:cs typeface="Calibri"/>
                        </a:rPr>
                        <a:t> </a:t>
                      </a:r>
                      <a:r>
                        <a:rPr sz="1600" dirty="0">
                          <a:latin typeface="Calibri"/>
                          <a:cs typeface="Calibri"/>
                        </a:rPr>
                        <a:t>of</a:t>
                      </a:r>
                      <a:r>
                        <a:rPr sz="1600" spc="-40" dirty="0">
                          <a:latin typeface="Calibri"/>
                          <a:cs typeface="Calibri"/>
                        </a:rPr>
                        <a:t> </a:t>
                      </a:r>
                      <a:r>
                        <a:rPr sz="1600" spc="-20" dirty="0">
                          <a:latin typeface="Calibri"/>
                          <a:cs typeface="Calibri"/>
                        </a:rPr>
                        <a:t>LIFI.</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5590" indent="-208915">
                        <a:lnSpc>
                          <a:spcPts val="1870"/>
                        </a:lnSpc>
                        <a:buAutoNum type="arabicParenR"/>
                        <a:tabLst>
                          <a:tab pos="275590" algn="l"/>
                        </a:tabLst>
                      </a:pPr>
                      <a:r>
                        <a:rPr sz="1600" dirty="0">
                          <a:latin typeface="Calibri"/>
                          <a:cs typeface="Calibri"/>
                        </a:rPr>
                        <a:t>Anurag</a:t>
                      </a:r>
                      <a:r>
                        <a:rPr sz="1600" spc="-60" dirty="0">
                          <a:latin typeface="Calibri"/>
                          <a:cs typeface="Calibri"/>
                        </a:rPr>
                        <a:t> </a:t>
                      </a:r>
                      <a:r>
                        <a:rPr sz="1600" spc="-10" dirty="0">
                          <a:latin typeface="Calibri"/>
                          <a:cs typeface="Calibri"/>
                        </a:rPr>
                        <a:t>Mhaske</a:t>
                      </a:r>
                      <a:endParaRPr sz="1600">
                        <a:latin typeface="Calibri"/>
                        <a:cs typeface="Calibri"/>
                      </a:endParaRPr>
                    </a:p>
                    <a:p>
                      <a:pPr marL="275590" indent="-208915">
                        <a:lnSpc>
                          <a:spcPct val="100000"/>
                        </a:lnSpc>
                        <a:spcBef>
                          <a:spcPts val="35"/>
                        </a:spcBef>
                        <a:buAutoNum type="arabicParenR"/>
                        <a:tabLst>
                          <a:tab pos="275590" algn="l"/>
                        </a:tabLst>
                      </a:pPr>
                      <a:r>
                        <a:rPr sz="1600" dirty="0">
                          <a:latin typeface="Calibri"/>
                          <a:cs typeface="Calibri"/>
                        </a:rPr>
                        <a:t>Pandhari</a:t>
                      </a:r>
                      <a:r>
                        <a:rPr sz="1600" spc="-45" dirty="0">
                          <a:latin typeface="Calibri"/>
                          <a:cs typeface="Calibri"/>
                        </a:rPr>
                        <a:t> </a:t>
                      </a:r>
                      <a:r>
                        <a:rPr sz="1600" spc="-20" dirty="0">
                          <a:latin typeface="Calibri"/>
                          <a:cs typeface="Calibri"/>
                        </a:rPr>
                        <a:t>Maske</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19840">
                <a:tc>
                  <a:txBody>
                    <a:bodyPr/>
                    <a:lstStyle/>
                    <a:p>
                      <a:pPr>
                        <a:lnSpc>
                          <a:spcPct val="100000"/>
                        </a:lnSpc>
                        <a:spcBef>
                          <a:spcPts val="15"/>
                        </a:spcBef>
                      </a:pPr>
                      <a:endParaRPr sz="1600">
                        <a:latin typeface="Times New Roman"/>
                        <a:cs typeface="Times New Roman"/>
                      </a:endParaRPr>
                    </a:p>
                    <a:p>
                      <a:pPr marL="68580" marR="137795">
                        <a:lnSpc>
                          <a:spcPct val="101899"/>
                        </a:lnSpc>
                      </a:pPr>
                      <a:r>
                        <a:rPr sz="1600" dirty="0">
                          <a:latin typeface="Calibri"/>
                          <a:cs typeface="Calibri"/>
                        </a:rPr>
                        <a:t>2.</a:t>
                      </a:r>
                      <a:r>
                        <a:rPr sz="1600" spc="-30" dirty="0">
                          <a:latin typeface="Calibri"/>
                          <a:cs typeface="Calibri"/>
                        </a:rPr>
                        <a:t> </a:t>
                      </a:r>
                      <a:r>
                        <a:rPr sz="1600" dirty="0">
                          <a:latin typeface="Calibri"/>
                          <a:cs typeface="Calibri"/>
                        </a:rPr>
                        <a:t>Study</a:t>
                      </a:r>
                      <a:r>
                        <a:rPr sz="1600" spc="-30" dirty="0">
                          <a:latin typeface="Calibri"/>
                          <a:cs typeface="Calibri"/>
                        </a:rPr>
                        <a:t> </a:t>
                      </a:r>
                      <a:r>
                        <a:rPr sz="1600" dirty="0">
                          <a:latin typeface="Calibri"/>
                          <a:cs typeface="Calibri"/>
                        </a:rPr>
                        <a:t>of</a:t>
                      </a:r>
                      <a:r>
                        <a:rPr sz="1600" spc="-30" dirty="0">
                          <a:latin typeface="Calibri"/>
                          <a:cs typeface="Calibri"/>
                        </a:rPr>
                        <a:t> </a:t>
                      </a:r>
                      <a:r>
                        <a:rPr sz="1600" spc="-10" dirty="0">
                          <a:latin typeface="Calibri"/>
                          <a:cs typeface="Calibri"/>
                        </a:rPr>
                        <a:t>Application </a:t>
                      </a:r>
                      <a:r>
                        <a:rPr sz="1600" dirty="0">
                          <a:latin typeface="Calibri"/>
                          <a:cs typeface="Calibri"/>
                        </a:rPr>
                        <a:t>of</a:t>
                      </a:r>
                      <a:r>
                        <a:rPr sz="1600" spc="-25" dirty="0">
                          <a:latin typeface="Calibri"/>
                          <a:cs typeface="Calibri"/>
                        </a:rPr>
                        <a:t> </a:t>
                      </a:r>
                      <a:r>
                        <a:rPr sz="1600" spc="-20" dirty="0">
                          <a:latin typeface="Calibri"/>
                          <a:cs typeface="Calibri"/>
                        </a:rPr>
                        <a:t>LIFI</a:t>
                      </a:r>
                      <a:endParaRPr sz="1600">
                        <a:latin typeface="Calibri"/>
                        <a:cs typeface="Calibri"/>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855"/>
                        </a:lnSpc>
                      </a:pPr>
                      <a:r>
                        <a:rPr sz="1600" dirty="0">
                          <a:latin typeface="Calibri"/>
                          <a:cs typeface="Calibri"/>
                        </a:rPr>
                        <a:t>1</a:t>
                      </a:r>
                      <a:r>
                        <a:rPr sz="1600" dirty="0" smtClean="0">
                          <a:latin typeface="Calibri"/>
                          <a:cs typeface="Calibri"/>
                        </a:rPr>
                        <a:t>)</a:t>
                      </a:r>
                      <a:r>
                        <a:rPr lang="en-IN" sz="1600" spc="-40" baseline="0" dirty="0" smtClean="0">
                          <a:latin typeface="Calibri"/>
                          <a:cs typeface="Calibri"/>
                        </a:rPr>
                        <a:t> Learning about objectives of Li-fi</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1600">
                        <a:latin typeface="Times New Roman"/>
                        <a:cs typeface="Times New Roman"/>
                      </a:endParaRPr>
                    </a:p>
                    <a:p>
                      <a:pPr marL="66675">
                        <a:lnSpc>
                          <a:spcPct val="100000"/>
                        </a:lnSpc>
                      </a:pPr>
                      <a:r>
                        <a:rPr sz="1600" dirty="0">
                          <a:latin typeface="Calibri"/>
                          <a:cs typeface="Calibri"/>
                        </a:rPr>
                        <a:t>1)</a:t>
                      </a:r>
                      <a:r>
                        <a:rPr sz="1600" spc="-30" dirty="0">
                          <a:latin typeface="Calibri"/>
                          <a:cs typeface="Calibri"/>
                        </a:rPr>
                        <a:t> </a:t>
                      </a:r>
                      <a:r>
                        <a:rPr sz="1600" dirty="0">
                          <a:latin typeface="Calibri"/>
                          <a:cs typeface="Calibri"/>
                        </a:rPr>
                        <a:t>Sakshi</a:t>
                      </a:r>
                      <a:r>
                        <a:rPr sz="1600" spc="-25" dirty="0">
                          <a:latin typeface="Calibri"/>
                          <a:cs typeface="Calibri"/>
                        </a:rPr>
                        <a:t> </a:t>
                      </a:r>
                      <a:r>
                        <a:rPr sz="1600" spc="-10" dirty="0">
                          <a:latin typeface="Calibri"/>
                          <a:cs typeface="Calibri"/>
                        </a:rPr>
                        <a:t>Lokhande</a:t>
                      </a:r>
                      <a:endParaRPr sz="1600">
                        <a:latin typeface="Calibri"/>
                        <a:cs typeface="Calibri"/>
                      </a:endParaRPr>
                    </a:p>
                  </a:txBody>
                  <a:tcPr marL="0" marR="0" marT="69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83923">
                <a:tc rowSpan="3">
                  <a:txBody>
                    <a:bodyPr/>
                    <a:lstStyle/>
                    <a:p>
                      <a:pPr>
                        <a:lnSpc>
                          <a:spcPct val="100000"/>
                        </a:lnSpc>
                      </a:pPr>
                      <a:endParaRPr sz="1600">
                        <a:latin typeface="Times New Roman"/>
                        <a:cs typeface="Times New Roman"/>
                      </a:endParaRPr>
                    </a:p>
                    <a:p>
                      <a:pPr>
                        <a:lnSpc>
                          <a:spcPct val="100000"/>
                        </a:lnSpc>
                        <a:spcBef>
                          <a:spcPts val="165"/>
                        </a:spcBef>
                      </a:pPr>
                      <a:endParaRPr sz="1600">
                        <a:latin typeface="Times New Roman"/>
                        <a:cs typeface="Times New Roman"/>
                      </a:endParaRPr>
                    </a:p>
                    <a:p>
                      <a:pPr marL="68580">
                        <a:lnSpc>
                          <a:spcPct val="100000"/>
                        </a:lnSpc>
                      </a:pPr>
                      <a:r>
                        <a:rPr sz="1600" dirty="0">
                          <a:latin typeface="Calibri"/>
                          <a:cs typeface="Calibri"/>
                        </a:rPr>
                        <a:t>3.</a:t>
                      </a:r>
                      <a:r>
                        <a:rPr sz="1600" spc="-20" dirty="0">
                          <a:latin typeface="Calibri"/>
                          <a:cs typeface="Calibri"/>
                        </a:rPr>
                        <a:t> </a:t>
                      </a:r>
                      <a:r>
                        <a:rPr sz="1600" dirty="0">
                          <a:latin typeface="Calibri"/>
                          <a:cs typeface="Calibri"/>
                        </a:rPr>
                        <a:t>Designing</a:t>
                      </a:r>
                      <a:r>
                        <a:rPr sz="1600" spc="-20" dirty="0">
                          <a:latin typeface="Calibri"/>
                          <a:cs typeface="Calibri"/>
                        </a:rPr>
                        <a:t> </a:t>
                      </a:r>
                      <a:r>
                        <a:rPr sz="1600" spc="-25" dirty="0">
                          <a:latin typeface="Calibri"/>
                          <a:cs typeface="Calibri"/>
                        </a:rPr>
                        <a:t>and</a:t>
                      </a:r>
                      <a:endParaRPr sz="1600">
                        <a:latin typeface="Calibri"/>
                        <a:cs typeface="Calibri"/>
                      </a:endParaRPr>
                    </a:p>
                    <a:p>
                      <a:pPr marL="68580">
                        <a:lnSpc>
                          <a:spcPct val="100000"/>
                        </a:lnSpc>
                        <a:spcBef>
                          <a:spcPts val="40"/>
                        </a:spcBef>
                      </a:pPr>
                      <a:r>
                        <a:rPr sz="1600" dirty="0">
                          <a:latin typeface="Calibri"/>
                          <a:cs typeface="Calibri"/>
                        </a:rPr>
                        <a:t>building</a:t>
                      </a:r>
                      <a:r>
                        <a:rPr sz="1600" spc="10" dirty="0">
                          <a:latin typeface="Calibri"/>
                          <a:cs typeface="Calibri"/>
                        </a:rPr>
                        <a:t> </a:t>
                      </a:r>
                      <a:r>
                        <a:rPr sz="1600" spc="-10" dirty="0">
                          <a:latin typeface="Calibri"/>
                          <a:cs typeface="Calibri"/>
                        </a:rPr>
                        <a:t>prototype.</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77495" indent="-208915">
                        <a:lnSpc>
                          <a:spcPts val="1870"/>
                        </a:lnSpc>
                        <a:buAutoNum type="arabicParenR"/>
                        <a:tabLst>
                          <a:tab pos="277495" algn="l"/>
                        </a:tabLst>
                      </a:pPr>
                      <a:r>
                        <a:rPr sz="1600" dirty="0">
                          <a:latin typeface="Calibri"/>
                          <a:cs typeface="Calibri"/>
                        </a:rPr>
                        <a:t>Gathering</a:t>
                      </a:r>
                      <a:r>
                        <a:rPr sz="1600" spc="-65" dirty="0">
                          <a:latin typeface="Calibri"/>
                          <a:cs typeface="Calibri"/>
                        </a:rPr>
                        <a:t> </a:t>
                      </a:r>
                      <a:r>
                        <a:rPr sz="1600" spc="-10" dirty="0">
                          <a:latin typeface="Calibri"/>
                          <a:cs typeface="Calibri"/>
                        </a:rPr>
                        <a:t>components</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9870" indent="-166370">
                        <a:lnSpc>
                          <a:spcPts val="1870"/>
                        </a:lnSpc>
                        <a:buSzPct val="93750"/>
                        <a:buAutoNum type="arabicParenR"/>
                        <a:tabLst>
                          <a:tab pos="229870" algn="l"/>
                        </a:tabLst>
                      </a:pPr>
                      <a:r>
                        <a:rPr sz="1600" dirty="0">
                          <a:latin typeface="Calibri"/>
                          <a:cs typeface="Calibri"/>
                        </a:rPr>
                        <a:t>Ashutosh</a:t>
                      </a:r>
                      <a:r>
                        <a:rPr sz="1600" spc="-70" dirty="0">
                          <a:latin typeface="Calibri"/>
                          <a:cs typeface="Calibri"/>
                        </a:rPr>
                        <a:t> </a:t>
                      </a:r>
                      <a:r>
                        <a:rPr sz="1600" spc="-10" dirty="0">
                          <a:latin typeface="Calibri"/>
                          <a:cs typeface="Calibri"/>
                        </a:rPr>
                        <a:t>Shinde</a:t>
                      </a:r>
                      <a:endParaRPr sz="1600">
                        <a:latin typeface="Calibri"/>
                        <a:cs typeface="Calibri"/>
                      </a:endParaRPr>
                    </a:p>
                    <a:p>
                      <a:pPr marL="275590" indent="-208915">
                        <a:lnSpc>
                          <a:spcPct val="100000"/>
                        </a:lnSpc>
                        <a:spcBef>
                          <a:spcPts val="35"/>
                        </a:spcBef>
                        <a:buSzPct val="93750"/>
                        <a:buAutoNum type="arabicParenR"/>
                        <a:tabLst>
                          <a:tab pos="275590" algn="l"/>
                        </a:tabLst>
                      </a:pPr>
                      <a:r>
                        <a:rPr sz="1600" dirty="0">
                          <a:latin typeface="Calibri"/>
                          <a:cs typeface="Calibri"/>
                        </a:rPr>
                        <a:t>Aayush</a:t>
                      </a:r>
                      <a:r>
                        <a:rPr sz="1600" spc="-80" dirty="0">
                          <a:latin typeface="Calibri"/>
                          <a:cs typeface="Calibri"/>
                        </a:rPr>
                        <a:t> </a:t>
                      </a:r>
                      <a:r>
                        <a:rPr sz="1600" spc="-20" dirty="0">
                          <a:latin typeface="Calibri"/>
                          <a:cs typeface="Calibri"/>
                        </a:rPr>
                        <a:t>Bokde</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8133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870"/>
                        </a:lnSpc>
                      </a:pPr>
                      <a:r>
                        <a:rPr sz="1600" dirty="0">
                          <a:latin typeface="Calibri"/>
                          <a:cs typeface="Calibri"/>
                        </a:rPr>
                        <a:t>2)</a:t>
                      </a:r>
                      <a:r>
                        <a:rPr sz="1600" spc="-35" dirty="0">
                          <a:latin typeface="Calibri"/>
                          <a:cs typeface="Calibri"/>
                        </a:rPr>
                        <a:t> </a:t>
                      </a:r>
                      <a:r>
                        <a:rPr sz="1600" dirty="0">
                          <a:latin typeface="Calibri"/>
                          <a:cs typeface="Calibri"/>
                        </a:rPr>
                        <a:t>Coding</a:t>
                      </a:r>
                      <a:r>
                        <a:rPr sz="1600" spc="-25" dirty="0">
                          <a:latin typeface="Calibri"/>
                          <a:cs typeface="Calibri"/>
                        </a:rPr>
                        <a:t> </a:t>
                      </a:r>
                      <a:r>
                        <a:rPr sz="1600" dirty="0">
                          <a:latin typeface="Calibri"/>
                          <a:cs typeface="Calibri"/>
                        </a:rPr>
                        <a:t>and</a:t>
                      </a:r>
                      <a:r>
                        <a:rPr sz="1600" spc="-30" dirty="0">
                          <a:latin typeface="Calibri"/>
                          <a:cs typeface="Calibri"/>
                        </a:rPr>
                        <a:t> </a:t>
                      </a:r>
                      <a:r>
                        <a:rPr sz="1600" dirty="0">
                          <a:latin typeface="Calibri"/>
                          <a:cs typeface="Calibri"/>
                        </a:rPr>
                        <a:t>decoding</a:t>
                      </a:r>
                      <a:r>
                        <a:rPr sz="1600" spc="-30" dirty="0">
                          <a:latin typeface="Calibri"/>
                          <a:cs typeface="Calibri"/>
                        </a:rPr>
                        <a:t> </a:t>
                      </a:r>
                      <a:r>
                        <a:rPr sz="1600" dirty="0">
                          <a:latin typeface="Calibri"/>
                          <a:cs typeface="Calibri"/>
                        </a:rPr>
                        <a:t>the</a:t>
                      </a:r>
                      <a:r>
                        <a:rPr sz="1600" spc="-30" dirty="0">
                          <a:latin typeface="Calibri"/>
                          <a:cs typeface="Calibri"/>
                        </a:rPr>
                        <a:t> </a:t>
                      </a:r>
                      <a:r>
                        <a:rPr sz="1600" spc="-10" dirty="0">
                          <a:latin typeface="Calibri"/>
                          <a:cs typeface="Calibri"/>
                        </a:rPr>
                        <a:t>message</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9870" indent="-166370">
                        <a:lnSpc>
                          <a:spcPts val="1870"/>
                        </a:lnSpc>
                        <a:buSzPct val="93750"/>
                        <a:buAutoNum type="arabicParenR"/>
                        <a:tabLst>
                          <a:tab pos="229870" algn="l"/>
                        </a:tabLst>
                      </a:pPr>
                      <a:r>
                        <a:rPr sz="1600" dirty="0">
                          <a:latin typeface="Calibri"/>
                          <a:cs typeface="Calibri"/>
                        </a:rPr>
                        <a:t>Ashutosh</a:t>
                      </a:r>
                      <a:r>
                        <a:rPr sz="1600" spc="-70" dirty="0">
                          <a:latin typeface="Calibri"/>
                          <a:cs typeface="Calibri"/>
                        </a:rPr>
                        <a:t> </a:t>
                      </a:r>
                      <a:r>
                        <a:rPr sz="1600" spc="-10" dirty="0">
                          <a:latin typeface="Calibri"/>
                          <a:cs typeface="Calibri"/>
                        </a:rPr>
                        <a:t>Shinde</a:t>
                      </a:r>
                      <a:endParaRPr sz="1600">
                        <a:latin typeface="Calibri"/>
                        <a:cs typeface="Calibri"/>
                      </a:endParaRPr>
                    </a:p>
                    <a:p>
                      <a:pPr marL="275590" indent="-208915">
                        <a:lnSpc>
                          <a:spcPct val="100000"/>
                        </a:lnSpc>
                        <a:spcBef>
                          <a:spcPts val="25"/>
                        </a:spcBef>
                        <a:buSzPct val="93750"/>
                        <a:buAutoNum type="arabicParenR"/>
                        <a:tabLst>
                          <a:tab pos="275590" algn="l"/>
                        </a:tabLst>
                      </a:pPr>
                      <a:r>
                        <a:rPr sz="1600" dirty="0">
                          <a:latin typeface="Calibri"/>
                          <a:cs typeface="Calibri"/>
                        </a:rPr>
                        <a:t>Aayush</a:t>
                      </a:r>
                      <a:r>
                        <a:rPr sz="1600" spc="-80" dirty="0">
                          <a:latin typeface="Calibri"/>
                          <a:cs typeface="Calibri"/>
                        </a:rPr>
                        <a:t> </a:t>
                      </a:r>
                      <a:r>
                        <a:rPr sz="1600" spc="-20" dirty="0">
                          <a:latin typeface="Calibri"/>
                          <a:cs typeface="Calibri"/>
                        </a:rPr>
                        <a:t>Bokde</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348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870"/>
                        </a:lnSpc>
                      </a:pPr>
                      <a:r>
                        <a:rPr sz="1600" dirty="0">
                          <a:latin typeface="Calibri"/>
                          <a:cs typeface="Calibri"/>
                        </a:rPr>
                        <a:t>3)</a:t>
                      </a:r>
                      <a:r>
                        <a:rPr sz="1600" spc="-15" dirty="0">
                          <a:latin typeface="Calibri"/>
                          <a:cs typeface="Calibri"/>
                        </a:rPr>
                        <a:t> </a:t>
                      </a:r>
                      <a:r>
                        <a:rPr sz="1600" dirty="0">
                          <a:latin typeface="Calibri"/>
                          <a:cs typeface="Calibri"/>
                        </a:rPr>
                        <a:t>Making</a:t>
                      </a:r>
                      <a:r>
                        <a:rPr sz="1600" spc="-5" dirty="0">
                          <a:latin typeface="Calibri"/>
                          <a:cs typeface="Calibri"/>
                        </a:rPr>
                        <a:t> </a:t>
                      </a:r>
                      <a:r>
                        <a:rPr sz="1600" spc="-10" dirty="0">
                          <a:latin typeface="Calibri"/>
                          <a:cs typeface="Calibri"/>
                        </a:rPr>
                        <a:t>prototype</a:t>
                      </a:r>
                      <a:endParaRPr sz="16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3545">
                        <a:lnSpc>
                          <a:spcPts val="1870"/>
                        </a:lnSpc>
                      </a:pPr>
                      <a:r>
                        <a:rPr sz="1600" dirty="0">
                          <a:latin typeface="Calibri"/>
                          <a:cs typeface="Calibri"/>
                        </a:rPr>
                        <a:t>All </a:t>
                      </a:r>
                      <a:r>
                        <a:rPr sz="1600" spc="-10" dirty="0">
                          <a:latin typeface="Calibri"/>
                          <a:cs typeface="Calibri"/>
                        </a:rPr>
                        <a:t>members</a:t>
                      </a:r>
                      <a:endParaRPr sz="16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extLst>
      <p:ext uri="{BB962C8B-B14F-4D97-AF65-F5344CB8AC3E}">
        <p14:creationId xmlns:p14="http://schemas.microsoft.com/office/powerpoint/2010/main" val="23577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016" y="625784"/>
            <a:ext cx="8596668" cy="685126"/>
          </a:xfrm>
        </p:spPr>
        <p:txBody>
          <a:bodyPr/>
          <a:lstStyle/>
          <a:p>
            <a:r>
              <a:rPr lang="en-IN" dirty="0" smtClean="0"/>
              <a:t>Datasheet of Components </a:t>
            </a:r>
            <a:endParaRPr lang="en-IN" dirty="0"/>
          </a:p>
        </p:txBody>
      </p:sp>
      <p:graphicFrame>
        <p:nvGraphicFramePr>
          <p:cNvPr id="3" name="Table 2"/>
          <p:cNvGraphicFramePr>
            <a:graphicFrameLocks noGrp="1"/>
          </p:cNvGraphicFramePr>
          <p:nvPr/>
        </p:nvGraphicFramePr>
        <p:xfrm>
          <a:off x="1146002" y="2240969"/>
          <a:ext cx="8127999" cy="2392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N" dirty="0" smtClean="0"/>
                        <a:t>Sr.</a:t>
                      </a:r>
                      <a:r>
                        <a:rPr lang="en-IN" baseline="0" dirty="0" smtClean="0"/>
                        <a:t>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smtClean="0"/>
                        <a:t>Component</a:t>
                      </a:r>
                      <a:r>
                        <a:rPr lang="en-IN" baseline="0" dirty="0" smtClean="0"/>
                        <a:t> Info.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Quantity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err="1" smtClean="0"/>
                        <a:t>Arduino</a:t>
                      </a:r>
                      <a:r>
                        <a:rPr lang="en-IN" baseline="0" dirty="0" smtClean="0"/>
                        <a:t> Uno -</a:t>
                      </a:r>
                      <a:r>
                        <a:rPr lang="en-IN" sz="1800" b="0" i="0" kern="1200" dirty="0" smtClean="0">
                          <a:solidFill>
                            <a:schemeClr val="dk1"/>
                          </a:solidFill>
                          <a:effectLst/>
                          <a:latin typeface="+mn-lt"/>
                          <a:ea typeface="+mn-ea"/>
                          <a:cs typeface="+mn-cs"/>
                        </a:rPr>
                        <a:t>Microchip ATmega328P </a:t>
                      </a:r>
                      <a:r>
                        <a:rPr lang="en-IN" baseline="0" dirty="0" smtClean="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r>
                        <a:rPr lang="en-IN" baseline="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IR receiver</a:t>
                      </a:r>
                      <a:r>
                        <a:rPr lang="en-IN" baseline="0" dirty="0" smtClean="0"/>
                        <a:t> - </a:t>
                      </a:r>
                      <a:r>
                        <a:rPr lang="en-IN" sz="1800" b="0" i="0" kern="1200" dirty="0" smtClean="0">
                          <a:solidFill>
                            <a:schemeClr val="dk1"/>
                          </a:solidFill>
                          <a:effectLst/>
                          <a:latin typeface="+mn-lt"/>
                          <a:ea typeface="+mn-ea"/>
                          <a:cs typeface="+mn-cs"/>
                        </a:rPr>
                        <a:t>IC LM358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IR</a:t>
                      </a:r>
                      <a:r>
                        <a:rPr lang="en-IN" baseline="0" dirty="0" smtClean="0"/>
                        <a:t> transmitter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Connecting</a:t>
                      </a:r>
                      <a:r>
                        <a:rPr lang="en-IN" baseline="0" dirty="0" smtClean="0"/>
                        <a:t> wires and </a:t>
                      </a:r>
                    </a:p>
                    <a:p>
                      <a:pPr algn="ctr"/>
                      <a:r>
                        <a:rPr lang="en-IN" baseline="0" dirty="0" smtClean="0"/>
                        <a:t>Resistors – 820 </a:t>
                      </a:r>
                      <a:r>
                        <a:rPr lang="el-GR" sz="1800" b="0" i="0" kern="1200" dirty="0" smtClean="0">
                          <a:solidFill>
                            <a:schemeClr val="dk1"/>
                          </a:solidFill>
                          <a:effectLst/>
                          <a:latin typeface="+mn-lt"/>
                          <a:ea typeface="+mn-ea"/>
                          <a:cs typeface="+mn-cs"/>
                        </a:rPr>
                        <a:t>Ω</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Wires</a:t>
                      </a:r>
                      <a:r>
                        <a:rPr lang="en-IN" baseline="0" dirty="0" smtClean="0"/>
                        <a:t> -10,</a:t>
                      </a:r>
                    </a:p>
                    <a:p>
                      <a:pPr algn="ctr"/>
                      <a:r>
                        <a:rPr lang="en-IN" baseline="0" dirty="0" smtClean="0"/>
                        <a:t>Resistor - 2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092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1C6AF-4665-3F15-499C-01F480C0EEEA}"/>
              </a:ext>
            </a:extLst>
          </p:cNvPr>
          <p:cNvSpPr>
            <a:spLocks noGrp="1"/>
          </p:cNvSpPr>
          <p:nvPr>
            <p:ph type="title"/>
          </p:nvPr>
        </p:nvSpPr>
        <p:spPr>
          <a:xfrm>
            <a:off x="677334" y="641968"/>
            <a:ext cx="8596668" cy="903611"/>
          </a:xfrm>
        </p:spPr>
        <p:txBody>
          <a:bodyPr/>
          <a:lstStyle/>
          <a:p>
            <a:r>
              <a:rPr lang="en-US" dirty="0"/>
              <a:t>PRINCIPLE OF PHYSICS IN </a:t>
            </a:r>
            <a:r>
              <a:rPr lang="en-US" dirty="0" smtClean="0"/>
              <a:t>LI-FI</a:t>
            </a:r>
            <a:endParaRPr lang="en-IN" dirty="0"/>
          </a:p>
        </p:txBody>
      </p:sp>
      <p:sp>
        <p:nvSpPr>
          <p:cNvPr id="3" name="Content Placeholder 2">
            <a:extLst>
              <a:ext uri="{FF2B5EF4-FFF2-40B4-BE49-F238E27FC236}">
                <a16:creationId xmlns:a16="http://schemas.microsoft.com/office/drawing/2014/main" xmlns="" id="{4B6B39E6-5AD6-700D-F6D6-0118AA7BC148}"/>
              </a:ext>
            </a:extLst>
          </p:cNvPr>
          <p:cNvSpPr>
            <a:spLocks noGrp="1"/>
          </p:cNvSpPr>
          <p:nvPr>
            <p:ph idx="1"/>
          </p:nvPr>
        </p:nvSpPr>
        <p:spPr>
          <a:xfrm>
            <a:off x="677334" y="1941989"/>
            <a:ext cx="9491425" cy="4343818"/>
          </a:xfrm>
        </p:spPr>
        <p:txBody>
          <a:bodyPr>
            <a:normAutofit/>
          </a:bodyPr>
          <a:lstStyle/>
          <a:p>
            <a:pPr>
              <a:buFont typeface="Wingdings" panose="05000000000000000000" pitchFamily="2" charset="2"/>
              <a:buChar char="Ø"/>
            </a:pPr>
            <a:r>
              <a:rPr lang="en-US" b="1" dirty="0"/>
              <a:t>EM Spectrum Usage:</a:t>
            </a:r>
            <a:r>
              <a:rPr lang="en-US" dirty="0"/>
              <a:t> Li-Fi uses the visible light spectrum within the electromagnetic spectrum to transmit data</a:t>
            </a:r>
            <a:r>
              <a:rPr lang="en-US" dirty="0" smtClean="0"/>
              <a:t>.</a:t>
            </a:r>
          </a:p>
          <a:p>
            <a:pPr>
              <a:buFont typeface="Wingdings" panose="05000000000000000000" pitchFamily="2" charset="2"/>
              <a:buChar char="Ø"/>
            </a:pPr>
            <a:r>
              <a:rPr lang="en-US" b="1" dirty="0"/>
              <a:t>Modulation for Data Encoding:</a:t>
            </a:r>
            <a:r>
              <a:rPr lang="en-US" dirty="0"/>
              <a:t> Similar to traditional wireless methods, Li-Fi encodes data onto light waves through techniques like intensity modulation</a:t>
            </a:r>
            <a:r>
              <a:rPr lang="en-US" dirty="0" smtClean="0"/>
              <a:t>.</a:t>
            </a:r>
          </a:p>
          <a:p>
            <a:pPr>
              <a:buFont typeface="Wingdings" panose="05000000000000000000" pitchFamily="2" charset="2"/>
              <a:buChar char="Ø"/>
            </a:pPr>
            <a:r>
              <a:rPr lang="en-US" b="1" dirty="0"/>
              <a:t>Light's Dual Nature:</a:t>
            </a:r>
            <a:r>
              <a:rPr lang="en-US" dirty="0"/>
              <a:t> Leveraging light's dual </a:t>
            </a:r>
            <a:r>
              <a:rPr lang="en-US" dirty="0" smtClean="0"/>
              <a:t>nature wave like </a:t>
            </a:r>
            <a:r>
              <a:rPr lang="en-US" dirty="0"/>
              <a:t>and </a:t>
            </a:r>
            <a:r>
              <a:rPr lang="en-US" dirty="0" smtClean="0"/>
              <a:t>particle like Li-Fi </a:t>
            </a:r>
            <a:r>
              <a:rPr lang="en-US" dirty="0"/>
              <a:t>utilizes properties like frequency and amplitude to convey information</a:t>
            </a:r>
            <a:r>
              <a:rPr lang="en-US" dirty="0" smtClean="0"/>
              <a:t>.</a:t>
            </a:r>
          </a:p>
          <a:p>
            <a:pPr>
              <a:buFont typeface="Wingdings" panose="05000000000000000000" pitchFamily="2" charset="2"/>
              <a:buChar char="Ø"/>
            </a:pPr>
            <a:r>
              <a:rPr lang="en-US" b="1" dirty="0"/>
              <a:t>Total Internal Reflection:</a:t>
            </a:r>
            <a:r>
              <a:rPr lang="en-US" dirty="0"/>
              <a:t> Li-Fi employs total internal reflection to confine and direct light signals, heightening security and reducing interference by bouncing light within specific boundaries</a:t>
            </a:r>
            <a:r>
              <a:rPr lang="en-US" dirty="0" smtClean="0"/>
              <a:t>.</a:t>
            </a:r>
          </a:p>
          <a:p>
            <a:pPr>
              <a:buFont typeface="Wingdings" panose="05000000000000000000" pitchFamily="2" charset="2"/>
              <a:buChar char="Ø"/>
            </a:pPr>
            <a:r>
              <a:rPr lang="en-IN" b="1" dirty="0"/>
              <a:t>Optical Data Transmission:</a:t>
            </a:r>
            <a:r>
              <a:rPr lang="en-IN" dirty="0"/>
              <a:t> Operating on optical wireless communication principles, Li-Fi transmits data via light waves, utilizing concepts like light propagation, diffraction, and interference for its functionality.</a:t>
            </a:r>
            <a:endParaRPr lang="en-US" dirty="0" smtClean="0"/>
          </a:p>
          <a:p>
            <a:endParaRPr lang="en-IN" dirty="0"/>
          </a:p>
        </p:txBody>
      </p:sp>
    </p:spTree>
    <p:extLst>
      <p:ext uri="{BB962C8B-B14F-4D97-AF65-F5344CB8AC3E}">
        <p14:creationId xmlns:p14="http://schemas.microsoft.com/office/powerpoint/2010/main" val="389062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0B1B8-623B-44E5-2590-B48EF8442421}"/>
              </a:ext>
            </a:extLst>
          </p:cNvPr>
          <p:cNvSpPr>
            <a:spLocks noGrp="1"/>
          </p:cNvSpPr>
          <p:nvPr>
            <p:ph type="title"/>
          </p:nvPr>
        </p:nvSpPr>
        <p:spPr/>
        <p:txBody>
          <a:bodyPr/>
          <a:lstStyle/>
          <a:p>
            <a:r>
              <a:rPr lang="en-US" dirty="0"/>
              <a:t>THEORITICAL AND MATHEMATICAL FORMULATION </a:t>
            </a:r>
            <a:endParaRPr lang="en-IN" dirty="0"/>
          </a:p>
        </p:txBody>
      </p:sp>
      <p:sp>
        <p:nvSpPr>
          <p:cNvPr id="3" name="Content Placeholder 2">
            <a:extLst>
              <a:ext uri="{FF2B5EF4-FFF2-40B4-BE49-F238E27FC236}">
                <a16:creationId xmlns:a16="http://schemas.microsoft.com/office/drawing/2014/main" xmlns="" id="{8D04A41D-64F0-F14D-0522-0A745243B03E}"/>
              </a:ext>
            </a:extLst>
          </p:cNvPr>
          <p:cNvSpPr>
            <a:spLocks noGrp="1"/>
          </p:cNvSpPr>
          <p:nvPr>
            <p:ph idx="1"/>
          </p:nvPr>
        </p:nvSpPr>
        <p:spPr>
          <a:xfrm>
            <a:off x="220718" y="1930400"/>
            <a:ext cx="10011103" cy="4612290"/>
          </a:xfrm>
        </p:spPr>
        <p:txBody>
          <a:bodyPr/>
          <a:lstStyle/>
          <a:p>
            <a:pPr lvl="1">
              <a:buFont typeface="Wingdings" panose="05000000000000000000" pitchFamily="2" charset="2"/>
              <a:buChar char="Ø"/>
            </a:pPr>
            <a:r>
              <a:rPr lang="en-US" sz="2000" b="1" dirty="0" smtClean="0"/>
              <a:t>Optical </a:t>
            </a:r>
            <a:r>
              <a:rPr lang="en-US" sz="2000" b="1" dirty="0"/>
              <a:t>Modulation Techniques: Li-Fi utilizes mathematical models for encoding data onto light waves, mainly through intensity modulation</a:t>
            </a:r>
            <a:r>
              <a:rPr lang="en-US" sz="2000" b="1" dirty="0" smtClean="0"/>
              <a:t>.</a:t>
            </a:r>
            <a:endParaRPr lang="en-US" sz="2000" b="1" dirty="0"/>
          </a:p>
          <a:p>
            <a:pPr lvl="1">
              <a:buFont typeface="Wingdings" panose="05000000000000000000" pitchFamily="2" charset="2"/>
              <a:buChar char="Ø"/>
            </a:pPr>
            <a:r>
              <a:rPr lang="en-US" sz="2000" b="1" dirty="0"/>
              <a:t>Channel Capacity and Bandwidth: Mathematical formulations assess the maximum data rate and bandwidth efficiency, factoring in noise and available bandwidth</a:t>
            </a:r>
            <a:r>
              <a:rPr lang="en-US" sz="2000" b="1" dirty="0" smtClean="0"/>
              <a:t>.</a:t>
            </a:r>
          </a:p>
          <a:p>
            <a:pPr lvl="1">
              <a:buFont typeface="Wingdings" panose="05000000000000000000" pitchFamily="2" charset="2"/>
              <a:buChar char="Ø"/>
            </a:pPr>
            <a:r>
              <a:rPr lang="en-US" sz="2000" b="1" dirty="0"/>
              <a:t>Propagation Models: Theoretical models predict light propagation characteristics, optimizing signal strength in diverse environments</a:t>
            </a:r>
            <a:r>
              <a:rPr lang="en-US" sz="2000" b="1" dirty="0" smtClean="0"/>
              <a:t>.</a:t>
            </a:r>
          </a:p>
          <a:p>
            <a:pPr lvl="1">
              <a:buFont typeface="Wingdings" panose="05000000000000000000" pitchFamily="2" charset="2"/>
              <a:buChar char="Ø"/>
            </a:pPr>
            <a:r>
              <a:rPr lang="en-US" sz="2000" b="1" dirty="0"/>
              <a:t>Interference Mitigation: Mathematical approaches mitigate multipath interference, ensuring reliable data transmission despite reflections and </a:t>
            </a:r>
            <a:r>
              <a:rPr lang="en-US" sz="2000" b="1" dirty="0" smtClean="0"/>
              <a:t>scattering.</a:t>
            </a:r>
          </a:p>
          <a:p>
            <a:pPr lvl="1">
              <a:buFont typeface="Wingdings" panose="05000000000000000000" pitchFamily="2" charset="2"/>
              <a:buChar char="Ø"/>
            </a:pPr>
            <a:r>
              <a:rPr lang="en-US" sz="2000" b="1" dirty="0"/>
              <a:t>Security Protocol Modeling: Theoretical frameworks and algorithms create secure communication protocols for data integrity and confidentiality within Li-Fi networks.</a:t>
            </a:r>
            <a:endParaRPr lang="en-US" sz="2000" b="1" dirty="0">
              <a:latin typeface="Roboto"/>
            </a:endParaRPr>
          </a:p>
        </p:txBody>
      </p:sp>
    </p:spTree>
    <p:extLst>
      <p:ext uri="{BB962C8B-B14F-4D97-AF65-F5344CB8AC3E}">
        <p14:creationId xmlns:p14="http://schemas.microsoft.com/office/powerpoint/2010/main" val="15833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151345" y="1131952"/>
            <a:ext cx="7231679" cy="518668"/>
          </a:xfrm>
          <a:prstGeom prst="rect">
            <a:avLst/>
          </a:prstGeom>
        </p:spPr>
        <p:txBody>
          <a:bodyPr lIns="0" tIns="0" rIns="0" bIns="0" rtlCol="0" anchor="t">
            <a:spAutoFit/>
          </a:bodyPr>
          <a:lstStyle/>
          <a:p>
            <a:pPr algn="just" defTabSz="304815">
              <a:lnSpc>
                <a:spcPts val="4549"/>
              </a:lnSpc>
            </a:pPr>
            <a:r>
              <a:rPr lang="en-US" sz="2800">
                <a:solidFill>
                  <a:prstClr val="white"/>
                </a:solidFill>
                <a:latin typeface="Raleway"/>
              </a:rPr>
              <a:t>Applications of Humidity Moisture Sensor</a:t>
            </a:r>
          </a:p>
        </p:txBody>
      </p:sp>
      <p:sp>
        <p:nvSpPr>
          <p:cNvPr id="5" name="TextBox 5"/>
          <p:cNvSpPr txBox="1"/>
          <p:nvPr/>
        </p:nvSpPr>
        <p:spPr>
          <a:xfrm>
            <a:off x="1524000" y="4018313"/>
            <a:ext cx="1425772" cy="305981"/>
          </a:xfrm>
          <a:prstGeom prst="rect">
            <a:avLst/>
          </a:prstGeom>
        </p:spPr>
        <p:txBody>
          <a:bodyPr wrap="square" lIns="0" tIns="0" rIns="0" bIns="0" rtlCol="0" anchor="t">
            <a:spAutoFit/>
          </a:bodyPr>
          <a:lstStyle/>
          <a:p>
            <a:pPr defTabSz="304815">
              <a:lnSpc>
                <a:spcPts val="2551"/>
              </a:lnSpc>
            </a:pPr>
            <a:r>
              <a:rPr lang="en-US" sz="1822" dirty="0">
                <a:solidFill>
                  <a:prstClr val="white"/>
                </a:solidFill>
                <a:latin typeface="Raleway"/>
              </a:rPr>
              <a:t>Agriculture</a:t>
            </a:r>
          </a:p>
        </p:txBody>
      </p:sp>
      <p:sp>
        <p:nvSpPr>
          <p:cNvPr id="6" name="TextBox 6"/>
          <p:cNvSpPr txBox="1"/>
          <p:nvPr/>
        </p:nvSpPr>
        <p:spPr>
          <a:xfrm>
            <a:off x="4783576" y="4018414"/>
            <a:ext cx="983609" cy="639406"/>
          </a:xfrm>
          <a:prstGeom prst="rect">
            <a:avLst/>
          </a:prstGeom>
        </p:spPr>
        <p:txBody>
          <a:bodyPr lIns="0" tIns="0" rIns="0" bIns="0" rtlCol="0" anchor="t">
            <a:spAutoFit/>
          </a:bodyPr>
          <a:lstStyle/>
          <a:p>
            <a:pPr defTabSz="304815">
              <a:lnSpc>
                <a:spcPts val="2551"/>
              </a:lnSpc>
            </a:pPr>
            <a:r>
              <a:rPr lang="en-US" sz="1822">
                <a:solidFill>
                  <a:prstClr val="white"/>
                </a:solidFill>
                <a:latin typeface="Raleway"/>
              </a:rPr>
              <a:t>Industrial</a:t>
            </a:r>
          </a:p>
        </p:txBody>
      </p:sp>
      <p:sp>
        <p:nvSpPr>
          <p:cNvPr id="7" name="TextBox 7"/>
          <p:cNvSpPr txBox="1"/>
          <p:nvPr/>
        </p:nvSpPr>
        <p:spPr>
          <a:xfrm>
            <a:off x="7807960" y="4018414"/>
            <a:ext cx="643052" cy="639406"/>
          </a:xfrm>
          <a:prstGeom prst="rect">
            <a:avLst/>
          </a:prstGeom>
        </p:spPr>
        <p:txBody>
          <a:bodyPr lIns="0" tIns="0" rIns="0" bIns="0" rtlCol="0" anchor="t">
            <a:spAutoFit/>
          </a:bodyPr>
          <a:lstStyle/>
          <a:p>
            <a:pPr defTabSz="304815">
              <a:lnSpc>
                <a:spcPts val="2551"/>
              </a:lnSpc>
            </a:pPr>
            <a:r>
              <a:rPr lang="en-US" sz="1822">
                <a:solidFill>
                  <a:prstClr val="white"/>
                </a:solidFill>
                <a:latin typeface="Raleway"/>
              </a:rPr>
              <a:t>HVAC</a:t>
            </a:r>
          </a:p>
        </p:txBody>
      </p:sp>
      <p:sp>
        <p:nvSpPr>
          <p:cNvPr id="10" name="TextBox 10"/>
          <p:cNvSpPr txBox="1"/>
          <p:nvPr/>
        </p:nvSpPr>
        <p:spPr>
          <a:xfrm>
            <a:off x="7807960" y="4483545"/>
            <a:ext cx="2385435" cy="1152816"/>
          </a:xfrm>
          <a:prstGeom prst="rect">
            <a:avLst/>
          </a:prstGeom>
        </p:spPr>
        <p:txBody>
          <a:bodyPr lIns="0" tIns="0" rIns="0" bIns="0" rtlCol="0" anchor="t">
            <a:spAutoFit/>
          </a:bodyPr>
          <a:lstStyle/>
          <a:p>
            <a:pPr defTabSz="304815">
              <a:lnSpc>
                <a:spcPts val="2301"/>
              </a:lnSpc>
            </a:pPr>
            <a:r>
              <a:rPr lang="en-US" sz="1457">
                <a:solidFill>
                  <a:prstClr val="white"/>
                </a:solidFill>
                <a:latin typeface="Roboto"/>
              </a:rPr>
              <a:t>Humidity sensors are used in heating, ventilation, and air conditioning systems to regulate moisture levels.</a:t>
            </a:r>
          </a:p>
        </p:txBody>
      </p:sp>
      <p:sp>
        <p:nvSpPr>
          <p:cNvPr id="11" name="TextBox 10">
            <a:extLst>
              <a:ext uri="{FF2B5EF4-FFF2-40B4-BE49-F238E27FC236}">
                <a16:creationId xmlns:a16="http://schemas.microsoft.com/office/drawing/2014/main" xmlns="" id="{944D818E-7251-23B1-F44A-49946960272F}"/>
              </a:ext>
            </a:extLst>
          </p:cNvPr>
          <p:cNvSpPr txBox="1"/>
          <p:nvPr/>
        </p:nvSpPr>
        <p:spPr>
          <a:xfrm>
            <a:off x="1920092" y="202191"/>
            <a:ext cx="7694183" cy="646331"/>
          </a:xfrm>
          <a:prstGeom prst="rect">
            <a:avLst/>
          </a:prstGeom>
          <a:noFill/>
        </p:spPr>
        <p:txBody>
          <a:bodyPr wrap="square" rtlCol="0">
            <a:spAutoFit/>
          </a:bodyPr>
          <a:lstStyle/>
          <a:p>
            <a:pPr algn="ctr"/>
            <a:r>
              <a:rPr lang="en-US" sz="3600" dirty="0"/>
              <a:t>DEMONSTRATION OF PRINCIPLE</a:t>
            </a:r>
            <a:endParaRPr lang="en-IN" sz="36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6" y="864016"/>
            <a:ext cx="5237941" cy="299435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590" y="1234345"/>
            <a:ext cx="5734050" cy="464856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834" y="3858372"/>
            <a:ext cx="4384993" cy="26026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38806" y="2351819"/>
            <a:ext cx="6479527" cy="491225"/>
          </a:xfrm>
          <a:prstGeom prst="rect">
            <a:avLst/>
          </a:prstGeom>
        </p:spPr>
        <p:txBody>
          <a:bodyPr lIns="0" tIns="0" rIns="0" bIns="0" rtlCol="0" anchor="t">
            <a:spAutoFit/>
          </a:bodyPr>
          <a:lstStyle/>
          <a:p>
            <a:pPr algn="just">
              <a:lnSpc>
                <a:spcPts val="4549"/>
              </a:lnSpc>
            </a:pPr>
            <a:r>
              <a:rPr lang="en-US" sz="2000" dirty="0">
                <a:latin typeface="Raleway"/>
              </a:rPr>
              <a:t>Advantages and </a:t>
            </a:r>
            <a:r>
              <a:rPr lang="en-US" sz="2000" dirty="0" smtClean="0">
                <a:latin typeface="Raleway"/>
              </a:rPr>
              <a:t>Limitations of Li-Fi</a:t>
            </a:r>
            <a:endParaRPr lang="en-US" sz="2000" dirty="0">
              <a:latin typeface="Raleway"/>
            </a:endParaRPr>
          </a:p>
        </p:txBody>
      </p:sp>
      <p:sp>
        <p:nvSpPr>
          <p:cNvPr id="3" name="TextBox 3"/>
          <p:cNvSpPr txBox="1"/>
          <p:nvPr/>
        </p:nvSpPr>
        <p:spPr>
          <a:xfrm>
            <a:off x="457200" y="3092095"/>
            <a:ext cx="5557000" cy="2769989"/>
          </a:xfrm>
          <a:prstGeom prst="rect">
            <a:avLst/>
          </a:prstGeom>
        </p:spPr>
        <p:txBody>
          <a:bodyPr wrap="square" lIns="0" tIns="0" rIns="0" bIns="0" rtlCol="0" anchor="t">
            <a:spAutoFit/>
          </a:bodyPr>
          <a:lstStyle/>
          <a:p>
            <a:pPr marL="285750" indent="-285750">
              <a:lnSpc>
                <a:spcPts val="3645"/>
              </a:lnSpc>
              <a:buFont typeface="Arial" panose="020B0604020202020204" pitchFamily="34" charset="0"/>
              <a:buChar char="•"/>
            </a:pPr>
            <a:r>
              <a:rPr lang="en-US" sz="1457" dirty="0">
                <a:latin typeface="Roboto"/>
              </a:rPr>
              <a:t>Advantages</a:t>
            </a:r>
          </a:p>
          <a:p>
            <a:pPr marL="285750" indent="-285750">
              <a:lnSpc>
                <a:spcPts val="3645"/>
              </a:lnSpc>
              <a:buFont typeface="Arial" panose="020B0604020202020204" pitchFamily="34" charset="0"/>
              <a:buChar char="•"/>
            </a:pPr>
            <a:r>
              <a:rPr lang="en-IN" sz="1600" dirty="0"/>
              <a:t>Speed-The speed of the Li-Fi is very high, and we can watch the videos without buffering.</a:t>
            </a:r>
            <a:r>
              <a:rPr lang="en-US" sz="1457" dirty="0" smtClean="0">
                <a:latin typeface="Roboto"/>
              </a:rPr>
              <a:t>Fast </a:t>
            </a:r>
            <a:r>
              <a:rPr lang="en-US" sz="1457" dirty="0">
                <a:latin typeface="Roboto"/>
              </a:rPr>
              <a:t>response time</a:t>
            </a:r>
          </a:p>
          <a:p>
            <a:pPr marL="285750" indent="-285750">
              <a:lnSpc>
                <a:spcPts val="3645"/>
              </a:lnSpc>
              <a:buFont typeface="Arial" panose="020B0604020202020204" pitchFamily="34" charset="0"/>
              <a:buChar char="•"/>
            </a:pPr>
            <a:r>
              <a:rPr lang="en-IN" sz="1600" dirty="0"/>
              <a:t>Security- The light of the Li-Fi doesn’t run through the partition, therefore, it is more protected and hacking is not possible</a:t>
            </a:r>
            <a:endParaRPr lang="en-US" sz="1457" dirty="0">
              <a:latin typeface="Roboto"/>
            </a:endParaRPr>
          </a:p>
        </p:txBody>
      </p:sp>
      <p:sp>
        <p:nvSpPr>
          <p:cNvPr id="4" name="TextBox 4"/>
          <p:cNvSpPr txBox="1"/>
          <p:nvPr/>
        </p:nvSpPr>
        <p:spPr>
          <a:xfrm>
            <a:off x="6345276" y="3092095"/>
            <a:ext cx="4133002" cy="2769989"/>
          </a:xfrm>
          <a:prstGeom prst="rect">
            <a:avLst/>
          </a:prstGeom>
        </p:spPr>
        <p:txBody>
          <a:bodyPr wrap="square" lIns="0" tIns="0" rIns="0" bIns="0" rtlCol="0" anchor="t">
            <a:spAutoFit/>
          </a:bodyPr>
          <a:lstStyle/>
          <a:p>
            <a:pPr marL="285750" indent="-285750">
              <a:lnSpc>
                <a:spcPts val="3645"/>
              </a:lnSpc>
              <a:buFont typeface="Arial" panose="020B0604020202020204" pitchFamily="34" charset="0"/>
              <a:buChar char="•"/>
            </a:pPr>
            <a:r>
              <a:rPr lang="en-US" sz="1457" dirty="0">
                <a:latin typeface="Roboto"/>
              </a:rPr>
              <a:t>Limitations</a:t>
            </a:r>
          </a:p>
          <a:p>
            <a:pPr marL="285750" indent="-285750">
              <a:lnSpc>
                <a:spcPts val="3645"/>
              </a:lnSpc>
              <a:buFont typeface="Arial" panose="020B0604020202020204" pitchFamily="34" charset="0"/>
              <a:buChar char="•"/>
            </a:pPr>
            <a:r>
              <a:rPr lang="en-IN" sz="1600" dirty="0"/>
              <a:t>The main problem is how the receiver will send the data back to the transmitter section</a:t>
            </a:r>
            <a:r>
              <a:rPr lang="en-IN" sz="1600" dirty="0" smtClean="0"/>
              <a:t>.</a:t>
            </a:r>
            <a:endParaRPr lang="en-IN" sz="1600" dirty="0"/>
          </a:p>
          <a:p>
            <a:pPr marL="285750" indent="-285750">
              <a:lnSpc>
                <a:spcPts val="3645"/>
              </a:lnSpc>
              <a:buFont typeface="Arial" panose="020B0604020202020204" pitchFamily="34" charset="0"/>
              <a:buChar char="•"/>
            </a:pPr>
            <a:r>
              <a:rPr lang="en-IN" sz="1600" dirty="0"/>
              <a:t>It doesn’t work In the dim areas.</a:t>
            </a:r>
          </a:p>
          <a:p>
            <a:pPr marL="285750" indent="-285750">
              <a:lnSpc>
                <a:spcPts val="3645"/>
              </a:lnSpc>
              <a:buFont typeface="Arial" panose="020B0604020202020204" pitchFamily="34" charset="0"/>
              <a:buChar char="•"/>
            </a:pPr>
            <a:endParaRPr lang="en-US" sz="1457" dirty="0">
              <a:latin typeface="Roboto"/>
            </a:endParaRPr>
          </a:p>
        </p:txBody>
      </p:sp>
      <p:sp>
        <p:nvSpPr>
          <p:cNvPr id="5" name="TextBox 4">
            <a:extLst>
              <a:ext uri="{FF2B5EF4-FFF2-40B4-BE49-F238E27FC236}">
                <a16:creationId xmlns:a16="http://schemas.microsoft.com/office/drawing/2014/main" xmlns="" id="{7E93ECA4-D1CD-BEFC-534B-FF844847EDBA}"/>
              </a:ext>
            </a:extLst>
          </p:cNvPr>
          <p:cNvSpPr txBox="1"/>
          <p:nvPr/>
        </p:nvSpPr>
        <p:spPr>
          <a:xfrm>
            <a:off x="1955940" y="1233865"/>
            <a:ext cx="7645260" cy="1077218"/>
          </a:xfrm>
          <a:prstGeom prst="rect">
            <a:avLst/>
          </a:prstGeom>
          <a:noFill/>
        </p:spPr>
        <p:txBody>
          <a:bodyPr wrap="square" rtlCol="0">
            <a:spAutoFit/>
          </a:bodyPr>
          <a:lstStyle/>
          <a:p>
            <a:pPr algn="ctr"/>
            <a:r>
              <a:rPr lang="en-US" sz="3200" dirty="0">
                <a:solidFill>
                  <a:srgbClr val="92D050"/>
                </a:solidFill>
              </a:rPr>
              <a:t>RESULT OF THE EXPERIMENT CARRIED OUT </a:t>
            </a:r>
            <a:endParaRPr lang="en-IN" sz="3200" dirty="0">
              <a:solidFill>
                <a:srgbClr val="92D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80385" y="507443"/>
            <a:ext cx="9082145" cy="514949"/>
          </a:xfrm>
          <a:prstGeom prst="rect">
            <a:avLst/>
          </a:prstGeom>
        </p:spPr>
        <p:txBody>
          <a:bodyPr wrap="square" lIns="0" tIns="0" rIns="0" bIns="0" rtlCol="0" anchor="t">
            <a:spAutoFit/>
          </a:bodyPr>
          <a:lstStyle/>
          <a:p>
            <a:pPr>
              <a:lnSpc>
                <a:spcPts val="4301"/>
              </a:lnSpc>
            </a:pPr>
            <a:r>
              <a:rPr lang="en-US" sz="3472" dirty="0">
                <a:solidFill>
                  <a:srgbClr val="92D050"/>
                </a:solidFill>
                <a:latin typeface="Raleway"/>
              </a:rPr>
              <a:t>Recent Developments in </a:t>
            </a:r>
            <a:r>
              <a:rPr lang="en-US" sz="3472" dirty="0" smtClean="0">
                <a:solidFill>
                  <a:srgbClr val="92D050"/>
                </a:solidFill>
                <a:latin typeface="Raleway"/>
              </a:rPr>
              <a:t>Li-Fi</a:t>
            </a:r>
            <a:endParaRPr lang="en-US" sz="3472" dirty="0">
              <a:solidFill>
                <a:srgbClr val="92D050"/>
              </a:solidFill>
              <a:latin typeface="Raleway"/>
            </a:endParaRPr>
          </a:p>
        </p:txBody>
      </p:sp>
      <p:sp>
        <p:nvSpPr>
          <p:cNvPr id="12" name="TextBox 11"/>
          <p:cNvSpPr txBox="1"/>
          <p:nvPr/>
        </p:nvSpPr>
        <p:spPr>
          <a:xfrm>
            <a:off x="630621" y="1592317"/>
            <a:ext cx="898634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t>Speed Enhancement:</a:t>
            </a:r>
            <a:r>
              <a:rPr lang="en-US" dirty="0"/>
              <a:t> Advancements focus on boosting Li-</a:t>
            </a:r>
            <a:r>
              <a:rPr lang="en-US" dirty="0" err="1"/>
              <a:t>Fi's</a:t>
            </a:r>
            <a:r>
              <a:rPr lang="en-US" dirty="0"/>
              <a:t> data transmission rates and spectral efficiency</a:t>
            </a:r>
            <a:r>
              <a:rPr lang="en-US" dirty="0" smtClean="0"/>
              <a:t>.</a:t>
            </a:r>
          </a:p>
          <a:p>
            <a:pPr algn="just"/>
            <a:endParaRPr lang="en-US" dirty="0" smtClean="0"/>
          </a:p>
          <a:p>
            <a:pPr marL="285750" indent="-285750" algn="just">
              <a:buFont typeface="Wingdings" panose="05000000000000000000" pitchFamily="2" charset="2"/>
              <a:buChar char="Ø"/>
            </a:pPr>
            <a:r>
              <a:rPr lang="en-US" b="1" dirty="0"/>
              <a:t>Integration with 5G:</a:t>
            </a:r>
            <a:r>
              <a:rPr lang="en-US" dirty="0"/>
              <a:t> Research aims </a:t>
            </a:r>
            <a:r>
              <a:rPr lang="en-US" dirty="0" smtClean="0"/>
              <a:t>to </a:t>
            </a:r>
            <a:r>
              <a:rPr lang="en-US" dirty="0"/>
              <a:t>merge Li-Fi with 5G networks, creating hybrid systems for </a:t>
            </a:r>
            <a:r>
              <a:rPr lang="en-US" dirty="0" smtClean="0"/>
              <a:t>improved connectivity.</a:t>
            </a:r>
          </a:p>
          <a:p>
            <a:pPr algn="just"/>
            <a:endParaRPr lang="en-US" dirty="0" smtClean="0"/>
          </a:p>
          <a:p>
            <a:pPr marL="285750" indent="-285750" algn="just">
              <a:buFont typeface="Wingdings" panose="05000000000000000000" pitchFamily="2" charset="2"/>
              <a:buChar char="Ø"/>
            </a:pPr>
            <a:r>
              <a:rPr lang="en-US" b="1" dirty="0" smtClean="0"/>
              <a:t>Hardware Improvements:</a:t>
            </a:r>
            <a:r>
              <a:rPr lang="en-US" dirty="0" smtClean="0"/>
              <a:t> Developments target more efficient and affordable Li-Fi transmitters and receivers for wider accessibility.</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b="1" dirty="0" smtClean="0"/>
              <a:t>Standardization </a:t>
            </a:r>
            <a:r>
              <a:rPr lang="en-US" b="1" dirty="0"/>
              <a:t>and Commercialization:</a:t>
            </a:r>
            <a:r>
              <a:rPr lang="en-US" dirty="0"/>
              <a:t> Efforts concentrate on establishing protocols, standards, and commercial products for broader adoption</a:t>
            </a:r>
            <a:r>
              <a:rPr lang="en-US" dirty="0" smtClean="0"/>
              <a:t>.</a:t>
            </a:r>
          </a:p>
          <a:p>
            <a:pPr algn="just"/>
            <a:endParaRPr lang="en-US" dirty="0" smtClean="0"/>
          </a:p>
          <a:p>
            <a:pPr marL="285750" indent="-285750" algn="just">
              <a:buFont typeface="Wingdings" panose="05000000000000000000" pitchFamily="2" charset="2"/>
              <a:buChar char="Ø"/>
            </a:pPr>
            <a:r>
              <a:rPr lang="en-US" b="1" dirty="0"/>
              <a:t>Diverse Applications:</a:t>
            </a:r>
            <a:r>
              <a:rPr lang="en-US" dirty="0"/>
              <a:t> Exploring new applications in smart cities, healthcare, and </a:t>
            </a:r>
            <a:r>
              <a:rPr lang="en-US" dirty="0" smtClean="0"/>
              <a:t>industries </a:t>
            </a:r>
            <a:r>
              <a:rPr lang="en-US" dirty="0"/>
              <a:t>for Li-</a:t>
            </a:r>
            <a:r>
              <a:rPr lang="en-US" dirty="0" err="1"/>
              <a:t>Fi's</a:t>
            </a:r>
            <a:r>
              <a:rPr lang="en-US" dirty="0"/>
              <a:t> high-speed, secure communication</a:t>
            </a:r>
            <a:r>
              <a:rPr lang="en-US" dirty="0" smtClean="0"/>
              <a:t>.</a:t>
            </a:r>
          </a:p>
          <a:p>
            <a:pPr marL="285750" indent="-285750">
              <a:buFont typeface="Wingdings" panose="05000000000000000000" pitchFamily="2" charset="2"/>
              <a:buChar char="Ø"/>
            </a:pPr>
            <a:endParaRPr lang="en-IN" dirty="0">
              <a:solidFill>
                <a:srgbClr val="92D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628F5-09B4-B6BC-F982-EC1A74E0ECD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3F506665-CA2C-B931-6C45-BA09E6878A08}"/>
              </a:ext>
            </a:extLst>
          </p:cNvPr>
          <p:cNvSpPr>
            <a:spLocks noGrp="1"/>
          </p:cNvSpPr>
          <p:nvPr>
            <p:ph idx="1"/>
          </p:nvPr>
        </p:nvSpPr>
        <p:spPr>
          <a:xfrm>
            <a:off x="677334" y="1930400"/>
            <a:ext cx="8596668" cy="4508937"/>
          </a:xfrm>
        </p:spPr>
        <p:txBody>
          <a:bodyPr>
            <a:normAutofit/>
          </a:bodyPr>
          <a:lstStyle/>
          <a:p>
            <a:pPr>
              <a:buFont typeface="Wingdings" panose="05000000000000000000" pitchFamily="2" charset="2"/>
              <a:buChar char="Ø"/>
            </a:pPr>
            <a:r>
              <a:rPr lang="en-US" b="1" dirty="0"/>
              <a:t>Technology Potential:</a:t>
            </a:r>
            <a:r>
              <a:rPr lang="en-US" dirty="0"/>
              <a:t> Li-Fi utilizes light waves for data transfer, promising </a:t>
            </a:r>
            <a:r>
              <a:rPr lang="en-US" dirty="0" smtClean="0"/>
              <a:t>high-speed </a:t>
            </a:r>
            <a:r>
              <a:rPr lang="en-US" dirty="0"/>
              <a:t>connectivity and enhanced security in wireless communication</a:t>
            </a:r>
            <a:r>
              <a:rPr lang="en-US" dirty="0" smtClean="0"/>
              <a:t>.\</a:t>
            </a:r>
          </a:p>
          <a:p>
            <a:pPr>
              <a:buFont typeface="Wingdings" panose="05000000000000000000" pitchFamily="2" charset="2"/>
              <a:buChar char="Ø"/>
            </a:pPr>
            <a:r>
              <a:rPr lang="en-US" b="1" dirty="0"/>
              <a:t>Transformative Advantages:</a:t>
            </a:r>
            <a:r>
              <a:rPr lang="en-US" dirty="0"/>
              <a:t> Its speed, security features, and compatibility </a:t>
            </a:r>
            <a:r>
              <a:rPr lang="en-US" dirty="0" smtClean="0"/>
              <a:t>with </a:t>
            </a:r>
            <a:r>
              <a:rPr lang="en-US" dirty="0" err="1"/>
              <a:t>IoT</a:t>
            </a:r>
            <a:r>
              <a:rPr lang="en-US" dirty="0"/>
              <a:t> signal a revolutionary shift in connectivity solutions</a:t>
            </a:r>
            <a:r>
              <a:rPr lang="en-US" dirty="0" smtClean="0"/>
              <a:t>.</a:t>
            </a:r>
          </a:p>
          <a:p>
            <a:pPr>
              <a:buFont typeface="Wingdings" panose="05000000000000000000" pitchFamily="2" charset="2"/>
              <a:buChar char="Ø"/>
            </a:pPr>
            <a:r>
              <a:rPr lang="en-US" b="1" dirty="0"/>
              <a:t>Challenges:</a:t>
            </a:r>
            <a:r>
              <a:rPr lang="en-US" dirty="0"/>
              <a:t> Li-Fi faces hurdles like limited coverage and the need for line-of-sight communication</a:t>
            </a:r>
            <a:r>
              <a:rPr lang="en-US" dirty="0" smtClean="0"/>
              <a:t>.</a:t>
            </a:r>
          </a:p>
          <a:p>
            <a:pPr>
              <a:buFont typeface="Wingdings" panose="05000000000000000000" pitchFamily="2" charset="2"/>
              <a:buChar char="Ø"/>
            </a:pPr>
            <a:r>
              <a:rPr lang="en-US" b="1" dirty="0"/>
              <a:t>Technological Progress:</a:t>
            </a:r>
            <a:r>
              <a:rPr lang="en-US" dirty="0"/>
              <a:t> Ongoing advancements in modulation techniques and security protocols address these challenges, making Li-Fi more feasible for various applications</a:t>
            </a:r>
            <a:r>
              <a:rPr lang="en-US" dirty="0" smtClean="0"/>
              <a:t>.</a:t>
            </a:r>
          </a:p>
          <a:p>
            <a:pPr>
              <a:buFont typeface="Wingdings" panose="05000000000000000000" pitchFamily="2" charset="2"/>
              <a:buChar char="Ø"/>
            </a:pPr>
            <a:r>
              <a:rPr lang="en-US" b="1" dirty="0"/>
              <a:t>Future Impact:</a:t>
            </a:r>
            <a:r>
              <a:rPr lang="en-US" dirty="0"/>
              <a:t> Li-Fi holds promise to transform data transmission, offering faster, secure, and efficient wireless communication across diverse domains, from homes to industries.</a:t>
            </a:r>
            <a:endParaRPr lang="en-IN" dirty="0"/>
          </a:p>
        </p:txBody>
      </p:sp>
    </p:spTree>
    <p:extLst>
      <p:ext uri="{BB962C8B-B14F-4D97-AF65-F5344CB8AC3E}">
        <p14:creationId xmlns:p14="http://schemas.microsoft.com/office/powerpoint/2010/main" val="180606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25ABF-67B9-0B13-B874-A0DB10545EA5}"/>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xmlns="" id="{9B08DE42-8BFF-C006-231E-B122CA0A517B}"/>
              </a:ext>
            </a:extLst>
          </p:cNvPr>
          <p:cNvSpPr>
            <a:spLocks noGrp="1"/>
          </p:cNvSpPr>
          <p:nvPr>
            <p:ph idx="1"/>
          </p:nvPr>
        </p:nvSpPr>
        <p:spPr/>
        <p:txBody>
          <a:bodyPr>
            <a:normAutofit/>
          </a:bodyPr>
          <a:lstStyle/>
          <a:p>
            <a:r>
              <a:rPr lang="en-US" dirty="0"/>
              <a:t>The future scope of this </a:t>
            </a:r>
            <a:r>
              <a:rPr lang="en-US" dirty="0" err="1"/>
              <a:t>project,is</a:t>
            </a:r>
            <a:r>
              <a:rPr lang="en-US" dirty="0"/>
              <a:t> promising and extends to various areas of </a:t>
            </a:r>
            <a:r>
              <a:rPr lang="en-US" dirty="0" smtClean="0"/>
              <a:t>high speed data transmission. </a:t>
            </a:r>
            <a:endParaRPr lang="en-US" dirty="0"/>
          </a:p>
          <a:p>
            <a:r>
              <a:rPr lang="en-US" dirty="0"/>
              <a:t>Here are some potential avenues for future development and application </a:t>
            </a:r>
            <a:r>
              <a:rPr lang="en-US" dirty="0" smtClean="0"/>
              <a:t>like </a:t>
            </a:r>
            <a:r>
              <a:rPr lang="en-US" dirty="0"/>
              <a:t>reducing costs, and expanding its feasibility for broader </a:t>
            </a:r>
            <a:r>
              <a:rPr lang="en-US" dirty="0" smtClean="0"/>
              <a:t>implementation.</a:t>
            </a:r>
            <a:endParaRPr lang="en-US" dirty="0"/>
          </a:p>
          <a:p>
            <a:r>
              <a:rPr lang="en-US" dirty="0"/>
              <a:t>As technology continues to advance and environmental concerns become more pressing, the future of this project holds significant potential for contributing to more sustainable and </a:t>
            </a:r>
            <a:r>
              <a:rPr lang="en-US" dirty="0" smtClean="0"/>
              <a:t>efficient data transmission while </a:t>
            </a:r>
            <a:r>
              <a:rPr lang="en-US" dirty="0"/>
              <a:t>being adaptable to a wide range of applications beyond </a:t>
            </a:r>
            <a:r>
              <a:rPr lang="en-US" dirty="0" smtClean="0"/>
              <a:t>data.</a:t>
            </a:r>
            <a:endParaRPr lang="en-IN" dirty="0"/>
          </a:p>
        </p:txBody>
      </p:sp>
    </p:spTree>
    <p:extLst>
      <p:ext uri="{BB962C8B-B14F-4D97-AF65-F5344CB8AC3E}">
        <p14:creationId xmlns:p14="http://schemas.microsoft.com/office/powerpoint/2010/main" val="3160559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76B3B-EBAF-0FBF-4A32-AE3A85FC83AF}"/>
              </a:ext>
            </a:extLst>
          </p:cNvPr>
          <p:cNvSpPr>
            <a:spLocks noGrp="1"/>
          </p:cNvSpPr>
          <p:nvPr>
            <p:ph type="title"/>
          </p:nvPr>
        </p:nvSpPr>
        <p:spPr/>
        <p:txBody>
          <a:bodyPr>
            <a:normAutofit/>
          </a:bodyPr>
          <a:lstStyle/>
          <a:p>
            <a:pPr algn="ctr"/>
            <a:r>
              <a:rPr lang="en-US" sz="1600" b="1" dirty="0"/>
              <a:t> BRACT’s   </a:t>
            </a:r>
            <a:r>
              <a:rPr lang="en-US" sz="3200" b="1" dirty="0"/>
              <a:t/>
            </a:r>
            <a:br>
              <a:rPr lang="en-US" sz="3200" b="1" dirty="0"/>
            </a:br>
            <a:r>
              <a:rPr lang="en-US" sz="1800" b="1" dirty="0"/>
              <a:t>Vishwakarma Institute of Information Technology</a:t>
            </a:r>
            <a:br>
              <a:rPr lang="en-US" sz="1800" b="1" dirty="0"/>
            </a:br>
            <a:r>
              <a:rPr lang="en-US" sz="1800" b="1" dirty="0"/>
              <a:t>An Autonomous Institute affiliated to Savitribai Phule Pune University</a:t>
            </a:r>
            <a:endParaRPr lang="en-IN" sz="1800" b="1" dirty="0"/>
          </a:p>
        </p:txBody>
      </p:sp>
      <p:sp>
        <p:nvSpPr>
          <p:cNvPr id="3" name="Content Placeholder 2">
            <a:extLst>
              <a:ext uri="{FF2B5EF4-FFF2-40B4-BE49-F238E27FC236}">
                <a16:creationId xmlns:a16="http://schemas.microsoft.com/office/drawing/2014/main" xmlns="" id="{D1418C4A-864D-C797-BCDA-85E2DC9DF3B0}"/>
              </a:ext>
            </a:extLst>
          </p:cNvPr>
          <p:cNvSpPr>
            <a:spLocks noGrp="1"/>
          </p:cNvSpPr>
          <p:nvPr>
            <p:ph idx="1"/>
          </p:nvPr>
        </p:nvSpPr>
        <p:spPr/>
        <p:txBody>
          <a:bodyPr/>
          <a:lstStyle/>
          <a:p>
            <a:pPr marL="0" indent="0">
              <a:buNone/>
            </a:pPr>
            <a:r>
              <a:rPr lang="en-IN" dirty="0"/>
              <a:t>                                  </a:t>
            </a:r>
            <a:r>
              <a:rPr lang="en-IN" b="1" dirty="0"/>
              <a:t>PROJECT BASED LEARNING REPORT</a:t>
            </a:r>
          </a:p>
          <a:p>
            <a:pPr marL="0" indent="0">
              <a:buNone/>
            </a:pPr>
            <a:r>
              <a:rPr lang="en-IN" sz="2000" b="1" dirty="0"/>
              <a:t>                                               </a:t>
            </a:r>
            <a:r>
              <a:rPr lang="en-IN" sz="2000" b="1" dirty="0" smtClean="0"/>
              <a:t> </a:t>
            </a:r>
            <a:r>
              <a:rPr lang="en-IN" b="1" dirty="0" err="1"/>
              <a:t>F.Y.B.Tech</a:t>
            </a:r>
            <a:endParaRPr lang="en-IN" b="1" dirty="0"/>
          </a:p>
          <a:p>
            <a:pPr marL="0" indent="0">
              <a:buNone/>
            </a:pPr>
            <a:r>
              <a:rPr lang="en-IN" sz="2000" b="1" dirty="0"/>
              <a:t>                             </a:t>
            </a:r>
            <a:r>
              <a:rPr lang="en-IN" sz="2000" b="1" dirty="0" smtClean="0"/>
              <a:t>    </a:t>
            </a:r>
            <a:r>
              <a:rPr lang="en-IN" sz="2000" b="1" dirty="0"/>
              <a:t>ACADAMIC YEAR – 2023-2024</a:t>
            </a:r>
          </a:p>
          <a:p>
            <a:pPr marL="0" indent="0">
              <a:buNone/>
            </a:pPr>
            <a:r>
              <a:rPr lang="en-IN" sz="2000" b="1" dirty="0"/>
              <a:t>              </a:t>
            </a:r>
            <a:r>
              <a:rPr lang="en-IN" sz="2000" b="1" dirty="0" smtClean="0"/>
              <a:t>      </a:t>
            </a:r>
            <a:r>
              <a:rPr lang="en-IN" b="1" dirty="0"/>
              <a:t>Faculty Mentor: </a:t>
            </a:r>
            <a:r>
              <a:rPr lang="en-IN" b="1" dirty="0" err="1"/>
              <a:t>Dr.</a:t>
            </a:r>
            <a:r>
              <a:rPr lang="en-IN" b="1" dirty="0"/>
              <a:t> Mrs. Rohini S. </a:t>
            </a:r>
            <a:r>
              <a:rPr lang="en-IN" b="1" dirty="0" err="1"/>
              <a:t>Bhalerao-Panajkar</a:t>
            </a:r>
            <a:endParaRPr lang="en-IN" b="1" dirty="0"/>
          </a:p>
          <a:p>
            <a:pPr marL="0" indent="0">
              <a:buNone/>
            </a:pPr>
            <a:r>
              <a:rPr lang="en-IN" sz="1800" b="1" dirty="0"/>
              <a:t>                                            </a:t>
            </a:r>
            <a:r>
              <a:rPr lang="en-IN" sz="1800" b="1" dirty="0" smtClean="0"/>
              <a:t> </a:t>
            </a:r>
            <a:r>
              <a:rPr lang="en-IN" sz="2000" b="1" dirty="0" smtClean="0"/>
              <a:t>Professor </a:t>
            </a:r>
            <a:r>
              <a:rPr lang="en-IN" sz="2000" b="1" dirty="0"/>
              <a:t>in Physics</a:t>
            </a:r>
          </a:p>
          <a:p>
            <a:pPr marL="0" indent="0">
              <a:buNone/>
            </a:pPr>
            <a:r>
              <a:rPr lang="en-IN" sz="1800" b="1" dirty="0"/>
              <a:t>                               </a:t>
            </a:r>
            <a:r>
              <a:rPr lang="en-IN" sz="2000" b="1" dirty="0" err="1" smtClean="0"/>
              <a:t>Dept</a:t>
            </a:r>
            <a:r>
              <a:rPr lang="en-IN" sz="2000" b="1" dirty="0"/>
              <a:t>: Engineering &amp; Applied Sciences</a:t>
            </a:r>
          </a:p>
          <a:p>
            <a:pPr marL="0" indent="0">
              <a:buNone/>
            </a:pPr>
            <a:endParaRPr lang="en-IN" sz="2000" dirty="0"/>
          </a:p>
        </p:txBody>
      </p:sp>
    </p:spTree>
    <p:extLst>
      <p:ext uri="{BB962C8B-B14F-4D97-AF65-F5344CB8AC3E}">
        <p14:creationId xmlns:p14="http://schemas.microsoft.com/office/powerpoint/2010/main" val="2608234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AA0EF-7887-D37F-7AB6-84E3A6C77E6B}"/>
              </a:ext>
            </a:extLst>
          </p:cNvPr>
          <p:cNvSpPr>
            <a:spLocks noGrp="1"/>
          </p:cNvSpPr>
          <p:nvPr>
            <p:ph type="title"/>
          </p:nvPr>
        </p:nvSpPr>
        <p:spPr>
          <a:xfrm>
            <a:off x="553584" y="2689715"/>
            <a:ext cx="3617200" cy="1478570"/>
          </a:xfrm>
        </p:spPr>
        <p:txBody>
          <a:bodyPr>
            <a:normAutofit/>
          </a:bodyPr>
          <a:lstStyle/>
          <a:p>
            <a:r>
              <a:rPr lang="en-US" sz="4800" dirty="0"/>
              <a:t>Thank </a:t>
            </a:r>
            <a:r>
              <a:rPr lang="en-US" sz="4800" dirty="0" smtClean="0"/>
              <a:t>You</a:t>
            </a:r>
            <a:endParaRPr lang="en-IN" sz="4800" dirty="0"/>
          </a:p>
        </p:txBody>
      </p:sp>
      <p:sp>
        <p:nvSpPr>
          <p:cNvPr id="3" name="Freeform 2"/>
          <p:cNvSpPr/>
          <p:nvPr/>
        </p:nvSpPr>
        <p:spPr>
          <a:xfrm>
            <a:off x="4434789" y="-427435"/>
            <a:ext cx="8312588" cy="7365722"/>
          </a:xfrm>
          <a:custGeom>
            <a:avLst/>
            <a:gdLst>
              <a:gd name="connsiteX0" fmla="*/ 6069905 w 8312588"/>
              <a:gd name="connsiteY0" fmla="*/ 6181815 h 7365722"/>
              <a:gd name="connsiteX1" fmla="*/ 6873615 w 8312588"/>
              <a:gd name="connsiteY1" fmla="*/ 6181815 h 7365722"/>
              <a:gd name="connsiteX2" fmla="*/ 7169592 w 8312588"/>
              <a:gd name="connsiteY2" fmla="*/ 6773769 h 7365722"/>
              <a:gd name="connsiteX3" fmla="*/ 6873615 w 8312588"/>
              <a:gd name="connsiteY3" fmla="*/ 7365722 h 7365722"/>
              <a:gd name="connsiteX4" fmla="*/ 6069905 w 8312588"/>
              <a:gd name="connsiteY4" fmla="*/ 7365722 h 7365722"/>
              <a:gd name="connsiteX5" fmla="*/ 5773928 w 8312588"/>
              <a:gd name="connsiteY5" fmla="*/ 6773769 h 7365722"/>
              <a:gd name="connsiteX6" fmla="*/ 3730973 w 8312588"/>
              <a:gd name="connsiteY6" fmla="*/ 6123868 h 7365722"/>
              <a:gd name="connsiteX7" fmla="*/ 4534683 w 8312588"/>
              <a:gd name="connsiteY7" fmla="*/ 6123868 h 7365722"/>
              <a:gd name="connsiteX8" fmla="*/ 4830660 w 8312588"/>
              <a:gd name="connsiteY8" fmla="*/ 6715822 h 7365722"/>
              <a:gd name="connsiteX9" fmla="*/ 4534683 w 8312588"/>
              <a:gd name="connsiteY9" fmla="*/ 7307775 h 7365722"/>
              <a:gd name="connsiteX10" fmla="*/ 3730973 w 8312588"/>
              <a:gd name="connsiteY10" fmla="*/ 7307775 h 7365722"/>
              <a:gd name="connsiteX11" fmla="*/ 3434996 w 8312588"/>
              <a:gd name="connsiteY11" fmla="*/ 6715822 h 7365722"/>
              <a:gd name="connsiteX12" fmla="*/ 1454007 w 8312588"/>
              <a:gd name="connsiteY12" fmla="*/ 6099705 h 7365722"/>
              <a:gd name="connsiteX13" fmla="*/ 2257717 w 8312588"/>
              <a:gd name="connsiteY13" fmla="*/ 6099705 h 7365722"/>
              <a:gd name="connsiteX14" fmla="*/ 2553694 w 8312588"/>
              <a:gd name="connsiteY14" fmla="*/ 6691659 h 7365722"/>
              <a:gd name="connsiteX15" fmla="*/ 2257717 w 8312588"/>
              <a:gd name="connsiteY15" fmla="*/ 7283612 h 7365722"/>
              <a:gd name="connsiteX16" fmla="*/ 1454007 w 8312588"/>
              <a:gd name="connsiteY16" fmla="*/ 7283612 h 7365722"/>
              <a:gd name="connsiteX17" fmla="*/ 1158030 w 8312588"/>
              <a:gd name="connsiteY17" fmla="*/ 6691659 h 7365722"/>
              <a:gd name="connsiteX18" fmla="*/ 7212901 w 8312588"/>
              <a:gd name="connsiteY18" fmla="*/ 5589862 h 7365722"/>
              <a:gd name="connsiteX19" fmla="*/ 8016611 w 8312588"/>
              <a:gd name="connsiteY19" fmla="*/ 5589862 h 7365722"/>
              <a:gd name="connsiteX20" fmla="*/ 8312588 w 8312588"/>
              <a:gd name="connsiteY20" fmla="*/ 6181816 h 7365722"/>
              <a:gd name="connsiteX21" fmla="*/ 8016611 w 8312588"/>
              <a:gd name="connsiteY21" fmla="*/ 6773769 h 7365722"/>
              <a:gd name="connsiteX22" fmla="*/ 7212901 w 8312588"/>
              <a:gd name="connsiteY22" fmla="*/ 6773769 h 7365722"/>
              <a:gd name="connsiteX23" fmla="*/ 6916924 w 8312588"/>
              <a:gd name="connsiteY23" fmla="*/ 6181816 h 7365722"/>
              <a:gd name="connsiteX24" fmla="*/ 4904049 w 8312588"/>
              <a:gd name="connsiteY24" fmla="*/ 5541338 h 7365722"/>
              <a:gd name="connsiteX25" fmla="*/ 5707759 w 8312588"/>
              <a:gd name="connsiteY25" fmla="*/ 5541338 h 7365722"/>
              <a:gd name="connsiteX26" fmla="*/ 6003736 w 8312588"/>
              <a:gd name="connsiteY26" fmla="*/ 6133292 h 7365722"/>
              <a:gd name="connsiteX27" fmla="*/ 5707759 w 8312588"/>
              <a:gd name="connsiteY27" fmla="*/ 6725245 h 7365722"/>
              <a:gd name="connsiteX28" fmla="*/ 4904049 w 8312588"/>
              <a:gd name="connsiteY28" fmla="*/ 6725245 h 7365722"/>
              <a:gd name="connsiteX29" fmla="*/ 4608072 w 8312588"/>
              <a:gd name="connsiteY29" fmla="*/ 6133292 h 7365722"/>
              <a:gd name="connsiteX30" fmla="*/ 2587977 w 8312588"/>
              <a:gd name="connsiteY30" fmla="*/ 5490216 h 7365722"/>
              <a:gd name="connsiteX31" fmla="*/ 3391687 w 8312588"/>
              <a:gd name="connsiteY31" fmla="*/ 5490216 h 7365722"/>
              <a:gd name="connsiteX32" fmla="*/ 3687664 w 8312588"/>
              <a:gd name="connsiteY32" fmla="*/ 6082170 h 7365722"/>
              <a:gd name="connsiteX33" fmla="*/ 3391687 w 8312588"/>
              <a:gd name="connsiteY33" fmla="*/ 6674123 h 7365722"/>
              <a:gd name="connsiteX34" fmla="*/ 2587977 w 8312588"/>
              <a:gd name="connsiteY34" fmla="*/ 6674123 h 7365722"/>
              <a:gd name="connsiteX35" fmla="*/ 2292000 w 8312588"/>
              <a:gd name="connsiteY35" fmla="*/ 6082170 h 7365722"/>
              <a:gd name="connsiteX36" fmla="*/ 306801 w 8312588"/>
              <a:gd name="connsiteY36" fmla="*/ 5484187 h 7365722"/>
              <a:gd name="connsiteX37" fmla="*/ 1110511 w 8312588"/>
              <a:gd name="connsiteY37" fmla="*/ 5484187 h 7365722"/>
              <a:gd name="connsiteX38" fmla="*/ 1406488 w 8312588"/>
              <a:gd name="connsiteY38" fmla="*/ 6076141 h 7365722"/>
              <a:gd name="connsiteX39" fmla="*/ 1110511 w 8312588"/>
              <a:gd name="connsiteY39" fmla="*/ 6668094 h 7365722"/>
              <a:gd name="connsiteX40" fmla="*/ 306801 w 8312588"/>
              <a:gd name="connsiteY40" fmla="*/ 6668094 h 7365722"/>
              <a:gd name="connsiteX41" fmla="*/ 10824 w 8312588"/>
              <a:gd name="connsiteY41" fmla="*/ 6076141 h 7365722"/>
              <a:gd name="connsiteX42" fmla="*/ 6062685 w 8312588"/>
              <a:gd name="connsiteY42" fmla="*/ 4947370 h 7365722"/>
              <a:gd name="connsiteX43" fmla="*/ 6866395 w 8312588"/>
              <a:gd name="connsiteY43" fmla="*/ 4947370 h 7365722"/>
              <a:gd name="connsiteX44" fmla="*/ 7162372 w 8312588"/>
              <a:gd name="connsiteY44" fmla="*/ 5539324 h 7365722"/>
              <a:gd name="connsiteX45" fmla="*/ 6866395 w 8312588"/>
              <a:gd name="connsiteY45" fmla="*/ 6131277 h 7365722"/>
              <a:gd name="connsiteX46" fmla="*/ 6062685 w 8312588"/>
              <a:gd name="connsiteY46" fmla="*/ 6131277 h 7365722"/>
              <a:gd name="connsiteX47" fmla="*/ 5766708 w 8312588"/>
              <a:gd name="connsiteY47" fmla="*/ 5539324 h 7365722"/>
              <a:gd name="connsiteX48" fmla="*/ 3753833 w 8312588"/>
              <a:gd name="connsiteY48" fmla="*/ 4900860 h 7365722"/>
              <a:gd name="connsiteX49" fmla="*/ 4557543 w 8312588"/>
              <a:gd name="connsiteY49" fmla="*/ 4900860 h 7365722"/>
              <a:gd name="connsiteX50" fmla="*/ 4853520 w 8312588"/>
              <a:gd name="connsiteY50" fmla="*/ 5492814 h 7365722"/>
              <a:gd name="connsiteX51" fmla="*/ 4557543 w 8312588"/>
              <a:gd name="connsiteY51" fmla="*/ 6084767 h 7365722"/>
              <a:gd name="connsiteX52" fmla="*/ 3753833 w 8312588"/>
              <a:gd name="connsiteY52" fmla="*/ 6084767 h 7365722"/>
              <a:gd name="connsiteX53" fmla="*/ 3457856 w 8312588"/>
              <a:gd name="connsiteY53" fmla="*/ 5492814 h 7365722"/>
              <a:gd name="connsiteX54" fmla="*/ 1444981 w 8312588"/>
              <a:gd name="connsiteY54" fmla="*/ 4880808 h 7365722"/>
              <a:gd name="connsiteX55" fmla="*/ 2248691 w 8312588"/>
              <a:gd name="connsiteY55" fmla="*/ 4880808 h 7365722"/>
              <a:gd name="connsiteX56" fmla="*/ 2544668 w 8312588"/>
              <a:gd name="connsiteY56" fmla="*/ 5472762 h 7365722"/>
              <a:gd name="connsiteX57" fmla="*/ 2248691 w 8312588"/>
              <a:gd name="connsiteY57" fmla="*/ 6064715 h 7365722"/>
              <a:gd name="connsiteX58" fmla="*/ 1444981 w 8312588"/>
              <a:gd name="connsiteY58" fmla="*/ 6064715 h 7365722"/>
              <a:gd name="connsiteX59" fmla="*/ 1149004 w 8312588"/>
              <a:gd name="connsiteY59" fmla="*/ 5472762 h 7365722"/>
              <a:gd name="connsiteX60" fmla="*/ 4904049 w 8312588"/>
              <a:gd name="connsiteY60" fmla="*/ 4324545 h 7365722"/>
              <a:gd name="connsiteX61" fmla="*/ 5707759 w 8312588"/>
              <a:gd name="connsiteY61" fmla="*/ 4324545 h 7365722"/>
              <a:gd name="connsiteX62" fmla="*/ 6003736 w 8312588"/>
              <a:gd name="connsiteY62" fmla="*/ 4916499 h 7365722"/>
              <a:gd name="connsiteX63" fmla="*/ 5707759 w 8312588"/>
              <a:gd name="connsiteY63" fmla="*/ 5508452 h 7365722"/>
              <a:gd name="connsiteX64" fmla="*/ 4904049 w 8312588"/>
              <a:gd name="connsiteY64" fmla="*/ 5508452 h 7365722"/>
              <a:gd name="connsiteX65" fmla="*/ 4608072 w 8312588"/>
              <a:gd name="connsiteY65" fmla="*/ 4916499 h 7365722"/>
              <a:gd name="connsiteX66" fmla="*/ 2595197 w 8312588"/>
              <a:gd name="connsiteY66" fmla="*/ 4269805 h 7365722"/>
              <a:gd name="connsiteX67" fmla="*/ 3398907 w 8312588"/>
              <a:gd name="connsiteY67" fmla="*/ 4269805 h 7365722"/>
              <a:gd name="connsiteX68" fmla="*/ 3694884 w 8312588"/>
              <a:gd name="connsiteY68" fmla="*/ 4861759 h 7365722"/>
              <a:gd name="connsiteX69" fmla="*/ 3398907 w 8312588"/>
              <a:gd name="connsiteY69" fmla="*/ 5453712 h 7365722"/>
              <a:gd name="connsiteX70" fmla="*/ 2595197 w 8312588"/>
              <a:gd name="connsiteY70" fmla="*/ 5453712 h 7365722"/>
              <a:gd name="connsiteX71" fmla="*/ 2299220 w 8312588"/>
              <a:gd name="connsiteY71" fmla="*/ 4861759 h 7365722"/>
              <a:gd name="connsiteX72" fmla="*/ 306801 w 8312588"/>
              <a:gd name="connsiteY72" fmla="*/ 4251756 h 7365722"/>
              <a:gd name="connsiteX73" fmla="*/ 1110511 w 8312588"/>
              <a:gd name="connsiteY73" fmla="*/ 4251756 h 7365722"/>
              <a:gd name="connsiteX74" fmla="*/ 1406488 w 8312588"/>
              <a:gd name="connsiteY74" fmla="*/ 4843710 h 7365722"/>
              <a:gd name="connsiteX75" fmla="*/ 1110511 w 8312588"/>
              <a:gd name="connsiteY75" fmla="*/ 5435663 h 7365722"/>
              <a:gd name="connsiteX76" fmla="*/ 306801 w 8312588"/>
              <a:gd name="connsiteY76" fmla="*/ 5435663 h 7365722"/>
              <a:gd name="connsiteX77" fmla="*/ 10824 w 8312588"/>
              <a:gd name="connsiteY77" fmla="*/ 4843710 h 7365722"/>
              <a:gd name="connsiteX78" fmla="*/ 6069905 w 8312588"/>
              <a:gd name="connsiteY78" fmla="*/ 3712539 h 7365722"/>
              <a:gd name="connsiteX79" fmla="*/ 6873615 w 8312588"/>
              <a:gd name="connsiteY79" fmla="*/ 3712539 h 7365722"/>
              <a:gd name="connsiteX80" fmla="*/ 7169592 w 8312588"/>
              <a:gd name="connsiteY80" fmla="*/ 4304493 h 7365722"/>
              <a:gd name="connsiteX81" fmla="*/ 6873615 w 8312588"/>
              <a:gd name="connsiteY81" fmla="*/ 4896446 h 7365722"/>
              <a:gd name="connsiteX82" fmla="*/ 6069905 w 8312588"/>
              <a:gd name="connsiteY82" fmla="*/ 4896446 h 7365722"/>
              <a:gd name="connsiteX83" fmla="*/ 5773928 w 8312588"/>
              <a:gd name="connsiteY83" fmla="*/ 4304493 h 7365722"/>
              <a:gd name="connsiteX84" fmla="*/ 3765869 w 8312588"/>
              <a:gd name="connsiteY84" fmla="*/ 3677854 h 7365722"/>
              <a:gd name="connsiteX85" fmla="*/ 4569579 w 8312588"/>
              <a:gd name="connsiteY85" fmla="*/ 3677854 h 7365722"/>
              <a:gd name="connsiteX86" fmla="*/ 4865556 w 8312588"/>
              <a:gd name="connsiteY86" fmla="*/ 4269806 h 7365722"/>
              <a:gd name="connsiteX87" fmla="*/ 4569579 w 8312588"/>
              <a:gd name="connsiteY87" fmla="*/ 4861759 h 7365722"/>
              <a:gd name="connsiteX88" fmla="*/ 3765869 w 8312588"/>
              <a:gd name="connsiteY88" fmla="*/ 4861759 h 7365722"/>
              <a:gd name="connsiteX89" fmla="*/ 3469892 w 8312588"/>
              <a:gd name="connsiteY89" fmla="*/ 4269806 h 7365722"/>
              <a:gd name="connsiteX90" fmla="*/ 1449797 w 8312588"/>
              <a:gd name="connsiteY90" fmla="*/ 3648379 h 7365722"/>
              <a:gd name="connsiteX91" fmla="*/ 2253507 w 8312588"/>
              <a:gd name="connsiteY91" fmla="*/ 3648379 h 7365722"/>
              <a:gd name="connsiteX92" fmla="*/ 2549484 w 8312588"/>
              <a:gd name="connsiteY92" fmla="*/ 4240331 h 7365722"/>
              <a:gd name="connsiteX93" fmla="*/ 2253507 w 8312588"/>
              <a:gd name="connsiteY93" fmla="*/ 4832284 h 7365722"/>
              <a:gd name="connsiteX94" fmla="*/ 1449797 w 8312588"/>
              <a:gd name="connsiteY94" fmla="*/ 4832284 h 7365722"/>
              <a:gd name="connsiteX95" fmla="*/ 1153820 w 8312588"/>
              <a:gd name="connsiteY95" fmla="*/ 4240331 h 7365722"/>
              <a:gd name="connsiteX96" fmla="*/ 4919689 w 8312588"/>
              <a:gd name="connsiteY96" fmla="*/ 3092116 h 7365722"/>
              <a:gd name="connsiteX97" fmla="*/ 5723399 w 8312588"/>
              <a:gd name="connsiteY97" fmla="*/ 3092116 h 7365722"/>
              <a:gd name="connsiteX98" fmla="*/ 6019376 w 8312588"/>
              <a:gd name="connsiteY98" fmla="*/ 3684069 h 7365722"/>
              <a:gd name="connsiteX99" fmla="*/ 5723399 w 8312588"/>
              <a:gd name="connsiteY99" fmla="*/ 4276021 h 7365722"/>
              <a:gd name="connsiteX100" fmla="*/ 4919689 w 8312588"/>
              <a:gd name="connsiteY100" fmla="*/ 4276021 h 7365722"/>
              <a:gd name="connsiteX101" fmla="*/ 4623712 w 8312588"/>
              <a:gd name="connsiteY101" fmla="*/ 3684069 h 7365722"/>
              <a:gd name="connsiteX102" fmla="*/ 7191253 w 8312588"/>
              <a:gd name="connsiteY102" fmla="*/ 3090908 h 7365722"/>
              <a:gd name="connsiteX103" fmla="*/ 7994963 w 8312588"/>
              <a:gd name="connsiteY103" fmla="*/ 3090908 h 7365722"/>
              <a:gd name="connsiteX104" fmla="*/ 8290940 w 8312588"/>
              <a:gd name="connsiteY104" fmla="*/ 3682862 h 7365722"/>
              <a:gd name="connsiteX105" fmla="*/ 7994963 w 8312588"/>
              <a:gd name="connsiteY105" fmla="*/ 4274815 h 7365722"/>
              <a:gd name="connsiteX106" fmla="*/ 7191253 w 8312588"/>
              <a:gd name="connsiteY106" fmla="*/ 4274815 h 7365722"/>
              <a:gd name="connsiteX107" fmla="*/ 6895276 w 8312588"/>
              <a:gd name="connsiteY107" fmla="*/ 3682862 h 7365722"/>
              <a:gd name="connsiteX108" fmla="*/ 2612049 w 8312588"/>
              <a:gd name="connsiteY108" fmla="*/ 3044197 h 7365722"/>
              <a:gd name="connsiteX109" fmla="*/ 3415759 w 8312588"/>
              <a:gd name="connsiteY109" fmla="*/ 3044197 h 7365722"/>
              <a:gd name="connsiteX110" fmla="*/ 3711736 w 8312588"/>
              <a:gd name="connsiteY110" fmla="*/ 3636150 h 7365722"/>
              <a:gd name="connsiteX111" fmla="*/ 3415759 w 8312588"/>
              <a:gd name="connsiteY111" fmla="*/ 4228102 h 7365722"/>
              <a:gd name="connsiteX112" fmla="*/ 2612049 w 8312588"/>
              <a:gd name="connsiteY112" fmla="*/ 4228102 h 7365722"/>
              <a:gd name="connsiteX113" fmla="*/ 2316072 w 8312588"/>
              <a:gd name="connsiteY113" fmla="*/ 3636150 h 7365722"/>
              <a:gd name="connsiteX114" fmla="*/ 295977 w 8312588"/>
              <a:gd name="connsiteY114" fmla="*/ 3032163 h 7365722"/>
              <a:gd name="connsiteX115" fmla="*/ 1099687 w 8312588"/>
              <a:gd name="connsiteY115" fmla="*/ 3032163 h 7365722"/>
              <a:gd name="connsiteX116" fmla="*/ 1395664 w 8312588"/>
              <a:gd name="connsiteY116" fmla="*/ 3624117 h 7365722"/>
              <a:gd name="connsiteX117" fmla="*/ 1099687 w 8312588"/>
              <a:gd name="connsiteY117" fmla="*/ 4216069 h 7365722"/>
              <a:gd name="connsiteX118" fmla="*/ 295977 w 8312588"/>
              <a:gd name="connsiteY118" fmla="*/ 4216069 h 7365722"/>
              <a:gd name="connsiteX119" fmla="*/ 0 w 8312588"/>
              <a:gd name="connsiteY119" fmla="*/ 3624117 h 7365722"/>
              <a:gd name="connsiteX120" fmla="*/ 6062685 w 8312588"/>
              <a:gd name="connsiteY120" fmla="*/ 2480111 h 7365722"/>
              <a:gd name="connsiteX121" fmla="*/ 6866395 w 8312588"/>
              <a:gd name="connsiteY121" fmla="*/ 2480111 h 7365722"/>
              <a:gd name="connsiteX122" fmla="*/ 7162372 w 8312588"/>
              <a:gd name="connsiteY122" fmla="*/ 3072065 h 7365722"/>
              <a:gd name="connsiteX123" fmla="*/ 6866395 w 8312588"/>
              <a:gd name="connsiteY123" fmla="*/ 3664018 h 7365722"/>
              <a:gd name="connsiteX124" fmla="*/ 6062685 w 8312588"/>
              <a:gd name="connsiteY124" fmla="*/ 3664018 h 7365722"/>
              <a:gd name="connsiteX125" fmla="*/ 5766708 w 8312588"/>
              <a:gd name="connsiteY125" fmla="*/ 3072065 h 7365722"/>
              <a:gd name="connsiteX126" fmla="*/ 3793334 w 8312588"/>
              <a:gd name="connsiteY126" fmla="*/ 2480110 h 7365722"/>
              <a:gd name="connsiteX127" fmla="*/ 4597044 w 8312588"/>
              <a:gd name="connsiteY127" fmla="*/ 2480110 h 7365722"/>
              <a:gd name="connsiteX128" fmla="*/ 4893021 w 8312588"/>
              <a:gd name="connsiteY128" fmla="*/ 3072064 h 7365722"/>
              <a:gd name="connsiteX129" fmla="*/ 4597044 w 8312588"/>
              <a:gd name="connsiteY129" fmla="*/ 3664016 h 7365722"/>
              <a:gd name="connsiteX130" fmla="*/ 3793334 w 8312588"/>
              <a:gd name="connsiteY130" fmla="*/ 3664016 h 7365722"/>
              <a:gd name="connsiteX131" fmla="*/ 3497357 w 8312588"/>
              <a:gd name="connsiteY131" fmla="*/ 3072064 h 7365722"/>
              <a:gd name="connsiteX132" fmla="*/ 1460621 w 8312588"/>
              <a:gd name="connsiteY132" fmla="*/ 2428784 h 7365722"/>
              <a:gd name="connsiteX133" fmla="*/ 2264331 w 8312588"/>
              <a:gd name="connsiteY133" fmla="*/ 2428784 h 7365722"/>
              <a:gd name="connsiteX134" fmla="*/ 2560308 w 8312588"/>
              <a:gd name="connsiteY134" fmla="*/ 3020738 h 7365722"/>
              <a:gd name="connsiteX135" fmla="*/ 2264331 w 8312588"/>
              <a:gd name="connsiteY135" fmla="*/ 3612691 h 7365722"/>
              <a:gd name="connsiteX136" fmla="*/ 1460621 w 8312588"/>
              <a:gd name="connsiteY136" fmla="*/ 3612691 h 7365722"/>
              <a:gd name="connsiteX137" fmla="*/ 1164644 w 8312588"/>
              <a:gd name="connsiteY137" fmla="*/ 3020738 h 7365722"/>
              <a:gd name="connsiteX138" fmla="*/ 4919689 w 8312588"/>
              <a:gd name="connsiteY138" fmla="*/ 1858480 h 7365722"/>
              <a:gd name="connsiteX139" fmla="*/ 5723399 w 8312588"/>
              <a:gd name="connsiteY139" fmla="*/ 1858480 h 7365722"/>
              <a:gd name="connsiteX140" fmla="*/ 6019376 w 8312588"/>
              <a:gd name="connsiteY140" fmla="*/ 2450434 h 7365722"/>
              <a:gd name="connsiteX141" fmla="*/ 5723399 w 8312588"/>
              <a:gd name="connsiteY141" fmla="*/ 3042386 h 7365722"/>
              <a:gd name="connsiteX142" fmla="*/ 4919689 w 8312588"/>
              <a:gd name="connsiteY142" fmla="*/ 3042386 h 7365722"/>
              <a:gd name="connsiteX143" fmla="*/ 4623712 w 8312588"/>
              <a:gd name="connsiteY143" fmla="*/ 2450434 h 7365722"/>
              <a:gd name="connsiteX144" fmla="*/ 317625 w 8312588"/>
              <a:gd name="connsiteY144" fmla="*/ 1807356 h 7365722"/>
              <a:gd name="connsiteX145" fmla="*/ 1121335 w 8312588"/>
              <a:gd name="connsiteY145" fmla="*/ 1807356 h 7365722"/>
              <a:gd name="connsiteX146" fmla="*/ 1417312 w 8312588"/>
              <a:gd name="connsiteY146" fmla="*/ 2399310 h 7365722"/>
              <a:gd name="connsiteX147" fmla="*/ 1121335 w 8312588"/>
              <a:gd name="connsiteY147" fmla="*/ 2991263 h 7365722"/>
              <a:gd name="connsiteX148" fmla="*/ 317625 w 8312588"/>
              <a:gd name="connsiteY148" fmla="*/ 2991263 h 7365722"/>
              <a:gd name="connsiteX149" fmla="*/ 21648 w 8312588"/>
              <a:gd name="connsiteY149" fmla="*/ 2399310 h 7365722"/>
              <a:gd name="connsiteX150" fmla="*/ 3753833 w 8312588"/>
              <a:gd name="connsiteY150" fmla="*/ 1246472 h 7365722"/>
              <a:gd name="connsiteX151" fmla="*/ 4557543 w 8312588"/>
              <a:gd name="connsiteY151" fmla="*/ 1246472 h 7365722"/>
              <a:gd name="connsiteX152" fmla="*/ 4853520 w 8312588"/>
              <a:gd name="connsiteY152" fmla="*/ 1838427 h 7365722"/>
              <a:gd name="connsiteX153" fmla="*/ 4557543 w 8312588"/>
              <a:gd name="connsiteY153" fmla="*/ 2430380 h 7365722"/>
              <a:gd name="connsiteX154" fmla="*/ 3753833 w 8312588"/>
              <a:gd name="connsiteY154" fmla="*/ 2430380 h 7365722"/>
              <a:gd name="connsiteX155" fmla="*/ 3457856 w 8312588"/>
              <a:gd name="connsiteY155" fmla="*/ 1838427 h 7365722"/>
              <a:gd name="connsiteX156" fmla="*/ 6048257 w 8312588"/>
              <a:gd name="connsiteY156" fmla="*/ 1246471 h 7365722"/>
              <a:gd name="connsiteX157" fmla="*/ 6851967 w 8312588"/>
              <a:gd name="connsiteY157" fmla="*/ 1246471 h 7365722"/>
              <a:gd name="connsiteX158" fmla="*/ 7147944 w 8312588"/>
              <a:gd name="connsiteY158" fmla="*/ 1838425 h 7365722"/>
              <a:gd name="connsiteX159" fmla="*/ 6851967 w 8312588"/>
              <a:gd name="connsiteY159" fmla="*/ 2430378 h 7365722"/>
              <a:gd name="connsiteX160" fmla="*/ 6048257 w 8312588"/>
              <a:gd name="connsiteY160" fmla="*/ 2430378 h 7365722"/>
              <a:gd name="connsiteX161" fmla="*/ 5752280 w 8312588"/>
              <a:gd name="connsiteY161" fmla="*/ 1838425 h 7365722"/>
              <a:gd name="connsiteX162" fmla="*/ 1454007 w 8312588"/>
              <a:gd name="connsiteY162" fmla="*/ 1214599 h 7365722"/>
              <a:gd name="connsiteX163" fmla="*/ 2257717 w 8312588"/>
              <a:gd name="connsiteY163" fmla="*/ 1214599 h 7365722"/>
              <a:gd name="connsiteX164" fmla="*/ 2553694 w 8312588"/>
              <a:gd name="connsiteY164" fmla="*/ 1806554 h 7365722"/>
              <a:gd name="connsiteX165" fmla="*/ 2257717 w 8312588"/>
              <a:gd name="connsiteY165" fmla="*/ 2398506 h 7365722"/>
              <a:gd name="connsiteX166" fmla="*/ 1454007 w 8312588"/>
              <a:gd name="connsiteY166" fmla="*/ 2398506 h 7365722"/>
              <a:gd name="connsiteX167" fmla="*/ 1158030 w 8312588"/>
              <a:gd name="connsiteY167" fmla="*/ 1806554 h 7365722"/>
              <a:gd name="connsiteX168" fmla="*/ 4919689 w 8312588"/>
              <a:gd name="connsiteY168" fmla="*/ 636472 h 7365722"/>
              <a:gd name="connsiteX169" fmla="*/ 5723399 w 8312588"/>
              <a:gd name="connsiteY169" fmla="*/ 636472 h 7365722"/>
              <a:gd name="connsiteX170" fmla="*/ 6019376 w 8312588"/>
              <a:gd name="connsiteY170" fmla="*/ 1228426 h 7365722"/>
              <a:gd name="connsiteX171" fmla="*/ 5723399 w 8312588"/>
              <a:gd name="connsiteY171" fmla="*/ 1820379 h 7365722"/>
              <a:gd name="connsiteX172" fmla="*/ 4919689 w 8312588"/>
              <a:gd name="connsiteY172" fmla="*/ 1820379 h 7365722"/>
              <a:gd name="connsiteX173" fmla="*/ 4623712 w 8312588"/>
              <a:gd name="connsiteY173" fmla="*/ 1228426 h 7365722"/>
              <a:gd name="connsiteX174" fmla="*/ 2603920 w 8312588"/>
              <a:gd name="connsiteY174" fmla="*/ 628059 h 7365722"/>
              <a:gd name="connsiteX175" fmla="*/ 3407630 w 8312588"/>
              <a:gd name="connsiteY175" fmla="*/ 628059 h 7365722"/>
              <a:gd name="connsiteX176" fmla="*/ 3703607 w 8312588"/>
              <a:gd name="connsiteY176" fmla="*/ 1220013 h 7365722"/>
              <a:gd name="connsiteX177" fmla="*/ 3407630 w 8312588"/>
              <a:gd name="connsiteY177" fmla="*/ 1811967 h 7365722"/>
              <a:gd name="connsiteX178" fmla="*/ 2603920 w 8312588"/>
              <a:gd name="connsiteY178" fmla="*/ 1811967 h 7365722"/>
              <a:gd name="connsiteX179" fmla="*/ 2307943 w 8312588"/>
              <a:gd name="connsiteY179" fmla="*/ 1220013 h 7365722"/>
              <a:gd name="connsiteX180" fmla="*/ 3769473 w 8312588"/>
              <a:gd name="connsiteY180" fmla="*/ 32694 h 7365722"/>
              <a:gd name="connsiteX181" fmla="*/ 4573183 w 8312588"/>
              <a:gd name="connsiteY181" fmla="*/ 32694 h 7365722"/>
              <a:gd name="connsiteX182" fmla="*/ 4869160 w 8312588"/>
              <a:gd name="connsiteY182" fmla="*/ 624648 h 7365722"/>
              <a:gd name="connsiteX183" fmla="*/ 4573183 w 8312588"/>
              <a:gd name="connsiteY183" fmla="*/ 1216601 h 7365722"/>
              <a:gd name="connsiteX184" fmla="*/ 3769473 w 8312588"/>
              <a:gd name="connsiteY184" fmla="*/ 1216601 h 7365722"/>
              <a:gd name="connsiteX185" fmla="*/ 3473496 w 8312588"/>
              <a:gd name="connsiteY185" fmla="*/ 624648 h 7365722"/>
              <a:gd name="connsiteX186" fmla="*/ 6048257 w 8312588"/>
              <a:gd name="connsiteY186" fmla="*/ 0 h 7365722"/>
              <a:gd name="connsiteX187" fmla="*/ 6851967 w 8312588"/>
              <a:gd name="connsiteY187" fmla="*/ 0 h 7365722"/>
              <a:gd name="connsiteX188" fmla="*/ 7147944 w 8312588"/>
              <a:gd name="connsiteY188" fmla="*/ 591954 h 7365722"/>
              <a:gd name="connsiteX189" fmla="*/ 6851967 w 8312588"/>
              <a:gd name="connsiteY189" fmla="*/ 1183907 h 7365722"/>
              <a:gd name="connsiteX190" fmla="*/ 6048257 w 8312588"/>
              <a:gd name="connsiteY190" fmla="*/ 1183907 h 7365722"/>
              <a:gd name="connsiteX191" fmla="*/ 5752280 w 8312588"/>
              <a:gd name="connsiteY191" fmla="*/ 591954 h 736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8312588" h="7365722">
                <a:moveTo>
                  <a:pt x="6069905" y="6181815"/>
                </a:moveTo>
                <a:lnTo>
                  <a:pt x="6873615" y="6181815"/>
                </a:lnTo>
                <a:lnTo>
                  <a:pt x="7169592" y="6773769"/>
                </a:lnTo>
                <a:lnTo>
                  <a:pt x="6873615" y="7365722"/>
                </a:lnTo>
                <a:lnTo>
                  <a:pt x="6069905" y="7365722"/>
                </a:lnTo>
                <a:lnTo>
                  <a:pt x="5773928" y="6773769"/>
                </a:lnTo>
                <a:close/>
                <a:moveTo>
                  <a:pt x="3730973" y="6123868"/>
                </a:moveTo>
                <a:lnTo>
                  <a:pt x="4534683" y="6123868"/>
                </a:lnTo>
                <a:lnTo>
                  <a:pt x="4830660" y="6715822"/>
                </a:lnTo>
                <a:lnTo>
                  <a:pt x="4534683" y="7307775"/>
                </a:lnTo>
                <a:lnTo>
                  <a:pt x="3730973" y="7307775"/>
                </a:lnTo>
                <a:lnTo>
                  <a:pt x="3434996" y="6715822"/>
                </a:lnTo>
                <a:close/>
                <a:moveTo>
                  <a:pt x="1454007" y="6099705"/>
                </a:moveTo>
                <a:lnTo>
                  <a:pt x="2257717" y="6099705"/>
                </a:lnTo>
                <a:lnTo>
                  <a:pt x="2553694" y="6691659"/>
                </a:lnTo>
                <a:lnTo>
                  <a:pt x="2257717" y="7283612"/>
                </a:lnTo>
                <a:lnTo>
                  <a:pt x="1454007" y="7283612"/>
                </a:lnTo>
                <a:lnTo>
                  <a:pt x="1158030" y="6691659"/>
                </a:lnTo>
                <a:close/>
                <a:moveTo>
                  <a:pt x="7212901" y="5589862"/>
                </a:moveTo>
                <a:lnTo>
                  <a:pt x="8016611" y="5589862"/>
                </a:lnTo>
                <a:lnTo>
                  <a:pt x="8312588" y="6181816"/>
                </a:lnTo>
                <a:lnTo>
                  <a:pt x="8016611" y="6773769"/>
                </a:lnTo>
                <a:lnTo>
                  <a:pt x="7212901" y="6773769"/>
                </a:lnTo>
                <a:lnTo>
                  <a:pt x="6916924" y="6181816"/>
                </a:lnTo>
                <a:close/>
                <a:moveTo>
                  <a:pt x="4904049" y="5541338"/>
                </a:moveTo>
                <a:lnTo>
                  <a:pt x="5707759" y="5541338"/>
                </a:lnTo>
                <a:lnTo>
                  <a:pt x="6003736" y="6133292"/>
                </a:lnTo>
                <a:lnTo>
                  <a:pt x="5707759" y="6725245"/>
                </a:lnTo>
                <a:lnTo>
                  <a:pt x="4904049" y="6725245"/>
                </a:lnTo>
                <a:lnTo>
                  <a:pt x="4608072" y="6133292"/>
                </a:lnTo>
                <a:close/>
                <a:moveTo>
                  <a:pt x="2587977" y="5490216"/>
                </a:moveTo>
                <a:lnTo>
                  <a:pt x="3391687" y="5490216"/>
                </a:lnTo>
                <a:lnTo>
                  <a:pt x="3687664" y="6082170"/>
                </a:lnTo>
                <a:lnTo>
                  <a:pt x="3391687" y="6674123"/>
                </a:lnTo>
                <a:lnTo>
                  <a:pt x="2587977" y="6674123"/>
                </a:lnTo>
                <a:lnTo>
                  <a:pt x="2292000" y="6082170"/>
                </a:lnTo>
                <a:close/>
                <a:moveTo>
                  <a:pt x="306801" y="5484187"/>
                </a:moveTo>
                <a:lnTo>
                  <a:pt x="1110511" y="5484187"/>
                </a:lnTo>
                <a:lnTo>
                  <a:pt x="1406488" y="6076141"/>
                </a:lnTo>
                <a:lnTo>
                  <a:pt x="1110511" y="6668094"/>
                </a:lnTo>
                <a:lnTo>
                  <a:pt x="306801" y="6668094"/>
                </a:lnTo>
                <a:lnTo>
                  <a:pt x="10824" y="6076141"/>
                </a:lnTo>
                <a:close/>
                <a:moveTo>
                  <a:pt x="6062685" y="4947370"/>
                </a:moveTo>
                <a:lnTo>
                  <a:pt x="6866395" y="4947370"/>
                </a:lnTo>
                <a:lnTo>
                  <a:pt x="7162372" y="5539324"/>
                </a:lnTo>
                <a:lnTo>
                  <a:pt x="6866395" y="6131277"/>
                </a:lnTo>
                <a:lnTo>
                  <a:pt x="6062685" y="6131277"/>
                </a:lnTo>
                <a:lnTo>
                  <a:pt x="5766708" y="5539324"/>
                </a:lnTo>
                <a:close/>
                <a:moveTo>
                  <a:pt x="3753833" y="4900860"/>
                </a:moveTo>
                <a:lnTo>
                  <a:pt x="4557543" y="4900860"/>
                </a:lnTo>
                <a:lnTo>
                  <a:pt x="4853520" y="5492814"/>
                </a:lnTo>
                <a:lnTo>
                  <a:pt x="4557543" y="6084767"/>
                </a:lnTo>
                <a:lnTo>
                  <a:pt x="3753833" y="6084767"/>
                </a:lnTo>
                <a:lnTo>
                  <a:pt x="3457856" y="5492814"/>
                </a:lnTo>
                <a:close/>
                <a:moveTo>
                  <a:pt x="1444981" y="4880808"/>
                </a:moveTo>
                <a:lnTo>
                  <a:pt x="2248691" y="4880808"/>
                </a:lnTo>
                <a:lnTo>
                  <a:pt x="2544668" y="5472762"/>
                </a:lnTo>
                <a:lnTo>
                  <a:pt x="2248691" y="6064715"/>
                </a:lnTo>
                <a:lnTo>
                  <a:pt x="1444981" y="6064715"/>
                </a:lnTo>
                <a:lnTo>
                  <a:pt x="1149004" y="5472762"/>
                </a:lnTo>
                <a:close/>
                <a:moveTo>
                  <a:pt x="4904049" y="4324545"/>
                </a:moveTo>
                <a:lnTo>
                  <a:pt x="5707759" y="4324545"/>
                </a:lnTo>
                <a:lnTo>
                  <a:pt x="6003736" y="4916499"/>
                </a:lnTo>
                <a:lnTo>
                  <a:pt x="5707759" y="5508452"/>
                </a:lnTo>
                <a:lnTo>
                  <a:pt x="4904049" y="5508452"/>
                </a:lnTo>
                <a:lnTo>
                  <a:pt x="4608072" y="4916499"/>
                </a:lnTo>
                <a:close/>
                <a:moveTo>
                  <a:pt x="2595197" y="4269805"/>
                </a:moveTo>
                <a:lnTo>
                  <a:pt x="3398907" y="4269805"/>
                </a:lnTo>
                <a:lnTo>
                  <a:pt x="3694884" y="4861759"/>
                </a:lnTo>
                <a:lnTo>
                  <a:pt x="3398907" y="5453712"/>
                </a:lnTo>
                <a:lnTo>
                  <a:pt x="2595197" y="5453712"/>
                </a:lnTo>
                <a:lnTo>
                  <a:pt x="2299220" y="4861759"/>
                </a:lnTo>
                <a:close/>
                <a:moveTo>
                  <a:pt x="306801" y="4251756"/>
                </a:moveTo>
                <a:lnTo>
                  <a:pt x="1110511" y="4251756"/>
                </a:lnTo>
                <a:lnTo>
                  <a:pt x="1406488" y="4843710"/>
                </a:lnTo>
                <a:lnTo>
                  <a:pt x="1110511" y="5435663"/>
                </a:lnTo>
                <a:lnTo>
                  <a:pt x="306801" y="5435663"/>
                </a:lnTo>
                <a:lnTo>
                  <a:pt x="10824" y="4843710"/>
                </a:lnTo>
                <a:close/>
                <a:moveTo>
                  <a:pt x="6069905" y="3712539"/>
                </a:moveTo>
                <a:lnTo>
                  <a:pt x="6873615" y="3712539"/>
                </a:lnTo>
                <a:lnTo>
                  <a:pt x="7169592" y="4304493"/>
                </a:lnTo>
                <a:lnTo>
                  <a:pt x="6873615" y="4896446"/>
                </a:lnTo>
                <a:lnTo>
                  <a:pt x="6069905" y="4896446"/>
                </a:lnTo>
                <a:lnTo>
                  <a:pt x="5773928" y="4304493"/>
                </a:lnTo>
                <a:close/>
                <a:moveTo>
                  <a:pt x="3765869" y="3677854"/>
                </a:moveTo>
                <a:lnTo>
                  <a:pt x="4569579" y="3677854"/>
                </a:lnTo>
                <a:lnTo>
                  <a:pt x="4865556" y="4269806"/>
                </a:lnTo>
                <a:lnTo>
                  <a:pt x="4569579" y="4861759"/>
                </a:lnTo>
                <a:lnTo>
                  <a:pt x="3765869" y="4861759"/>
                </a:lnTo>
                <a:lnTo>
                  <a:pt x="3469892" y="4269806"/>
                </a:lnTo>
                <a:close/>
                <a:moveTo>
                  <a:pt x="1449797" y="3648379"/>
                </a:moveTo>
                <a:lnTo>
                  <a:pt x="2253507" y="3648379"/>
                </a:lnTo>
                <a:lnTo>
                  <a:pt x="2549484" y="4240331"/>
                </a:lnTo>
                <a:lnTo>
                  <a:pt x="2253507" y="4832284"/>
                </a:lnTo>
                <a:lnTo>
                  <a:pt x="1449797" y="4832284"/>
                </a:lnTo>
                <a:lnTo>
                  <a:pt x="1153820" y="4240331"/>
                </a:lnTo>
                <a:close/>
                <a:moveTo>
                  <a:pt x="4919689" y="3092116"/>
                </a:moveTo>
                <a:lnTo>
                  <a:pt x="5723399" y="3092116"/>
                </a:lnTo>
                <a:lnTo>
                  <a:pt x="6019376" y="3684069"/>
                </a:lnTo>
                <a:lnTo>
                  <a:pt x="5723399" y="4276021"/>
                </a:lnTo>
                <a:lnTo>
                  <a:pt x="4919689" y="4276021"/>
                </a:lnTo>
                <a:lnTo>
                  <a:pt x="4623712" y="3684069"/>
                </a:lnTo>
                <a:close/>
                <a:moveTo>
                  <a:pt x="7191253" y="3090908"/>
                </a:moveTo>
                <a:lnTo>
                  <a:pt x="7994963" y="3090908"/>
                </a:lnTo>
                <a:lnTo>
                  <a:pt x="8290940" y="3682862"/>
                </a:lnTo>
                <a:lnTo>
                  <a:pt x="7994963" y="4274815"/>
                </a:lnTo>
                <a:lnTo>
                  <a:pt x="7191253" y="4274815"/>
                </a:lnTo>
                <a:lnTo>
                  <a:pt x="6895276" y="3682862"/>
                </a:lnTo>
                <a:close/>
                <a:moveTo>
                  <a:pt x="2612049" y="3044197"/>
                </a:moveTo>
                <a:lnTo>
                  <a:pt x="3415759" y="3044197"/>
                </a:lnTo>
                <a:lnTo>
                  <a:pt x="3711736" y="3636150"/>
                </a:lnTo>
                <a:lnTo>
                  <a:pt x="3415759" y="4228102"/>
                </a:lnTo>
                <a:lnTo>
                  <a:pt x="2612049" y="4228102"/>
                </a:lnTo>
                <a:lnTo>
                  <a:pt x="2316072" y="3636150"/>
                </a:lnTo>
                <a:close/>
                <a:moveTo>
                  <a:pt x="295977" y="3032163"/>
                </a:moveTo>
                <a:lnTo>
                  <a:pt x="1099687" y="3032163"/>
                </a:lnTo>
                <a:lnTo>
                  <a:pt x="1395664" y="3624117"/>
                </a:lnTo>
                <a:lnTo>
                  <a:pt x="1099687" y="4216069"/>
                </a:lnTo>
                <a:lnTo>
                  <a:pt x="295977" y="4216069"/>
                </a:lnTo>
                <a:lnTo>
                  <a:pt x="0" y="3624117"/>
                </a:lnTo>
                <a:close/>
                <a:moveTo>
                  <a:pt x="6062685" y="2480111"/>
                </a:moveTo>
                <a:lnTo>
                  <a:pt x="6866395" y="2480111"/>
                </a:lnTo>
                <a:lnTo>
                  <a:pt x="7162372" y="3072065"/>
                </a:lnTo>
                <a:lnTo>
                  <a:pt x="6866395" y="3664018"/>
                </a:lnTo>
                <a:lnTo>
                  <a:pt x="6062685" y="3664018"/>
                </a:lnTo>
                <a:lnTo>
                  <a:pt x="5766708" y="3072065"/>
                </a:lnTo>
                <a:close/>
                <a:moveTo>
                  <a:pt x="3793334" y="2480110"/>
                </a:moveTo>
                <a:lnTo>
                  <a:pt x="4597044" y="2480110"/>
                </a:lnTo>
                <a:lnTo>
                  <a:pt x="4893021" y="3072064"/>
                </a:lnTo>
                <a:lnTo>
                  <a:pt x="4597044" y="3664016"/>
                </a:lnTo>
                <a:lnTo>
                  <a:pt x="3793334" y="3664016"/>
                </a:lnTo>
                <a:lnTo>
                  <a:pt x="3497357" y="3072064"/>
                </a:lnTo>
                <a:close/>
                <a:moveTo>
                  <a:pt x="1460621" y="2428784"/>
                </a:moveTo>
                <a:lnTo>
                  <a:pt x="2264331" y="2428784"/>
                </a:lnTo>
                <a:lnTo>
                  <a:pt x="2560308" y="3020738"/>
                </a:lnTo>
                <a:lnTo>
                  <a:pt x="2264331" y="3612691"/>
                </a:lnTo>
                <a:lnTo>
                  <a:pt x="1460621" y="3612691"/>
                </a:lnTo>
                <a:lnTo>
                  <a:pt x="1164644" y="3020738"/>
                </a:lnTo>
                <a:close/>
                <a:moveTo>
                  <a:pt x="4919689" y="1858480"/>
                </a:moveTo>
                <a:lnTo>
                  <a:pt x="5723399" y="1858480"/>
                </a:lnTo>
                <a:lnTo>
                  <a:pt x="6019376" y="2450434"/>
                </a:lnTo>
                <a:lnTo>
                  <a:pt x="5723399" y="3042386"/>
                </a:lnTo>
                <a:lnTo>
                  <a:pt x="4919689" y="3042386"/>
                </a:lnTo>
                <a:lnTo>
                  <a:pt x="4623712" y="2450434"/>
                </a:lnTo>
                <a:close/>
                <a:moveTo>
                  <a:pt x="317625" y="1807356"/>
                </a:moveTo>
                <a:lnTo>
                  <a:pt x="1121335" y="1807356"/>
                </a:lnTo>
                <a:lnTo>
                  <a:pt x="1417312" y="2399310"/>
                </a:lnTo>
                <a:lnTo>
                  <a:pt x="1121335" y="2991263"/>
                </a:lnTo>
                <a:lnTo>
                  <a:pt x="317625" y="2991263"/>
                </a:lnTo>
                <a:lnTo>
                  <a:pt x="21648" y="2399310"/>
                </a:lnTo>
                <a:close/>
                <a:moveTo>
                  <a:pt x="3753833" y="1246472"/>
                </a:moveTo>
                <a:lnTo>
                  <a:pt x="4557543" y="1246472"/>
                </a:lnTo>
                <a:lnTo>
                  <a:pt x="4853520" y="1838427"/>
                </a:lnTo>
                <a:lnTo>
                  <a:pt x="4557543" y="2430380"/>
                </a:lnTo>
                <a:lnTo>
                  <a:pt x="3753833" y="2430380"/>
                </a:lnTo>
                <a:lnTo>
                  <a:pt x="3457856" y="1838427"/>
                </a:lnTo>
                <a:close/>
                <a:moveTo>
                  <a:pt x="6048257" y="1246471"/>
                </a:moveTo>
                <a:lnTo>
                  <a:pt x="6851967" y="1246471"/>
                </a:lnTo>
                <a:lnTo>
                  <a:pt x="7147944" y="1838425"/>
                </a:lnTo>
                <a:lnTo>
                  <a:pt x="6851967" y="2430378"/>
                </a:lnTo>
                <a:lnTo>
                  <a:pt x="6048257" y="2430378"/>
                </a:lnTo>
                <a:lnTo>
                  <a:pt x="5752280" y="1838425"/>
                </a:lnTo>
                <a:close/>
                <a:moveTo>
                  <a:pt x="1454007" y="1214599"/>
                </a:moveTo>
                <a:lnTo>
                  <a:pt x="2257717" y="1214599"/>
                </a:lnTo>
                <a:lnTo>
                  <a:pt x="2553694" y="1806554"/>
                </a:lnTo>
                <a:lnTo>
                  <a:pt x="2257717" y="2398506"/>
                </a:lnTo>
                <a:lnTo>
                  <a:pt x="1454007" y="2398506"/>
                </a:lnTo>
                <a:lnTo>
                  <a:pt x="1158030" y="1806554"/>
                </a:lnTo>
                <a:close/>
                <a:moveTo>
                  <a:pt x="4919689" y="636472"/>
                </a:moveTo>
                <a:lnTo>
                  <a:pt x="5723399" y="636472"/>
                </a:lnTo>
                <a:lnTo>
                  <a:pt x="6019376" y="1228426"/>
                </a:lnTo>
                <a:lnTo>
                  <a:pt x="5723399" y="1820379"/>
                </a:lnTo>
                <a:lnTo>
                  <a:pt x="4919689" y="1820379"/>
                </a:lnTo>
                <a:lnTo>
                  <a:pt x="4623712" y="1228426"/>
                </a:lnTo>
                <a:close/>
                <a:moveTo>
                  <a:pt x="2603920" y="628059"/>
                </a:moveTo>
                <a:lnTo>
                  <a:pt x="3407630" y="628059"/>
                </a:lnTo>
                <a:lnTo>
                  <a:pt x="3703607" y="1220013"/>
                </a:lnTo>
                <a:lnTo>
                  <a:pt x="3407630" y="1811967"/>
                </a:lnTo>
                <a:lnTo>
                  <a:pt x="2603920" y="1811967"/>
                </a:lnTo>
                <a:lnTo>
                  <a:pt x="2307943" y="1220013"/>
                </a:lnTo>
                <a:close/>
                <a:moveTo>
                  <a:pt x="3769473" y="32694"/>
                </a:moveTo>
                <a:lnTo>
                  <a:pt x="4573183" y="32694"/>
                </a:lnTo>
                <a:lnTo>
                  <a:pt x="4869160" y="624648"/>
                </a:lnTo>
                <a:lnTo>
                  <a:pt x="4573183" y="1216601"/>
                </a:lnTo>
                <a:lnTo>
                  <a:pt x="3769473" y="1216601"/>
                </a:lnTo>
                <a:lnTo>
                  <a:pt x="3473496" y="624648"/>
                </a:lnTo>
                <a:close/>
                <a:moveTo>
                  <a:pt x="6048257" y="0"/>
                </a:moveTo>
                <a:lnTo>
                  <a:pt x="6851967" y="0"/>
                </a:lnTo>
                <a:lnTo>
                  <a:pt x="7147944" y="591954"/>
                </a:lnTo>
                <a:lnTo>
                  <a:pt x="6851967" y="1183907"/>
                </a:lnTo>
                <a:lnTo>
                  <a:pt x="6048257" y="1183907"/>
                </a:lnTo>
                <a:lnTo>
                  <a:pt x="5752280" y="591954"/>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1276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FDC63-18CA-9936-3AD5-2A60B97AF8D9}"/>
              </a:ext>
            </a:extLst>
          </p:cNvPr>
          <p:cNvSpPr>
            <a:spLocks noGrp="1"/>
          </p:cNvSpPr>
          <p:nvPr>
            <p:ph type="title"/>
          </p:nvPr>
        </p:nvSpPr>
        <p:spPr>
          <a:xfrm>
            <a:off x="1141413" y="570391"/>
            <a:ext cx="9167840" cy="1478570"/>
          </a:xfrm>
        </p:spPr>
        <p:txBody>
          <a:bodyPr/>
          <a:lstStyle/>
          <a:p>
            <a:r>
              <a:rPr lang="en-US" sz="3600" dirty="0">
                <a:latin typeface="Times New Roman" panose="02020603050405020304" pitchFamily="18" charset="0"/>
                <a:cs typeface="Times New Roman" panose="02020603050405020304" pitchFamily="18" charset="0"/>
              </a:rPr>
              <a:t>Study and application </a:t>
            </a:r>
            <a:r>
              <a:rPr lang="en-US" sz="3600" dirty="0" smtClean="0">
                <a:latin typeface="Times New Roman" panose="02020603050405020304" pitchFamily="18" charset="0"/>
                <a:cs typeface="Times New Roman" panose="02020603050405020304" pitchFamily="18" charset="0"/>
              </a:rPr>
              <a:t>based on Li-Fi</a:t>
            </a:r>
            <a:endParaRPr lang="en-IN" dirty="0"/>
          </a:p>
        </p:txBody>
      </p:sp>
      <p:sp>
        <p:nvSpPr>
          <p:cNvPr id="3" name="Content Placeholder 2">
            <a:extLst>
              <a:ext uri="{FF2B5EF4-FFF2-40B4-BE49-F238E27FC236}">
                <a16:creationId xmlns:a16="http://schemas.microsoft.com/office/drawing/2014/main" xmlns="" id="{0F6E3570-7E92-4A55-F287-18A0883D7B92}"/>
              </a:ext>
            </a:extLst>
          </p:cNvPr>
          <p:cNvSpPr>
            <a:spLocks noGrp="1"/>
          </p:cNvSpPr>
          <p:nvPr>
            <p:ph idx="1"/>
          </p:nvPr>
        </p:nvSpPr>
        <p:spPr/>
        <p:txBody>
          <a:bodyPr/>
          <a:lstStyle/>
          <a:p>
            <a:pPr marL="0" indent="0">
              <a:buNone/>
            </a:pPr>
            <a:r>
              <a:rPr lang="en-US" dirty="0"/>
              <a:t> </a:t>
            </a:r>
            <a:r>
              <a:rPr lang="en-US" dirty="0" smtClean="0"/>
              <a:t>     Team </a:t>
            </a:r>
            <a:r>
              <a:rPr lang="en-US" dirty="0"/>
              <a:t>member : presented by</a:t>
            </a:r>
          </a:p>
          <a:p>
            <a:pPr marL="0" indent="0">
              <a:buNone/>
            </a:pPr>
            <a:endParaRPr lang="en-IN" dirty="0"/>
          </a:p>
        </p:txBody>
      </p:sp>
      <p:graphicFrame>
        <p:nvGraphicFramePr>
          <p:cNvPr id="6" name="Table 5">
            <a:extLst>
              <a:ext uri="{FF2B5EF4-FFF2-40B4-BE49-F238E27FC236}">
                <a16:creationId xmlns:a16="http://schemas.microsoft.com/office/drawing/2014/main" xmlns="" id="{0BFB226E-27F1-D13E-409D-AA3699DAAEFB}"/>
              </a:ext>
            </a:extLst>
          </p:cNvPr>
          <p:cNvGraphicFramePr>
            <a:graphicFrameLocks noGrp="1"/>
          </p:cNvGraphicFramePr>
          <p:nvPr>
            <p:extLst>
              <p:ext uri="{D42A27DB-BD31-4B8C-83A1-F6EECF244321}">
                <p14:modId xmlns:p14="http://schemas.microsoft.com/office/powerpoint/2010/main" val="3145486402"/>
              </p:ext>
            </p:extLst>
          </p:nvPr>
        </p:nvGraphicFramePr>
        <p:xfrm>
          <a:off x="1218670" y="2832213"/>
          <a:ext cx="8233356" cy="3186572"/>
        </p:xfrm>
        <a:graphic>
          <a:graphicData uri="http://schemas.openxmlformats.org/drawingml/2006/table">
            <a:tbl>
              <a:tblPr firstRow="1" bandRow="1">
                <a:tableStyleId>{5C22544A-7EE6-4342-B048-85BDC9FD1C3A}</a:tableStyleId>
              </a:tblPr>
              <a:tblGrid>
                <a:gridCol w="2058339">
                  <a:extLst>
                    <a:ext uri="{9D8B030D-6E8A-4147-A177-3AD203B41FA5}">
                      <a16:colId xmlns:a16="http://schemas.microsoft.com/office/drawing/2014/main" xmlns="" val="3318710138"/>
                    </a:ext>
                  </a:extLst>
                </a:gridCol>
                <a:gridCol w="2058339">
                  <a:extLst>
                    <a:ext uri="{9D8B030D-6E8A-4147-A177-3AD203B41FA5}">
                      <a16:colId xmlns:a16="http://schemas.microsoft.com/office/drawing/2014/main" xmlns="" val="646309629"/>
                    </a:ext>
                  </a:extLst>
                </a:gridCol>
                <a:gridCol w="2058339">
                  <a:extLst>
                    <a:ext uri="{9D8B030D-6E8A-4147-A177-3AD203B41FA5}">
                      <a16:colId xmlns:a16="http://schemas.microsoft.com/office/drawing/2014/main" xmlns="" val="2384802956"/>
                    </a:ext>
                  </a:extLst>
                </a:gridCol>
                <a:gridCol w="2058339">
                  <a:extLst>
                    <a:ext uri="{9D8B030D-6E8A-4147-A177-3AD203B41FA5}">
                      <a16:colId xmlns:a16="http://schemas.microsoft.com/office/drawing/2014/main" xmlns="" val="3529757408"/>
                    </a:ext>
                  </a:extLst>
                </a:gridCol>
              </a:tblGrid>
              <a:tr h="522160">
                <a:tc>
                  <a:txBody>
                    <a:bodyPr/>
                    <a:lstStyle/>
                    <a:p>
                      <a:r>
                        <a:rPr lang="en-US" dirty="0"/>
                        <a:t>Name</a:t>
                      </a:r>
                      <a:endParaRPr lang="en-IN" dirty="0"/>
                    </a:p>
                  </a:txBody>
                  <a:tcPr/>
                </a:tc>
                <a:tc>
                  <a:txBody>
                    <a:bodyPr/>
                    <a:lstStyle/>
                    <a:p>
                      <a:pPr algn="ctr"/>
                      <a:r>
                        <a:rPr lang="en-US" dirty="0"/>
                        <a:t>Roll No.</a:t>
                      </a:r>
                      <a:endParaRPr lang="en-IN" dirty="0"/>
                    </a:p>
                  </a:txBody>
                  <a:tcPr/>
                </a:tc>
                <a:tc>
                  <a:txBody>
                    <a:bodyPr/>
                    <a:lstStyle/>
                    <a:p>
                      <a:pPr algn="ctr"/>
                      <a:r>
                        <a:rPr lang="en-US" dirty="0"/>
                        <a:t>PRN . No.</a:t>
                      </a:r>
                      <a:endParaRPr lang="en-IN" dirty="0"/>
                    </a:p>
                  </a:txBody>
                  <a:tcPr/>
                </a:tc>
                <a:tc>
                  <a:txBody>
                    <a:bodyPr/>
                    <a:lstStyle/>
                    <a:p>
                      <a:pPr algn="ctr"/>
                      <a:r>
                        <a:rPr lang="en-US" dirty="0"/>
                        <a:t>Branch</a:t>
                      </a:r>
                      <a:endParaRPr lang="en-IN" dirty="0"/>
                    </a:p>
                  </a:txBody>
                  <a:tcPr/>
                </a:tc>
                <a:extLst>
                  <a:ext uri="{0D108BD9-81ED-4DB2-BD59-A6C34878D82A}">
                    <a16:rowId xmlns:a16="http://schemas.microsoft.com/office/drawing/2014/main" xmlns="" val="2491526555"/>
                  </a:ext>
                </a:extLst>
              </a:tr>
              <a:tr h="507822">
                <a:tc>
                  <a:txBody>
                    <a:bodyPr/>
                    <a:lstStyle/>
                    <a:p>
                      <a:r>
                        <a:rPr lang="en-US" dirty="0" err="1" smtClean="0"/>
                        <a:t>Anurag</a:t>
                      </a:r>
                      <a:r>
                        <a:rPr lang="en-US" baseline="0" dirty="0" smtClean="0"/>
                        <a:t> </a:t>
                      </a:r>
                      <a:r>
                        <a:rPr lang="en-US" baseline="0" dirty="0" err="1" smtClean="0"/>
                        <a:t>Maske</a:t>
                      </a:r>
                      <a:r>
                        <a:rPr lang="en-US" baseline="0" dirty="0" smtClean="0"/>
                        <a:t> </a:t>
                      </a:r>
                      <a:endParaRPr lang="en-IN" dirty="0"/>
                    </a:p>
                  </a:txBody>
                  <a:tcPr/>
                </a:tc>
                <a:tc>
                  <a:txBody>
                    <a:bodyPr/>
                    <a:lstStyle/>
                    <a:p>
                      <a:pPr algn="ctr"/>
                      <a:r>
                        <a:rPr lang="en-US" dirty="0" smtClean="0"/>
                        <a:t>3</a:t>
                      </a:r>
                      <a:endParaRPr lang="en-IN" dirty="0"/>
                    </a:p>
                  </a:txBody>
                  <a:tcPr/>
                </a:tc>
                <a:tc>
                  <a:txBody>
                    <a:bodyPr/>
                    <a:lstStyle/>
                    <a:p>
                      <a:pPr algn="ctr"/>
                      <a:r>
                        <a:rPr lang="en-IN" dirty="0" smtClean="0"/>
                        <a:t>22310033</a:t>
                      </a:r>
                      <a:endParaRPr lang="en-IN" dirty="0"/>
                    </a:p>
                  </a:txBody>
                  <a:tcPr/>
                </a:tc>
                <a:tc>
                  <a:txBody>
                    <a:bodyPr/>
                    <a:lstStyle/>
                    <a:p>
                      <a:pPr algn="ctr"/>
                      <a:r>
                        <a:rPr lang="en-US" dirty="0"/>
                        <a:t>CSE(AI)</a:t>
                      </a:r>
                      <a:endParaRPr lang="en-IN" dirty="0"/>
                    </a:p>
                  </a:txBody>
                  <a:tcPr/>
                </a:tc>
                <a:extLst>
                  <a:ext uri="{0D108BD9-81ED-4DB2-BD59-A6C34878D82A}">
                    <a16:rowId xmlns:a16="http://schemas.microsoft.com/office/drawing/2014/main" xmlns="" val="3507371950"/>
                  </a:ext>
                </a:extLst>
              </a:tr>
              <a:tr h="500866">
                <a:tc>
                  <a:txBody>
                    <a:bodyPr/>
                    <a:lstStyle/>
                    <a:p>
                      <a:r>
                        <a:rPr lang="en-US" dirty="0" err="1" smtClean="0"/>
                        <a:t>Ashutosh</a:t>
                      </a:r>
                      <a:r>
                        <a:rPr lang="en-US" baseline="0" dirty="0" smtClean="0"/>
                        <a:t> </a:t>
                      </a:r>
                      <a:r>
                        <a:rPr lang="en-US" baseline="0" dirty="0" err="1" smtClean="0"/>
                        <a:t>Shinde</a:t>
                      </a:r>
                      <a:endParaRPr lang="en-IN" dirty="0"/>
                    </a:p>
                  </a:txBody>
                  <a:tcPr/>
                </a:tc>
                <a:tc>
                  <a:txBody>
                    <a:bodyPr/>
                    <a:lstStyle/>
                    <a:p>
                      <a:pPr algn="ctr"/>
                      <a:r>
                        <a:rPr lang="en-US" dirty="0" smtClean="0"/>
                        <a:t>8</a:t>
                      </a:r>
                      <a:endParaRPr lang="en-IN" dirty="0"/>
                    </a:p>
                  </a:txBody>
                  <a:tcPr/>
                </a:tc>
                <a:tc>
                  <a:txBody>
                    <a:bodyPr/>
                    <a:lstStyle/>
                    <a:p>
                      <a:pPr algn="ctr"/>
                      <a:r>
                        <a:rPr lang="en-US" dirty="0" smtClean="0"/>
                        <a:t>22310120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CSE(AI)</a:t>
                      </a:r>
                      <a:endParaRPr lang="en-IN" dirty="0"/>
                    </a:p>
                  </a:txBody>
                  <a:tcPr/>
                </a:tc>
                <a:extLst>
                  <a:ext uri="{0D108BD9-81ED-4DB2-BD59-A6C34878D82A}">
                    <a16:rowId xmlns:a16="http://schemas.microsoft.com/office/drawing/2014/main" xmlns="" val="1205941296"/>
                  </a:ext>
                </a:extLst>
              </a:tr>
              <a:tr h="507822">
                <a:tc>
                  <a:txBody>
                    <a:bodyPr/>
                    <a:lstStyle/>
                    <a:p>
                      <a:r>
                        <a:rPr lang="en-US" dirty="0" err="1" smtClean="0"/>
                        <a:t>Pandharinath</a:t>
                      </a:r>
                      <a:r>
                        <a:rPr lang="en-US" baseline="0" dirty="0" smtClean="0"/>
                        <a:t> </a:t>
                      </a:r>
                      <a:r>
                        <a:rPr lang="en-US" baseline="0" dirty="0" err="1" smtClean="0"/>
                        <a:t>Maske</a:t>
                      </a:r>
                      <a:r>
                        <a:rPr lang="en-US" baseline="0" dirty="0" smtClean="0"/>
                        <a:t> </a:t>
                      </a:r>
                      <a:endParaRPr lang="en-IN" dirty="0"/>
                    </a:p>
                  </a:txBody>
                  <a:tcPr/>
                </a:tc>
                <a:tc>
                  <a:txBody>
                    <a:bodyPr/>
                    <a:lstStyle/>
                    <a:p>
                      <a:pPr algn="ctr"/>
                      <a:r>
                        <a:rPr lang="en-US" dirty="0" smtClean="0"/>
                        <a:t>13</a:t>
                      </a:r>
                      <a:endParaRPr lang="en-IN" dirty="0"/>
                    </a:p>
                  </a:txBody>
                  <a:tcPr/>
                </a:tc>
                <a:tc>
                  <a:txBody>
                    <a:bodyPr/>
                    <a:lstStyle/>
                    <a:p>
                      <a:pPr algn="ctr"/>
                      <a:r>
                        <a:rPr lang="en-US" dirty="0" smtClean="0"/>
                        <a:t>22310246</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CSE(AI)</a:t>
                      </a:r>
                      <a:endParaRPr lang="en-IN" dirty="0"/>
                    </a:p>
                  </a:txBody>
                  <a:tcPr/>
                </a:tc>
                <a:extLst>
                  <a:ext uri="{0D108BD9-81ED-4DB2-BD59-A6C34878D82A}">
                    <a16:rowId xmlns:a16="http://schemas.microsoft.com/office/drawing/2014/main" xmlns="" val="1041656598"/>
                  </a:ext>
                </a:extLst>
              </a:tr>
              <a:tr h="507822">
                <a:tc>
                  <a:txBody>
                    <a:bodyPr/>
                    <a:lstStyle/>
                    <a:p>
                      <a:r>
                        <a:rPr lang="en-IN" dirty="0" err="1" smtClean="0"/>
                        <a:t>Aayush</a:t>
                      </a:r>
                      <a:r>
                        <a:rPr lang="en-IN" baseline="0" dirty="0" smtClean="0"/>
                        <a:t> Bokde</a:t>
                      </a:r>
                      <a:endParaRPr lang="en-IN" dirty="0"/>
                    </a:p>
                  </a:txBody>
                  <a:tcPr/>
                </a:tc>
                <a:tc>
                  <a:txBody>
                    <a:bodyPr/>
                    <a:lstStyle/>
                    <a:p>
                      <a:pPr algn="ctr"/>
                      <a:r>
                        <a:rPr lang="en-US" dirty="0" smtClean="0"/>
                        <a:t>18</a:t>
                      </a:r>
                      <a:endParaRPr lang="en-IN" dirty="0"/>
                    </a:p>
                  </a:txBody>
                  <a:tcPr/>
                </a:tc>
                <a:tc>
                  <a:txBody>
                    <a:bodyPr/>
                    <a:lstStyle/>
                    <a:p>
                      <a:pPr algn="ctr"/>
                      <a:r>
                        <a:rPr lang="en-US" dirty="0" smtClean="0"/>
                        <a:t>22310316</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CSE(AI)</a:t>
                      </a:r>
                      <a:endParaRPr lang="en-IN" dirty="0"/>
                    </a:p>
                  </a:txBody>
                  <a:tcPr/>
                </a:tc>
                <a:extLst>
                  <a:ext uri="{0D108BD9-81ED-4DB2-BD59-A6C34878D82A}">
                    <a16:rowId xmlns:a16="http://schemas.microsoft.com/office/drawing/2014/main" xmlns="" val="2028056211"/>
                  </a:ext>
                </a:extLst>
              </a:tr>
              <a:tr h="507822">
                <a:tc>
                  <a:txBody>
                    <a:bodyPr/>
                    <a:lstStyle/>
                    <a:p>
                      <a:r>
                        <a:rPr lang="en-US" dirty="0" err="1" smtClean="0"/>
                        <a:t>Sakshi</a:t>
                      </a:r>
                      <a:r>
                        <a:rPr lang="en-US" baseline="0" dirty="0" smtClean="0"/>
                        <a:t> </a:t>
                      </a:r>
                      <a:r>
                        <a:rPr lang="en-US" baseline="0" dirty="0" err="1" smtClean="0"/>
                        <a:t>Lokhande</a:t>
                      </a:r>
                      <a:endParaRPr lang="en-IN" dirty="0"/>
                    </a:p>
                  </a:txBody>
                  <a:tcPr/>
                </a:tc>
                <a:tc>
                  <a:txBody>
                    <a:bodyPr/>
                    <a:lstStyle/>
                    <a:p>
                      <a:pPr algn="ctr"/>
                      <a:r>
                        <a:rPr lang="en-US" dirty="0" smtClean="0"/>
                        <a:t>23</a:t>
                      </a:r>
                      <a:endParaRPr lang="en-IN" dirty="0"/>
                    </a:p>
                  </a:txBody>
                  <a:tcPr/>
                </a:tc>
                <a:tc>
                  <a:txBody>
                    <a:bodyPr/>
                    <a:lstStyle/>
                    <a:p>
                      <a:pPr algn="ctr"/>
                      <a:r>
                        <a:rPr lang="en-US" dirty="0" smtClean="0"/>
                        <a:t>22310541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CSE(AI)</a:t>
                      </a:r>
                      <a:endParaRPr lang="en-IN" dirty="0"/>
                    </a:p>
                  </a:txBody>
                  <a:tcPr/>
                </a:tc>
                <a:extLst>
                  <a:ext uri="{0D108BD9-81ED-4DB2-BD59-A6C34878D82A}">
                    <a16:rowId xmlns:a16="http://schemas.microsoft.com/office/drawing/2014/main" xmlns="" val="205770690"/>
                  </a:ext>
                </a:extLst>
              </a:tr>
            </a:tbl>
          </a:graphicData>
        </a:graphic>
      </p:graphicFrame>
    </p:spTree>
    <p:extLst>
      <p:ext uri="{BB962C8B-B14F-4D97-AF65-F5344CB8AC3E}">
        <p14:creationId xmlns:p14="http://schemas.microsoft.com/office/powerpoint/2010/main" val="216551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673ED-56AB-7FA6-8EF9-21DE14C43953}"/>
              </a:ext>
            </a:extLst>
          </p:cNvPr>
          <p:cNvSpPr>
            <a:spLocks noGrp="1"/>
          </p:cNvSpPr>
          <p:nvPr>
            <p:ph type="title"/>
          </p:nvPr>
        </p:nvSpPr>
        <p:spPr>
          <a:xfrm>
            <a:off x="1141413" y="208548"/>
            <a:ext cx="9905998" cy="1235242"/>
          </a:xfrm>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I</a:t>
            </a:r>
            <a:r>
              <a:rPr lang="en-US" dirty="0" smtClean="0">
                <a:latin typeface="Times New Roman" panose="02020603050405020304" pitchFamily="18" charset="0"/>
                <a:ea typeface="Tahoma" panose="020B0604030504040204" pitchFamily="34" charset="0"/>
                <a:cs typeface="Times New Roman" panose="02020603050405020304" pitchFamily="18" charset="0"/>
              </a:rPr>
              <a:t>ndex</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9EA75C3-BB61-C0DE-BBC8-EDDADD1A649B}"/>
              </a:ext>
            </a:extLst>
          </p:cNvPr>
          <p:cNvSpPr>
            <a:spLocks noGrp="1"/>
          </p:cNvSpPr>
          <p:nvPr>
            <p:ph sz="half" idx="1"/>
          </p:nvPr>
        </p:nvSpPr>
        <p:spPr>
          <a:xfrm>
            <a:off x="1141410" y="1283368"/>
            <a:ext cx="5194654" cy="4507832"/>
          </a:xfrm>
        </p:spPr>
        <p:txBody>
          <a:bodyPr>
            <a:normAutofit/>
          </a:bodyPr>
          <a:lstStyle/>
          <a:p>
            <a:pPr marL="457200" indent="-457200">
              <a:buAutoNum type="arabicPeriod"/>
            </a:pPr>
            <a:r>
              <a:rPr lang="en-IN" dirty="0" smtClean="0"/>
              <a:t>Introduction</a:t>
            </a:r>
          </a:p>
          <a:p>
            <a:pPr marL="457200" indent="-457200">
              <a:buAutoNum type="arabicPeriod"/>
            </a:pPr>
            <a:r>
              <a:rPr lang="en-IN" dirty="0" smtClean="0"/>
              <a:t>Literature </a:t>
            </a:r>
            <a:r>
              <a:rPr lang="en-IN" dirty="0"/>
              <a:t>Survey</a:t>
            </a:r>
          </a:p>
          <a:p>
            <a:pPr marL="457200" indent="-457200">
              <a:buAutoNum type="arabicPeriod"/>
            </a:pPr>
            <a:r>
              <a:rPr lang="en-IN" dirty="0"/>
              <a:t>Objectives</a:t>
            </a:r>
          </a:p>
          <a:p>
            <a:pPr marL="457200" indent="-457200">
              <a:buAutoNum type="arabicPeriod"/>
            </a:pPr>
            <a:r>
              <a:rPr lang="en-US" dirty="0"/>
              <a:t>Methodology (adopted from literature Survey)</a:t>
            </a:r>
          </a:p>
          <a:p>
            <a:pPr marL="457200" indent="-457200">
              <a:buAutoNum type="arabicPeriod"/>
            </a:pPr>
            <a:r>
              <a:rPr lang="en-US" dirty="0"/>
              <a:t>Work Plan (weekly schedule of work)</a:t>
            </a:r>
          </a:p>
          <a:p>
            <a:pPr marL="457200" indent="-457200">
              <a:buAutoNum type="arabicPeriod"/>
            </a:pPr>
            <a:r>
              <a:rPr lang="en-IN" dirty="0"/>
              <a:t>Distribution of tasks</a:t>
            </a:r>
          </a:p>
          <a:p>
            <a:pPr marL="457200" indent="-457200">
              <a:buAutoNum type="arabicPeriod"/>
            </a:pPr>
            <a:r>
              <a:rPr lang="en-IN" dirty="0" smtClean="0"/>
              <a:t>Motivation (Technological/Scientific significance)</a:t>
            </a:r>
          </a:p>
          <a:p>
            <a:pPr marL="457200" indent="-457200">
              <a:buAutoNum type="arabicPeriod"/>
            </a:pPr>
            <a:r>
              <a:rPr lang="en-US" dirty="0" smtClean="0"/>
              <a:t>Principle </a:t>
            </a:r>
            <a:r>
              <a:rPr lang="en-US" dirty="0"/>
              <a:t>of Physics on which the topic is based.</a:t>
            </a:r>
            <a:endParaRPr lang="en-IN" dirty="0"/>
          </a:p>
        </p:txBody>
      </p:sp>
    </p:spTree>
    <p:extLst>
      <p:ext uri="{BB962C8B-B14F-4D97-AF65-F5344CB8AC3E}">
        <p14:creationId xmlns:p14="http://schemas.microsoft.com/office/powerpoint/2010/main" val="177975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28366-F9CB-CCF9-4234-36CCFDBE1C35}"/>
              </a:ext>
            </a:extLst>
          </p:cNvPr>
          <p:cNvSpPr>
            <a:spLocks noGrp="1"/>
          </p:cNvSpPr>
          <p:nvPr>
            <p:ph type="title"/>
          </p:nvPr>
        </p:nvSpPr>
        <p:spPr>
          <a:xfrm>
            <a:off x="1141413" y="618517"/>
            <a:ext cx="9905998" cy="524478"/>
          </a:xfrm>
        </p:spPr>
        <p:txBody>
          <a:bodyPr>
            <a:normAutofit fontScale="90000"/>
          </a:bodyPr>
          <a:lstStyle/>
          <a:p>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ndex</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CABF7169-9802-3B07-B68D-50EF523B1E9C}"/>
              </a:ext>
            </a:extLst>
          </p:cNvPr>
          <p:cNvSpPr>
            <a:spLocks noGrp="1"/>
          </p:cNvSpPr>
          <p:nvPr>
            <p:ph idx="1"/>
          </p:nvPr>
        </p:nvSpPr>
        <p:spPr>
          <a:xfrm>
            <a:off x="1141412" y="1507136"/>
            <a:ext cx="9905999" cy="469633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9. Theoretical &amp; Mathematical Formulation</a:t>
            </a:r>
          </a:p>
          <a:p>
            <a:pPr marL="0" indent="0">
              <a:buNone/>
            </a:pPr>
            <a:r>
              <a:rPr lang="en-US" dirty="0">
                <a:latin typeface="Times New Roman" panose="02020603050405020304" pitchFamily="18" charset="0"/>
                <a:cs typeface="Times New Roman" panose="02020603050405020304" pitchFamily="18" charset="0"/>
              </a:rPr>
              <a:t>10. Calculations using realistic parameters</a:t>
            </a:r>
          </a:p>
          <a:p>
            <a:pPr marL="0" indent="0">
              <a:buNone/>
            </a:pPr>
            <a:r>
              <a:rPr lang="en-US" dirty="0">
                <a:latin typeface="Times New Roman" panose="02020603050405020304" pitchFamily="18" charset="0"/>
                <a:cs typeface="Times New Roman" panose="02020603050405020304" pitchFamily="18" charset="0"/>
              </a:rPr>
              <a:t>11. Simulation/Demonstration of Principle</a:t>
            </a:r>
          </a:p>
          <a:p>
            <a:pPr marL="0" indent="0">
              <a:buNone/>
            </a:pPr>
            <a:r>
              <a:rPr lang="en-US" dirty="0">
                <a:latin typeface="Times New Roman" panose="02020603050405020304" pitchFamily="18" charset="0"/>
                <a:cs typeface="Times New Roman" panose="02020603050405020304" pitchFamily="18" charset="0"/>
              </a:rPr>
              <a:t>12. Results of the experiment carried out &amp; Discussion (if</a:t>
            </a:r>
          </a:p>
          <a:p>
            <a:pPr marL="0" indent="0">
              <a:buNone/>
            </a:pPr>
            <a:r>
              <a:rPr lang="en-US" dirty="0">
                <a:latin typeface="Times New Roman" panose="02020603050405020304" pitchFamily="18" charset="0"/>
                <a:cs typeface="Times New Roman" panose="02020603050405020304" pitchFamily="18" charset="0"/>
              </a:rPr>
              <a:t>applicable)</a:t>
            </a:r>
          </a:p>
          <a:p>
            <a:pPr marL="0" indent="0">
              <a:buNone/>
            </a:pPr>
            <a:r>
              <a:rPr lang="en-US" dirty="0">
                <a:latin typeface="Times New Roman" panose="02020603050405020304" pitchFamily="18" charset="0"/>
                <a:cs typeface="Times New Roman" panose="02020603050405020304" pitchFamily="18" charset="0"/>
              </a:rPr>
              <a:t>13. Conclusions</a:t>
            </a:r>
          </a:p>
          <a:p>
            <a:pPr marL="0" indent="0">
              <a:buNone/>
            </a:pPr>
            <a:r>
              <a:rPr lang="en-US" dirty="0">
                <a:latin typeface="Times New Roman" panose="02020603050405020304" pitchFamily="18" charset="0"/>
                <a:cs typeface="Times New Roman" panose="02020603050405020304" pitchFamily="18" charset="0"/>
              </a:rPr>
              <a:t>14. Future Scope</a:t>
            </a:r>
          </a:p>
          <a:p>
            <a:pPr marL="0" indent="0">
              <a:buNone/>
            </a:pPr>
            <a:r>
              <a:rPr lang="en-US" dirty="0">
                <a:latin typeface="Times New Roman" panose="02020603050405020304" pitchFamily="18" charset="0"/>
                <a:cs typeface="Times New Roman" panose="02020603050405020304" pitchFamily="18" charset="0"/>
              </a:rPr>
              <a:t>15. References</a:t>
            </a:r>
          </a:p>
          <a:p>
            <a:pPr marL="0" indent="0">
              <a:buNone/>
            </a:pPr>
            <a:r>
              <a:rPr lang="en-US" dirty="0">
                <a:latin typeface="Times New Roman" panose="02020603050405020304" pitchFamily="18" charset="0"/>
                <a:cs typeface="Times New Roman" panose="02020603050405020304" pitchFamily="18" charset="0"/>
              </a:rPr>
              <a:t>16. Details of meetings held with contributions by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13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42925-DCC2-93C9-59A7-44E2F562B1E1}"/>
              </a:ext>
            </a:extLst>
          </p:cNvPr>
          <p:cNvSpPr>
            <a:spLocks noGrp="1"/>
          </p:cNvSpPr>
          <p:nvPr>
            <p:ph type="title"/>
          </p:nvPr>
        </p:nvSpPr>
        <p:spPr>
          <a:xfrm>
            <a:off x="618324" y="552956"/>
            <a:ext cx="8596668" cy="1320800"/>
          </a:xfrm>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EE0A15-FD38-0168-D219-48AD1085E9D3}"/>
              </a:ext>
            </a:extLst>
          </p:cNvPr>
          <p:cNvSpPr>
            <a:spLocks noGrp="1"/>
          </p:cNvSpPr>
          <p:nvPr>
            <p:ph idx="1"/>
          </p:nvPr>
        </p:nvSpPr>
        <p:spPr>
          <a:xfrm>
            <a:off x="618324" y="2233402"/>
            <a:ext cx="8714688" cy="398937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have developed an small project that utilizes </a:t>
            </a:r>
            <a:r>
              <a:rPr lang="en-US" dirty="0" smtClean="0">
                <a:latin typeface="Times New Roman" panose="02020603050405020304" pitchFamily="18" charset="0"/>
                <a:cs typeface="Times New Roman" panose="02020603050405020304" pitchFamily="18" charset="0"/>
              </a:rPr>
              <a:t>a LED to transmit data from one PC to another PC , it is executed with the help of </a:t>
            </a:r>
            <a:r>
              <a:rPr lang="en-US" dirty="0" err="1" smtClean="0">
                <a:latin typeface="Times New Roman" panose="02020603050405020304" pitchFamily="18" charset="0"/>
                <a:cs typeface="Times New Roman" panose="02020603050405020304" pitchFamily="18" charset="0"/>
              </a:rPr>
              <a:t>Arduinos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idea 💡 behind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is in today's world, effective and efficient </a:t>
            </a:r>
            <a:r>
              <a:rPr lang="en-US" dirty="0" smtClean="0">
                <a:latin typeface="Times New Roman" panose="02020603050405020304" pitchFamily="18" charset="0"/>
                <a:cs typeface="Times New Roman" panose="02020603050405020304" pitchFamily="18" charset="0"/>
              </a:rPr>
              <a:t>data transmission is </a:t>
            </a:r>
            <a:r>
              <a:rPr lang="en-US" dirty="0">
                <a:latin typeface="Times New Roman" panose="02020603050405020304" pitchFamily="18" charset="0"/>
                <a:cs typeface="Times New Roman" panose="02020603050405020304" pitchFamily="18" charset="0"/>
              </a:rPr>
              <a:t>becoming increasingly crucial, especially in </a:t>
            </a:r>
            <a:r>
              <a:rPr lang="en-US" dirty="0" smtClean="0">
                <a:latin typeface="Times New Roman" panose="02020603050405020304" pitchFamily="18" charset="0"/>
                <a:cs typeface="Times New Roman" panose="02020603050405020304" pitchFamily="18" charset="0"/>
              </a:rPr>
              <a:t>the Era of Technology.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accuracy and efficiency in transmitting data play </a:t>
            </a:r>
            <a:r>
              <a:rPr lang="en-US" dirty="0">
                <a:latin typeface="Times New Roman" panose="02020603050405020304" pitchFamily="18" charset="0"/>
                <a:cs typeface="Times New Roman" panose="02020603050405020304" pitchFamily="18" charset="0"/>
              </a:rPr>
              <a:t>a pivotal role in optimizing </a:t>
            </a:r>
            <a:r>
              <a:rPr lang="en-US" dirty="0" smtClean="0">
                <a:latin typeface="Times New Roman" panose="02020603050405020304" pitchFamily="18" charset="0"/>
                <a:cs typeface="Times New Roman" panose="02020603050405020304" pitchFamily="18" charset="0"/>
              </a:rPr>
              <a:t>the work environment. </a:t>
            </a:r>
            <a:r>
              <a:rPr lang="en-US" dirty="0">
                <a:latin typeface="Times New Roman" panose="02020603050405020304" pitchFamily="18" charset="0"/>
                <a:cs typeface="Times New Roman" panose="02020603050405020304" pitchFamily="18" charset="0"/>
              </a:rPr>
              <a:t>So this model is useful </a:t>
            </a:r>
            <a:r>
              <a:rPr lang="en-US" dirty="0" smtClean="0">
                <a:latin typeface="Times New Roman" panose="02020603050405020304" pitchFamily="18" charset="0"/>
                <a:cs typeface="Times New Roman" panose="02020603050405020304" pitchFamily="18" charset="0"/>
              </a:rPr>
              <a:t>for upcoming new gen technology.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18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B917B-15E1-85C3-5279-3C9839939A84}"/>
              </a:ext>
            </a:extLst>
          </p:cNvPr>
          <p:cNvSpPr>
            <a:spLocks noGrp="1"/>
          </p:cNvSpPr>
          <p:nvPr>
            <p:ph type="title"/>
          </p:nvPr>
        </p:nvSpPr>
        <p:spPr>
          <a:xfrm>
            <a:off x="1127792" y="554349"/>
            <a:ext cx="9230013" cy="1478570"/>
          </a:xfrm>
        </p:spPr>
        <p:txBody>
          <a:bodyPr/>
          <a:lstStyle/>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Motivation ( Technological/ scientific </a:t>
            </a:r>
            <a:r>
              <a:rPr lang="en-IN" dirty="0" smtClean="0">
                <a:latin typeface="Times New Roman" panose="02020603050405020304" pitchFamily="18" charset="0"/>
                <a:cs typeface="Times New Roman" panose="02020603050405020304" pitchFamily="18" charset="0"/>
              </a:rPr>
              <a:t>significance) </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7AEA4EB-AD01-6911-9E59-355492419291}"/>
              </a:ext>
            </a:extLst>
          </p:cNvPr>
          <p:cNvSpPr>
            <a:spLocks noGrp="1"/>
          </p:cNvSpPr>
          <p:nvPr>
            <p:ph idx="1"/>
          </p:nvPr>
        </p:nvSpPr>
        <p:spPr>
          <a:xfrm>
            <a:off x="1127792" y="2249486"/>
            <a:ext cx="9054553" cy="3957105"/>
          </a:xfrm>
        </p:spPr>
        <p:txBody>
          <a:bodyPr>
            <a:normAutofit/>
          </a:bodyPr>
          <a:lstStyle/>
          <a:p>
            <a:pPr>
              <a:buFont typeface="Wingdings" panose="05000000000000000000" pitchFamily="2" charset="2"/>
              <a:buChar char="Ø"/>
            </a:pPr>
            <a:r>
              <a:rPr lang="en-US" dirty="0"/>
              <a:t>Offers incredibly high-speed data transfer rates, surpassing traditional Wi-Fi</a:t>
            </a:r>
            <a:r>
              <a:rPr lang="en-US" dirty="0" smtClean="0"/>
              <a:t>.</a:t>
            </a:r>
          </a:p>
          <a:p>
            <a:pPr>
              <a:buFont typeface="Wingdings" panose="05000000000000000000" pitchFamily="2" charset="2"/>
              <a:buChar char="Ø"/>
            </a:pPr>
            <a:r>
              <a:rPr lang="en-US" dirty="0"/>
              <a:t>Utilizes light waves, providing enhanced data security due to its inability to pass through </a:t>
            </a:r>
            <a:r>
              <a:rPr lang="en-US" dirty="0" smtClean="0"/>
              <a:t>walls.</a:t>
            </a:r>
          </a:p>
          <a:p>
            <a:pPr>
              <a:buFont typeface="Wingdings" panose="05000000000000000000" pitchFamily="2" charset="2"/>
              <a:buChar char="Ø"/>
            </a:pPr>
            <a:r>
              <a:rPr lang="en-US" dirty="0"/>
              <a:t>Minimizes interference as it operates on the light spectrum, ideal for sensitive environments</a:t>
            </a:r>
            <a:r>
              <a:rPr lang="en-US" dirty="0" smtClean="0"/>
              <a:t>.</a:t>
            </a:r>
          </a:p>
          <a:p>
            <a:pPr>
              <a:buFont typeface="Wingdings" panose="05000000000000000000" pitchFamily="2" charset="2"/>
              <a:buChar char="Ø"/>
            </a:pPr>
            <a:r>
              <a:rPr lang="en-US" dirty="0"/>
              <a:t>Holds potential for seamless integration with </a:t>
            </a:r>
            <a:r>
              <a:rPr lang="en-US" dirty="0" err="1"/>
              <a:t>IoT</a:t>
            </a:r>
            <a:r>
              <a:rPr lang="en-US" dirty="0"/>
              <a:t> and smart technology due to its high-speed connectivity</a:t>
            </a:r>
            <a:r>
              <a:rPr lang="en-US" dirty="0" smtClean="0"/>
              <a:t>.</a:t>
            </a:r>
          </a:p>
          <a:p>
            <a:pPr>
              <a:buFont typeface="Wingdings" panose="05000000000000000000" pitchFamily="2" charset="2"/>
              <a:buChar char="Ø"/>
            </a:pPr>
            <a:r>
              <a:rPr lang="en-US" dirty="0"/>
              <a:t>Its reliance on light limits coverage range, suitable for specific, confined 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103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64116B2-59F5-76DE-BB7D-3FFB14D195D6}"/>
              </a:ext>
            </a:extLst>
          </p:cNvPr>
          <p:cNvSpPr txBox="1"/>
          <p:nvPr/>
        </p:nvSpPr>
        <p:spPr>
          <a:xfrm>
            <a:off x="1865461" y="286025"/>
            <a:ext cx="6746033"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LITERATURE SURVEY </a:t>
            </a:r>
            <a:endParaRPr lang="en-IN" sz="2400" dirty="0">
              <a:ln w="0"/>
              <a:solidFill>
                <a:schemeClr val="accent1"/>
              </a:solidFill>
              <a:effectLst>
                <a:outerShdw blurRad="38100" dist="25400" dir="5400000" algn="ctr" rotWithShape="0">
                  <a:srgbClr val="6E747A">
                    <a:alpha val="43000"/>
                  </a:srgb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872578270"/>
              </p:ext>
            </p:extLst>
          </p:nvPr>
        </p:nvGraphicFramePr>
        <p:xfrm>
          <a:off x="-1" y="1375120"/>
          <a:ext cx="12191998" cy="5482881"/>
        </p:xfrm>
        <a:graphic>
          <a:graphicData uri="http://schemas.openxmlformats.org/drawingml/2006/table">
            <a:tbl>
              <a:tblPr firstRow="1" bandRow="1">
                <a:tableStyleId>{5C22544A-7EE6-4342-B048-85BDC9FD1C3A}</a:tableStyleId>
              </a:tblPr>
              <a:tblGrid>
                <a:gridCol w="1333313"/>
                <a:gridCol w="1333313"/>
                <a:gridCol w="1109892"/>
                <a:gridCol w="1938708"/>
                <a:gridCol w="2162127"/>
                <a:gridCol w="2277441"/>
                <a:gridCol w="2037204"/>
              </a:tblGrid>
              <a:tr h="662597">
                <a:tc>
                  <a:txBody>
                    <a:bodyPr/>
                    <a:lstStyle/>
                    <a:p>
                      <a:r>
                        <a:rPr lang="en-IN" dirty="0" smtClean="0"/>
                        <a:t>Roll</a:t>
                      </a:r>
                      <a:r>
                        <a:rPr lang="en-IN" baseline="0" dirty="0" smtClean="0"/>
                        <a:t>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Abstract</a:t>
                      </a:r>
                      <a:endParaRPr lang="en-IN" dirty="0"/>
                    </a:p>
                  </a:txBody>
                  <a:tcPr/>
                </a:tc>
                <a:tc>
                  <a:txBody>
                    <a:bodyPr/>
                    <a:lstStyle/>
                    <a:p>
                      <a:r>
                        <a:rPr lang="en-US" dirty="0"/>
                        <a:t>Work Carried Out</a:t>
                      </a:r>
                      <a:endParaRPr lang="en-IN" dirty="0"/>
                    </a:p>
                  </a:txBody>
                  <a:tcPr/>
                </a:tc>
                <a:tc>
                  <a:txBody>
                    <a:bodyPr/>
                    <a:lstStyle/>
                    <a:p>
                      <a:r>
                        <a:rPr lang="en-US" dirty="0"/>
                        <a:t>Result</a:t>
                      </a:r>
                      <a:endParaRPr lang="en-IN" dirty="0"/>
                    </a:p>
                  </a:txBody>
                  <a:tcPr/>
                </a:tc>
                <a:tc>
                  <a:txBody>
                    <a:bodyPr/>
                    <a:lstStyle/>
                    <a:p>
                      <a:r>
                        <a:rPr lang="en-US" dirty="0"/>
                        <a:t>Conclusion</a:t>
                      </a:r>
                      <a:endParaRPr lang="en-IN" dirty="0"/>
                    </a:p>
                  </a:txBody>
                  <a:tcPr/>
                </a:tc>
              </a:tr>
              <a:tr h="2421823">
                <a:tc>
                  <a:txBody>
                    <a:bodyPr/>
                    <a:lstStyle/>
                    <a:p>
                      <a:r>
                        <a:rPr lang="en-US" sz="1100" b="0" i="0" kern="1200" dirty="0" smtClean="0">
                          <a:solidFill>
                            <a:schemeClr val="dk1"/>
                          </a:solidFill>
                          <a:effectLst/>
                          <a:latin typeface="+mn-lt"/>
                          <a:ea typeface="+mn-ea"/>
                          <a:cs typeface="+mn-cs"/>
                        </a:rPr>
                        <a:t>3</a:t>
                      </a:r>
                      <a:endParaRPr lang="en-US" sz="1100" b="0" i="0" kern="1200" dirty="0">
                        <a:solidFill>
                          <a:schemeClr val="dk1"/>
                        </a:solidFill>
                        <a:effectLst/>
                        <a:latin typeface="+mn-lt"/>
                        <a:ea typeface="+mn-ea"/>
                        <a:cs typeface="+mn-cs"/>
                      </a:endParaRPr>
                    </a:p>
                  </a:txBody>
                  <a:tcPr/>
                </a:tc>
                <a:tc>
                  <a:txBody>
                    <a:bodyPr/>
                    <a:lstStyle/>
                    <a:p>
                      <a:r>
                        <a:rPr lang="en-US" sz="1100" b="0" i="0" kern="1200" dirty="0" smtClean="0">
                          <a:solidFill>
                            <a:schemeClr val="dk1"/>
                          </a:solidFill>
                          <a:effectLst/>
                          <a:latin typeface="+mn-lt"/>
                          <a:ea typeface="+mn-ea"/>
                          <a:cs typeface="+mn-cs"/>
                        </a:rPr>
                        <a:t>INTRODUCTION TO INDOOR NETWORKING CONCEPTS</a:t>
                      </a:r>
                    </a:p>
                    <a:p>
                      <a:r>
                        <a:rPr lang="en-US" sz="1100" b="0" i="0" kern="1200" dirty="0" smtClean="0">
                          <a:solidFill>
                            <a:schemeClr val="dk1"/>
                          </a:solidFill>
                          <a:effectLst/>
                          <a:latin typeface="+mn-lt"/>
                          <a:ea typeface="+mn-ea"/>
                          <a:cs typeface="+mn-cs"/>
                        </a:rPr>
                        <a:t>2017</a:t>
                      </a:r>
                      <a:endParaRPr lang="en-US" sz="1100" b="0" i="0" kern="1200" dirty="0">
                        <a:solidFill>
                          <a:schemeClr val="dk1"/>
                        </a:solidFill>
                        <a:effectLst/>
                        <a:latin typeface="+mn-lt"/>
                        <a:ea typeface="+mn-ea"/>
                        <a:cs typeface="+mn-cs"/>
                      </a:endParaRPr>
                    </a:p>
                  </a:txBody>
                  <a:tcPr/>
                </a:tc>
                <a:tc>
                  <a:txBody>
                    <a:bodyPr/>
                    <a:lstStyle/>
                    <a:p>
                      <a:r>
                        <a:rPr lang="en-IN" sz="1100" b="0" i="0" kern="1200" dirty="0" smtClean="0">
                          <a:solidFill>
                            <a:schemeClr val="dk1"/>
                          </a:solidFill>
                          <a:effectLst/>
                          <a:latin typeface="+mn-lt"/>
                          <a:ea typeface="+mn-ea"/>
                          <a:cs typeface="+mn-cs"/>
                        </a:rPr>
                        <a:t>Cheng Chen, Stefan </a:t>
                      </a:r>
                      <a:r>
                        <a:rPr lang="en-IN" sz="1100" b="0" i="0" kern="1200" dirty="0" err="1" smtClean="0">
                          <a:solidFill>
                            <a:schemeClr val="dk1"/>
                          </a:solidFill>
                          <a:effectLst/>
                          <a:latin typeface="+mn-lt"/>
                          <a:ea typeface="+mn-ea"/>
                          <a:cs typeface="+mn-cs"/>
                        </a:rPr>
                        <a:t>Videv</a:t>
                      </a:r>
                      <a:r>
                        <a:rPr lang="en-IN" sz="1100" b="0" i="0" kern="1200" dirty="0" smtClean="0">
                          <a:solidFill>
                            <a:schemeClr val="dk1"/>
                          </a:solidFill>
                          <a:effectLst/>
                          <a:latin typeface="+mn-lt"/>
                          <a:ea typeface="+mn-ea"/>
                          <a:cs typeface="+mn-cs"/>
                        </a:rPr>
                        <a:t>, Damian </a:t>
                      </a:r>
                      <a:r>
                        <a:rPr lang="en-IN" sz="1100" b="0" i="0" kern="1200" dirty="0" err="1" smtClean="0">
                          <a:solidFill>
                            <a:schemeClr val="dk1"/>
                          </a:solidFill>
                          <a:effectLst/>
                          <a:latin typeface="+mn-lt"/>
                          <a:ea typeface="+mn-ea"/>
                          <a:cs typeface="+mn-cs"/>
                        </a:rPr>
                        <a:t>Parol</a:t>
                      </a:r>
                      <a:endParaRPr lang="en-IN" sz="1100" dirty="0"/>
                    </a:p>
                  </a:txBody>
                  <a:tcPr/>
                </a:tc>
                <a:tc>
                  <a:txBody>
                    <a:bodyPr/>
                    <a:lstStyle/>
                    <a:p>
                      <a:r>
                        <a:rPr lang="en-US" sz="1100" b="0" i="0" kern="1200" dirty="0" smtClean="0">
                          <a:solidFill>
                            <a:schemeClr val="dk1"/>
                          </a:solidFill>
                          <a:effectLst/>
                          <a:latin typeface="+mn-lt"/>
                          <a:ea typeface="+mn-ea"/>
                          <a:cs typeface="+mn-cs"/>
                        </a:rPr>
                        <a:t> This paper provides the motivation behind why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is a very timely technology, especially for 6th generation (6G) cellular communications. It discusses and reviews essential networking technologies, such as interference mitigation and hybrid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/Wi-Fi networking topologies.</a:t>
                      </a:r>
                      <a:endParaRPr lang="en-IN" sz="1100" dirty="0"/>
                    </a:p>
                  </a:txBody>
                  <a:tcPr/>
                </a:tc>
                <a:tc>
                  <a:txBody>
                    <a:bodyPr/>
                    <a:lstStyle/>
                    <a:p>
                      <a:r>
                        <a:rPr lang="en-US" sz="1100" b="0" i="0" kern="1200" dirty="0" smtClean="0">
                          <a:solidFill>
                            <a:schemeClr val="dk1"/>
                          </a:solidFill>
                          <a:effectLst/>
                          <a:latin typeface="+mn-lt"/>
                          <a:ea typeface="+mn-ea"/>
                          <a:cs typeface="+mn-cs"/>
                        </a:rPr>
                        <a:t>The </a:t>
                      </a:r>
                      <a:r>
                        <a:rPr lang="en-US" sz="1100" b="0" i="0" kern="1200" dirty="0" err="1" smtClean="0">
                          <a:solidFill>
                            <a:schemeClr val="dk1"/>
                          </a:solidFill>
                          <a:effectLst/>
                          <a:latin typeface="+mn-lt"/>
                          <a:ea typeface="+mn-ea"/>
                          <a:cs typeface="+mn-cs"/>
                        </a:rPr>
                        <a:t>testbed</a:t>
                      </a:r>
                      <a:r>
                        <a:rPr lang="en-US" sz="1100" b="0" i="0" kern="1200" dirty="0" smtClean="0">
                          <a:solidFill>
                            <a:schemeClr val="dk1"/>
                          </a:solidFill>
                          <a:effectLst/>
                          <a:latin typeface="+mn-lt"/>
                          <a:ea typeface="+mn-ea"/>
                          <a:cs typeface="+mn-cs"/>
                        </a:rPr>
                        <a:t> platform generates data relating to users, network, traffic flows, and supported services. As the </a:t>
                      </a:r>
                      <a:r>
                        <a:rPr lang="en-US" sz="1100" b="0" i="0" kern="1200" dirty="0" err="1" smtClean="0">
                          <a:solidFill>
                            <a:schemeClr val="dk1"/>
                          </a:solidFill>
                          <a:effectLst/>
                          <a:latin typeface="+mn-lt"/>
                          <a:ea typeface="+mn-ea"/>
                          <a:cs typeface="+mn-cs"/>
                        </a:rPr>
                        <a:t>testbed</a:t>
                      </a:r>
                      <a:r>
                        <a:rPr lang="en-US" sz="1100" b="0" i="0" kern="1200" dirty="0" smtClean="0">
                          <a:solidFill>
                            <a:schemeClr val="dk1"/>
                          </a:solidFill>
                          <a:effectLst/>
                          <a:latin typeface="+mn-lt"/>
                          <a:ea typeface="+mn-ea"/>
                          <a:cs typeface="+mn-cs"/>
                        </a:rPr>
                        <a:t> supports vertical handover between the heterogeneous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and Wi-Fi networks, it is possible to trace the data flows of users during transitions from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to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and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to Wi-Fi.</a:t>
                      </a:r>
                      <a:endParaRPr lang="en-IN" sz="800" dirty="0"/>
                    </a:p>
                  </a:txBody>
                  <a:tcPr/>
                </a:tc>
                <a:tc>
                  <a:txBody>
                    <a:bodyPr/>
                    <a:lstStyle/>
                    <a:p>
                      <a:r>
                        <a:rPr lang="en-US" sz="1100" b="0" i="0" kern="1200" dirty="0" smtClean="0">
                          <a:solidFill>
                            <a:schemeClr val="dk1"/>
                          </a:solidFill>
                          <a:effectLst/>
                          <a:latin typeface="+mn-lt"/>
                          <a:ea typeface="+mn-ea"/>
                          <a:cs typeface="+mn-cs"/>
                        </a:rPr>
                        <a:t>The results also demonstrate that frequency reuse gains are achievable within a small area—in this case a classroom. Our future work will aim to adopt the SDN-based dynamic load-balancing algorithms developed in the lab </a:t>
                      </a:r>
                      <a:r>
                        <a:rPr lang="en-US" sz="1100" b="0" i="0" kern="1200" dirty="0" err="1" smtClean="0">
                          <a:solidFill>
                            <a:schemeClr val="dk1"/>
                          </a:solidFill>
                          <a:effectLst/>
                          <a:latin typeface="+mn-lt"/>
                          <a:ea typeface="+mn-ea"/>
                          <a:cs typeface="+mn-cs"/>
                        </a:rPr>
                        <a:t>testbed</a:t>
                      </a:r>
                      <a:r>
                        <a:rPr lang="en-US" sz="1100" b="0" i="0" kern="1200" dirty="0" smtClean="0">
                          <a:solidFill>
                            <a:schemeClr val="dk1"/>
                          </a:solidFill>
                          <a:effectLst/>
                          <a:latin typeface="+mn-lt"/>
                          <a:ea typeface="+mn-ea"/>
                          <a:cs typeface="+mn-cs"/>
                        </a:rPr>
                        <a:t> such as the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network in a classroom.</a:t>
                      </a:r>
                      <a:endParaRPr lang="en-IN" sz="1100" dirty="0"/>
                    </a:p>
                  </a:txBody>
                  <a:tcPr/>
                </a:tc>
                <a:tc>
                  <a:txBody>
                    <a:bodyPr/>
                    <a:lstStyle/>
                    <a:p>
                      <a:r>
                        <a:rPr lang="en-US" sz="1100" b="0" i="0" kern="1200" dirty="0" smtClean="0">
                          <a:solidFill>
                            <a:schemeClr val="dk1"/>
                          </a:solidFill>
                          <a:effectLst/>
                          <a:latin typeface="+mn-lt"/>
                          <a:ea typeface="+mn-ea"/>
                          <a:cs typeface="+mn-cs"/>
                        </a:rPr>
                        <a:t>The study highlights the substantial data density improvement achievable by combining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with Wi-Fi. </a:t>
                      </a:r>
                      <a:r>
                        <a:rPr lang="en-US" sz="1100" b="0" i="0" kern="1200" dirty="0" err="1" smtClean="0">
                          <a:solidFill>
                            <a:schemeClr val="dk1"/>
                          </a:solidFill>
                          <a:effectLst/>
                          <a:latin typeface="+mn-lt"/>
                          <a:ea typeface="+mn-ea"/>
                          <a:cs typeface="+mn-cs"/>
                        </a:rPr>
                        <a:t>LiFi</a:t>
                      </a:r>
                      <a:r>
                        <a:rPr lang="en-US" sz="1100" b="0" i="0" kern="1200" dirty="0" smtClean="0">
                          <a:solidFill>
                            <a:schemeClr val="dk1"/>
                          </a:solidFill>
                          <a:effectLst/>
                          <a:latin typeface="+mn-lt"/>
                          <a:ea typeface="+mn-ea"/>
                          <a:cs typeface="+mn-cs"/>
                        </a:rPr>
                        <a:t> enables significant advancements in cell densification, enabling efficient reuse of transmission resources, crucial for the rising number of connected devices.</a:t>
                      </a:r>
                    </a:p>
                    <a:p>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endParaRPr lang="en-IN" sz="1100" dirty="0"/>
                    </a:p>
                  </a:txBody>
                  <a:tcPr/>
                </a:tc>
              </a:tr>
              <a:tr h="2398461">
                <a:tc>
                  <a:txBody>
                    <a:bodyPr/>
                    <a:lstStyle/>
                    <a:p>
                      <a:pPr algn="ctr"/>
                      <a:r>
                        <a:rPr lang="en-IN" sz="1100" dirty="0" smtClean="0"/>
                        <a:t>13</a:t>
                      </a:r>
                      <a:endParaRPr lang="en-IN" sz="1100" dirty="0"/>
                    </a:p>
                  </a:txBody>
                  <a:tcPr/>
                </a:tc>
                <a:tc>
                  <a:txBody>
                    <a:bodyPr/>
                    <a:lstStyle/>
                    <a:p>
                      <a:pPr algn="ctr"/>
                      <a:r>
                        <a:rPr lang="en-US" sz="1100" dirty="0" smtClean="0"/>
                        <a:t>IMPLEMENTATION OF LI-FI TECHNOLOGY IN CLASSROOMS</a:t>
                      </a:r>
                    </a:p>
                    <a:p>
                      <a:pPr algn="ctr"/>
                      <a:r>
                        <a:rPr lang="en-US" sz="1100" dirty="0" smtClean="0"/>
                        <a:t>2019</a:t>
                      </a:r>
                      <a:endParaRPr lang="en-IN" sz="1100" dirty="0"/>
                    </a:p>
                  </a:txBody>
                  <a:tcPr/>
                </a:tc>
                <a:tc>
                  <a:txBody>
                    <a:bodyPr/>
                    <a:lstStyle/>
                    <a:p>
                      <a:pPr algn="ctr"/>
                      <a:r>
                        <a:rPr lang="en-IN" sz="1100" dirty="0" err="1" smtClean="0"/>
                        <a:t>Shubhendu</a:t>
                      </a:r>
                      <a:r>
                        <a:rPr lang="en-IN" sz="1100" dirty="0" smtClean="0"/>
                        <a:t> </a:t>
                      </a:r>
                      <a:r>
                        <a:rPr lang="en-IN" sz="1100" dirty="0" err="1" smtClean="0"/>
                        <a:t>Apoorv</a:t>
                      </a:r>
                      <a:r>
                        <a:rPr lang="en-IN" sz="1100" dirty="0" smtClean="0"/>
                        <a:t>, </a:t>
                      </a:r>
                      <a:r>
                        <a:rPr lang="en-IN" sz="1100" dirty="0" err="1" smtClean="0"/>
                        <a:t>Sudharshan</a:t>
                      </a:r>
                      <a:r>
                        <a:rPr lang="en-IN" sz="1100" dirty="0" smtClean="0"/>
                        <a:t> Kumar </a:t>
                      </a:r>
                      <a:r>
                        <a:rPr lang="en-IN" sz="1100" dirty="0" err="1" smtClean="0"/>
                        <a:t>Bhowmick</a:t>
                      </a:r>
                      <a:r>
                        <a:rPr lang="en-IN" sz="1100" dirty="0" smtClean="0"/>
                        <a:t>, </a:t>
                      </a:r>
                      <a:r>
                        <a:rPr lang="en-IN" sz="1100" dirty="0" err="1" smtClean="0"/>
                        <a:t>E.Annadevi</a:t>
                      </a:r>
                      <a:endParaRPr lang="en-IN" sz="1100" dirty="0"/>
                    </a:p>
                  </a:txBody>
                  <a:tcPr/>
                </a:tc>
                <a:tc>
                  <a:txBody>
                    <a:bodyPr/>
                    <a:lstStyle/>
                    <a:p>
                      <a:pPr algn="ctr"/>
                      <a:r>
                        <a:rPr lang="en-US" sz="1100" dirty="0" smtClean="0"/>
                        <a:t>The traditional methods like Wi-Fi or wired connections are not much efficient due to the speed limitation and other factors. Light fidelity, also known as Li-Fi is a type of data transmission technology which uses light rays to transmit data. </a:t>
                      </a:r>
                      <a:endParaRPr lang="en-IN" sz="1100" dirty="0"/>
                    </a:p>
                  </a:txBody>
                  <a:tcPr/>
                </a:tc>
                <a:tc>
                  <a:txBody>
                    <a:bodyPr/>
                    <a:lstStyle/>
                    <a:p>
                      <a:pPr algn="ctr"/>
                      <a:r>
                        <a:rPr lang="en-US" sz="1100" dirty="0" smtClean="0"/>
                        <a:t>LED array will be installed on the ceiling of the class. The information will be fed by the server to LED driver circuit which will transmit data. The LED will send the data by blinking at a very high speed and thus, binary data in form of 0s and 1s will be sent to the receiver. The LED driver circuit controls the working of the LED thus controlling the data flow.</a:t>
                      </a:r>
                      <a:endParaRPr lang="en-IN" sz="1100" dirty="0"/>
                    </a:p>
                  </a:txBody>
                  <a:tcPr/>
                </a:tc>
                <a:tc>
                  <a:txBody>
                    <a:bodyPr/>
                    <a:lstStyle/>
                    <a:p>
                      <a:pPr algn="ctr"/>
                      <a:r>
                        <a:rPr lang="en-US" sz="1100" dirty="0" smtClean="0"/>
                        <a:t>It provides a wireless means of communication hence no need of installing extra wires that clutters the workplace. • The mobility of the devices is increased since it can be accessed all over the room. </a:t>
                      </a:r>
                      <a:endParaRPr lang="en-IN" sz="1100" dirty="0"/>
                    </a:p>
                  </a:txBody>
                  <a:tcPr/>
                </a:tc>
                <a:tc>
                  <a:txBody>
                    <a:bodyPr/>
                    <a:lstStyle/>
                    <a:p>
                      <a:pPr algn="ctr"/>
                      <a:r>
                        <a:rPr lang="en-US" sz="1100" dirty="0" smtClean="0"/>
                        <a:t>An efficient data transmission technology can easily accomplish a difficult task of transmitting heavy data. There is a continuous development happening in communication method in many areas, so to keep it up with the time we also need to implement these new methods in education field as well.</a:t>
                      </a:r>
                      <a:endParaRPr lang="en-IN" sz="1100" dirty="0"/>
                    </a:p>
                  </a:txBody>
                  <a:tcPr/>
                </a:tc>
              </a:tr>
            </a:tbl>
          </a:graphicData>
        </a:graphic>
      </p:graphicFrame>
    </p:spTree>
    <p:extLst>
      <p:ext uri="{BB962C8B-B14F-4D97-AF65-F5344CB8AC3E}">
        <p14:creationId xmlns:p14="http://schemas.microsoft.com/office/powerpoint/2010/main" val="103584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84464016"/>
              </p:ext>
            </p:extLst>
          </p:nvPr>
        </p:nvGraphicFramePr>
        <p:xfrm>
          <a:off x="0" y="-1"/>
          <a:ext cx="12191998" cy="7318517"/>
        </p:xfrm>
        <a:graphic>
          <a:graphicData uri="http://schemas.openxmlformats.org/drawingml/2006/table">
            <a:tbl>
              <a:tblPr firstRow="1" bandRow="1">
                <a:tableStyleId>{5C22544A-7EE6-4342-B048-85BDC9FD1C3A}</a:tableStyleId>
              </a:tblPr>
              <a:tblGrid>
                <a:gridCol w="1333313"/>
                <a:gridCol w="1215678"/>
                <a:gridCol w="1227527"/>
                <a:gridCol w="1938708"/>
                <a:gridCol w="2162127"/>
                <a:gridCol w="2277441"/>
                <a:gridCol w="2037204"/>
              </a:tblGrid>
              <a:tr h="558224">
                <a:tc>
                  <a:txBody>
                    <a:bodyPr/>
                    <a:lstStyle/>
                    <a:p>
                      <a:r>
                        <a:rPr lang="en-IN" dirty="0" smtClean="0"/>
                        <a:t>Roll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Abstract</a:t>
                      </a:r>
                      <a:endParaRPr lang="en-IN" dirty="0"/>
                    </a:p>
                  </a:txBody>
                  <a:tcPr/>
                </a:tc>
                <a:tc>
                  <a:txBody>
                    <a:bodyPr/>
                    <a:lstStyle/>
                    <a:p>
                      <a:r>
                        <a:rPr lang="en-US" dirty="0"/>
                        <a:t>Work Carried Out</a:t>
                      </a:r>
                      <a:endParaRPr lang="en-IN" dirty="0"/>
                    </a:p>
                  </a:txBody>
                  <a:tcPr/>
                </a:tc>
                <a:tc>
                  <a:txBody>
                    <a:bodyPr/>
                    <a:lstStyle/>
                    <a:p>
                      <a:r>
                        <a:rPr lang="en-US" dirty="0"/>
                        <a:t>Result</a:t>
                      </a:r>
                      <a:endParaRPr lang="en-IN" dirty="0"/>
                    </a:p>
                  </a:txBody>
                  <a:tcPr/>
                </a:tc>
                <a:tc>
                  <a:txBody>
                    <a:bodyPr/>
                    <a:lstStyle/>
                    <a:p>
                      <a:r>
                        <a:rPr lang="en-US" dirty="0"/>
                        <a:t>Conclusion</a:t>
                      </a:r>
                      <a:endParaRPr lang="en-IN" dirty="0"/>
                    </a:p>
                  </a:txBody>
                  <a:tcPr/>
                </a:tc>
              </a:tr>
              <a:tr h="2258470">
                <a:tc>
                  <a:txBody>
                    <a:bodyPr/>
                    <a:lstStyle/>
                    <a:p>
                      <a:r>
                        <a:rPr lang="en-IN" sz="900" b="1" dirty="0" smtClean="0"/>
                        <a:t>8</a:t>
                      </a:r>
                      <a:endParaRPr lang="en-IN" sz="900" b="1" dirty="0"/>
                    </a:p>
                  </a:txBody>
                  <a:tcPr/>
                </a:tc>
                <a:tc>
                  <a:txBody>
                    <a:bodyPr/>
                    <a:lstStyle/>
                    <a:p>
                      <a:r>
                        <a:rPr lang="en-US" sz="1100" dirty="0" smtClean="0"/>
                        <a:t>LIFI (LIGHT FIDELITY) &amp; ITS APPLICATIONS</a:t>
                      </a:r>
                    </a:p>
                    <a:p>
                      <a:r>
                        <a:rPr lang="en-US" sz="1100" b="0" dirty="0" smtClean="0"/>
                        <a:t>2018</a:t>
                      </a:r>
                      <a:endParaRPr lang="en-IN" sz="800" b="0" dirty="0"/>
                    </a:p>
                  </a:txBody>
                  <a:tcPr/>
                </a:tc>
                <a:tc>
                  <a:txBody>
                    <a:bodyPr/>
                    <a:lstStyle/>
                    <a:p>
                      <a:pPr algn="ctr"/>
                      <a:r>
                        <a:rPr lang="en-IN" sz="1100" b="0" i="0" kern="1200" dirty="0" smtClean="0">
                          <a:solidFill>
                            <a:schemeClr val="dk1"/>
                          </a:solidFill>
                          <a:effectLst/>
                          <a:latin typeface="+mn-lt"/>
                          <a:ea typeface="+mn-ea"/>
                          <a:cs typeface="+mn-cs"/>
                        </a:rPr>
                        <a:t>Mir </a:t>
                      </a:r>
                      <a:r>
                        <a:rPr lang="en-IN" sz="1100" b="0" i="0" kern="1200" dirty="0" err="1" smtClean="0">
                          <a:solidFill>
                            <a:schemeClr val="dk1"/>
                          </a:solidFill>
                          <a:effectLst/>
                          <a:latin typeface="+mn-lt"/>
                          <a:ea typeface="+mn-ea"/>
                          <a:cs typeface="+mn-cs"/>
                        </a:rPr>
                        <a:t>Mutahar</a:t>
                      </a:r>
                      <a:r>
                        <a:rPr lang="en-IN" sz="1100" b="0" i="0" kern="1200" dirty="0" smtClean="0">
                          <a:solidFill>
                            <a:schemeClr val="dk1"/>
                          </a:solidFill>
                          <a:effectLst/>
                          <a:latin typeface="+mn-lt"/>
                          <a:ea typeface="+mn-ea"/>
                          <a:cs typeface="+mn-cs"/>
                        </a:rPr>
                        <a:t> Ali, Muhammad Imran</a:t>
                      </a:r>
                      <a:endParaRPr lang="en-IN" sz="1100" dirty="0"/>
                    </a:p>
                  </a:txBody>
                  <a:tcPr/>
                </a:tc>
                <a:tc>
                  <a:txBody>
                    <a:bodyPr/>
                    <a:lstStyle/>
                    <a:p>
                      <a:r>
                        <a:rPr lang="en-US" sz="1100" dirty="0" smtClean="0"/>
                        <a:t>Li-Fi stands for Light Fidelity. The technology is very new and was proposed by the German physicist </a:t>
                      </a:r>
                      <a:r>
                        <a:rPr lang="en-US" sz="1100" dirty="0" err="1" smtClean="0"/>
                        <a:t>Harald</a:t>
                      </a:r>
                      <a:r>
                        <a:rPr lang="en-US" sz="1100" dirty="0" smtClean="0"/>
                        <a:t> Haas in 2011 TED (Technology, Entertainment, Design) Global Talk on Visible Light Communication (VLC).</a:t>
                      </a:r>
                      <a:endParaRPr lang="en-IN" sz="1100" dirty="0"/>
                    </a:p>
                  </a:txBody>
                  <a:tcPr/>
                </a:tc>
                <a:tc>
                  <a:txBody>
                    <a:bodyPr/>
                    <a:lstStyle/>
                    <a:p>
                      <a:r>
                        <a:rPr lang="en-US" sz="1100" dirty="0" smtClean="0"/>
                        <a:t>Applications of Li-Fi can extend in areas where the Wi-Fi technology lacks its presence like aircrafts and hospitals (operation theatres), power plants and various other areas, where electromagnetic (Radio) interference is of great concern for safety and security of </a:t>
                      </a:r>
                      <a:r>
                        <a:rPr lang="en-US" sz="1100" dirty="0" err="1" smtClean="0"/>
                        <a:t>equipments</a:t>
                      </a:r>
                      <a:r>
                        <a:rPr lang="en-US" sz="1100" dirty="0" smtClean="0"/>
                        <a:t> and people. Since Li-Fi uses just the light, it can be used safely in such locations or areas.</a:t>
                      </a:r>
                      <a:endParaRPr lang="en-IN" sz="1100" dirty="0"/>
                    </a:p>
                  </a:txBody>
                  <a:tcPr/>
                </a:tc>
                <a:tc>
                  <a:txBody>
                    <a:bodyPr/>
                    <a:lstStyle/>
                    <a:p>
                      <a:r>
                        <a:rPr lang="en-US" sz="1100" dirty="0" smtClean="0"/>
                        <a:t>As light is everywhere and free to use, there is a great scope for the use and evolution of </a:t>
                      </a:r>
                      <a:r>
                        <a:rPr lang="en-US" sz="1100" dirty="0" err="1" smtClean="0"/>
                        <a:t>LiFi</a:t>
                      </a:r>
                      <a:r>
                        <a:rPr lang="en-US" sz="1100" dirty="0" smtClean="0"/>
                        <a:t> technology. If this technology becomes mature, each Li-Fi bulb can be used to transmit wireless data. As the Li-Fi technology becomes popular, it will lead to a cleaner, greener, safer communications and have a bright future and environment. </a:t>
                      </a:r>
                      <a:endParaRPr lang="en-IN" sz="1100" dirty="0"/>
                    </a:p>
                  </a:txBody>
                  <a:tcPr/>
                </a:tc>
                <a:tc>
                  <a:txBody>
                    <a:bodyPr/>
                    <a:lstStyle/>
                    <a:p>
                      <a:r>
                        <a:rPr lang="en-US" sz="1100" dirty="0" smtClean="0"/>
                        <a:t>By deployment of this technology, we can migrate to greener, cleaner, safer communication networks. The very concept of Li-Fi promises to solve issues such as, shortage of radio-frequency bandwidth and eliminates the disadvantages of Radio communication technologies.</a:t>
                      </a:r>
                      <a:endParaRPr lang="en-IN" sz="1100" dirty="0"/>
                    </a:p>
                  </a:txBody>
                  <a:tcPr/>
                </a:tc>
              </a:tr>
              <a:tr h="2020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KEYWORDS-LIGHT FIDELITY, TRANSMISSION, WI-FI</a:t>
                      </a:r>
                    </a:p>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2016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ESHA JULKA</a:t>
                      </a:r>
                      <a:r>
                        <a:rPr lang="en-IN" sz="1100" baseline="0" dirty="0" smtClean="0"/>
                        <a:t> , DEEPAK KUMAR</a:t>
                      </a:r>
                    </a:p>
                  </a:txBody>
                  <a:tcPr/>
                </a:tc>
                <a:tc>
                  <a:txBody>
                    <a:bodyPr/>
                    <a:lstStyle/>
                    <a:p>
                      <a:pPr algn="ctr"/>
                      <a:r>
                        <a:rPr lang="en-US" sz="1100" dirty="0" smtClean="0"/>
                        <a:t>This is the latest technology in present day communication system which makes the use of LEDs, Light Emitting Diodes that helps in the transmission of data much more faster and flexible than the data that can be transmitted through Wi-Fi.</a:t>
                      </a:r>
                      <a:endParaRPr lang="en-IN"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t>A very high speed of data access can be achieved from Li-Fi as it is free from interference and also is having a very large bandwidth</a:t>
                      </a:r>
                      <a:endParaRPr lang="en-IN" sz="1100" dirty="0" smtClean="0"/>
                    </a:p>
                    <a:p>
                      <a:pPr algn="ctr"/>
                      <a:r>
                        <a:rPr lang="en-US" sz="1100" dirty="0" smtClean="0"/>
                        <a:t>. </a:t>
                      </a:r>
                      <a:endParaRPr lang="en-IN" sz="1100" dirty="0"/>
                    </a:p>
                  </a:txBody>
                  <a:tcPr/>
                </a:tc>
                <a:tc>
                  <a:txBody>
                    <a:bodyPr/>
                    <a:lstStyle/>
                    <a:p>
                      <a:pPr algn="ctr"/>
                      <a:r>
                        <a:rPr lang="en-US" sz="1100" dirty="0" smtClean="0"/>
                        <a:t>With a wide use of data transmission these days, Li-Fi has proved to be more advantageous than the present day technology of Wi-Fi.</a:t>
                      </a:r>
                      <a:endParaRPr lang="en-IN" sz="1100" dirty="0"/>
                    </a:p>
                  </a:txBody>
                  <a:tcPr/>
                </a:tc>
                <a:tc>
                  <a:txBody>
                    <a:bodyPr/>
                    <a:lstStyle/>
                    <a:p>
                      <a:pPr algn="ctr"/>
                      <a:r>
                        <a:rPr lang="en-US" sz="1100" dirty="0" smtClean="0"/>
                        <a:t>With the use of LEDs the information can be transmitted at very high rates with just the simple turning on and off of the LEDs. This technology is not only free to use but also provides a safe and secure access</a:t>
                      </a:r>
                      <a:endParaRPr lang="en-IN" sz="1100" dirty="0"/>
                    </a:p>
                  </a:txBody>
                  <a:tcPr/>
                </a:tc>
              </a:tr>
              <a:tr h="2020653">
                <a:tc>
                  <a:txBody>
                    <a:bodyPr/>
                    <a:lstStyle/>
                    <a:p>
                      <a:pPr algn="l"/>
                      <a:r>
                        <a:rPr lang="en-IN" sz="1200" dirty="0" smtClean="0"/>
                        <a:t>23</a:t>
                      </a:r>
                      <a:endParaRPr lang="en-IN" sz="1200" dirty="0"/>
                    </a:p>
                  </a:txBody>
                  <a:tcPr/>
                </a:tc>
                <a:tc>
                  <a:txBody>
                    <a:bodyPr/>
                    <a:lstStyle/>
                    <a:p>
                      <a:pPr algn="l"/>
                      <a:r>
                        <a:rPr lang="en-US" sz="1200" dirty="0" smtClean="0"/>
                        <a:t> DESIGN AND CONSTRUCTION OF A DATA </a:t>
                      </a:r>
                    </a:p>
                    <a:p>
                      <a:pPr algn="l"/>
                      <a:r>
                        <a:rPr lang="en-US" sz="1200" dirty="0" smtClean="0"/>
                        <a:t>TRANSMISSION SYSTEM USING</a:t>
                      </a:r>
                    </a:p>
                    <a:p>
                      <a:pPr algn="l"/>
                      <a:r>
                        <a:rPr lang="en-US" sz="1200" dirty="0" smtClean="0"/>
                        <a:t>LI–FI</a:t>
                      </a:r>
                    </a:p>
                    <a:p>
                      <a:pPr algn="l"/>
                      <a:r>
                        <a:rPr lang="en-US" sz="1200" dirty="0" smtClean="0"/>
                        <a:t>TECHNOLOGY</a:t>
                      </a:r>
                    </a:p>
                    <a:p>
                      <a:pPr algn="l"/>
                      <a:r>
                        <a:rPr lang="en-US" sz="1200" dirty="0" smtClean="0"/>
                        <a:t>2018</a:t>
                      </a:r>
                      <a:endParaRPr lang="en-IN" sz="1200" dirty="0"/>
                    </a:p>
                  </a:txBody>
                  <a:tcPr/>
                </a:tc>
                <a:tc>
                  <a:txBody>
                    <a:bodyPr/>
                    <a:lstStyle/>
                    <a:p>
                      <a:pPr algn="ctr"/>
                      <a:r>
                        <a:rPr lang="en-IN" sz="1200" dirty="0" smtClean="0"/>
                        <a:t>OWOLABI YUSSUF KEHINDE</a:t>
                      </a:r>
                      <a:endParaRPr lang="en-IN" sz="1200" dirty="0"/>
                    </a:p>
                  </a:txBody>
                  <a:tcPr/>
                </a:tc>
                <a:tc>
                  <a:txBody>
                    <a:bodyPr/>
                    <a:lstStyle/>
                    <a:p>
                      <a:pPr algn="ctr"/>
                      <a:r>
                        <a:rPr lang="en-US" sz="1200" dirty="0" smtClean="0"/>
                        <a:t>This project involves use of LED to transmit data at very high speed .The</a:t>
                      </a:r>
                    </a:p>
                    <a:p>
                      <a:pPr algn="ctr"/>
                      <a:r>
                        <a:rPr lang="en-US" sz="1200" dirty="0" smtClean="0"/>
                        <a:t>project implemented the Li-Fi system using off the shelf electronic components.</a:t>
                      </a:r>
                      <a:endParaRPr lang="en-IN" sz="1200" dirty="0"/>
                    </a:p>
                  </a:txBody>
                  <a:tcPr/>
                </a:tc>
                <a:tc>
                  <a:txBody>
                    <a:bodyPr/>
                    <a:lstStyle/>
                    <a:p>
                      <a:pPr algn="ctr"/>
                      <a:r>
                        <a:rPr lang="en-US" sz="1200" dirty="0" smtClean="0"/>
                        <a:t>Constructed  a data transmission system (made up </a:t>
                      </a:r>
                    </a:p>
                    <a:p>
                      <a:pPr algn="ctr"/>
                      <a:r>
                        <a:rPr lang="en-US" sz="1200" dirty="0" smtClean="0"/>
                        <a:t>of the receiver and the transmitter) that transmits text data effectively using Li-Fi </a:t>
                      </a:r>
                    </a:p>
                    <a:p>
                      <a:pPr algn="ctr"/>
                      <a:r>
                        <a:rPr lang="en-US" sz="1200" dirty="0" smtClean="0"/>
                        <a:t>technology.</a:t>
                      </a:r>
                      <a:endParaRPr lang="en-IN" sz="1200" dirty="0"/>
                    </a:p>
                  </a:txBody>
                  <a:tcPr/>
                </a:tc>
                <a:tc>
                  <a:txBody>
                    <a:bodyPr/>
                    <a:lstStyle/>
                    <a:p>
                      <a:pPr algn="ctr"/>
                      <a:r>
                        <a:rPr lang="en-US" sz="1200" dirty="0" smtClean="0"/>
                        <a:t>Message from one PC was displayed to another .</a:t>
                      </a:r>
                      <a:endParaRPr lang="en-IN" sz="1200" dirty="0"/>
                    </a:p>
                  </a:txBody>
                  <a:tcPr/>
                </a:tc>
                <a:tc>
                  <a:txBody>
                    <a:bodyPr/>
                    <a:lstStyle/>
                    <a:p>
                      <a:pPr algn="ctr"/>
                      <a:r>
                        <a:rPr lang="en-US" sz="1200" dirty="0" smtClean="0"/>
                        <a:t>The Data Transmission system </a:t>
                      </a:r>
                    </a:p>
                    <a:p>
                      <a:pPr algn="ctr"/>
                      <a:r>
                        <a:rPr lang="en-US" sz="1200" dirty="0" smtClean="0"/>
                        <a:t>constructed when tested showed satisfactory performances. The Li-Fi data transmission</a:t>
                      </a:r>
                    </a:p>
                    <a:p>
                      <a:pPr algn="ctr"/>
                      <a:r>
                        <a:rPr lang="en-US" sz="1200" dirty="0" smtClean="0"/>
                        <a:t>system constructed was very cheap making it satisfy the major aim of the project –</a:t>
                      </a:r>
                    </a:p>
                    <a:p>
                      <a:pPr algn="ctr"/>
                      <a:r>
                        <a:rPr lang="en-US" sz="1200" dirty="0" smtClean="0"/>
                        <a:t>incorporation of a Li-Fi medium using off the shelf electronic devices.</a:t>
                      </a:r>
                      <a:endParaRPr lang="en-IN" sz="1200" dirty="0"/>
                    </a:p>
                  </a:txBody>
                  <a:tcPr/>
                </a:tc>
              </a:tr>
            </a:tbl>
          </a:graphicData>
        </a:graphic>
      </p:graphicFrame>
    </p:spTree>
    <p:extLst>
      <p:ext uri="{BB962C8B-B14F-4D97-AF65-F5344CB8AC3E}">
        <p14:creationId xmlns:p14="http://schemas.microsoft.com/office/powerpoint/2010/main" val="42591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526</TotalTime>
  <Words>2131</Words>
  <Application>Microsoft Office PowerPoint</Application>
  <PresentationFormat>Widescreen</PresentationFormat>
  <Paragraphs>226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Raleway</vt:lpstr>
      <vt:lpstr>Roboto</vt:lpstr>
      <vt:lpstr>Tahoma</vt:lpstr>
      <vt:lpstr>Times New Roman</vt:lpstr>
      <vt:lpstr>Trebuchet MS</vt:lpstr>
      <vt:lpstr>Wingdings</vt:lpstr>
      <vt:lpstr>Wingdings 3</vt:lpstr>
      <vt:lpstr>Facet</vt:lpstr>
      <vt:lpstr>Virtual classroom using lifi</vt:lpstr>
      <vt:lpstr> BRACT’s    Vishwakarma Institute of Information Technology An Autonomous Institute affiliated to Savitribai Phule Pune University</vt:lpstr>
      <vt:lpstr>Study and application based on Li-Fi</vt:lpstr>
      <vt:lpstr>Index</vt:lpstr>
      <vt:lpstr>Index</vt:lpstr>
      <vt:lpstr>Introduction</vt:lpstr>
      <vt:lpstr> Motivation ( Technological/ scientific significance) </vt:lpstr>
      <vt:lpstr>PowerPoint Presentation</vt:lpstr>
      <vt:lpstr>PowerPoint Presentation</vt:lpstr>
      <vt:lpstr>Objectives of Li-fi</vt:lpstr>
      <vt:lpstr>DISTRIBUTION OF TASK</vt:lpstr>
      <vt:lpstr>Datasheet of Components </vt:lpstr>
      <vt:lpstr>PRINCIPLE OF PHYSICS IN LI-FI</vt:lpstr>
      <vt:lpstr>THEORITICAL AND MATHEMATICAL FORMULATION </vt:lpstr>
      <vt:lpstr>PowerPoint Presentation</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application based semiconductor : Humidity sensor</dc:title>
  <dc:creator>Dipak Sathe</dc:creator>
  <cp:lastModifiedBy>Nikita bokde</cp:lastModifiedBy>
  <cp:revision>27</cp:revision>
  <dcterms:created xsi:type="dcterms:W3CDTF">2023-11-07T17:12:08Z</dcterms:created>
  <dcterms:modified xsi:type="dcterms:W3CDTF">2023-11-23T13:36:06Z</dcterms:modified>
</cp:coreProperties>
</file>