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Poppins Semi-Bold" charset="1" panose="00000700000000000000"/>
      <p:regular r:id="rId24"/>
    </p:embeddedFont>
    <p:embeddedFont>
      <p:font typeface="Poppins" charset="1" panose="00000500000000000000"/>
      <p:regular r:id="rId25"/>
    </p:embeddedFont>
    <p:embeddedFont>
      <p:font typeface="Poppins Bold" charset="1" panose="00000800000000000000"/>
      <p:regular r:id="rId26"/>
    </p:embeddedFont>
    <p:embeddedFont>
      <p:font typeface="DM San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2655944"/>
            <a:ext cx="13066873" cy="2754093"/>
          </a:xfrm>
          <a:prstGeom prst="rect">
            <a:avLst/>
          </a:prstGeom>
        </p:spPr>
        <p:txBody>
          <a:bodyPr anchor="t" rtlCol="false" tIns="0" lIns="0" bIns="0" rIns="0">
            <a:spAutoFit/>
          </a:bodyPr>
          <a:lstStyle/>
          <a:p>
            <a:pPr algn="ctr">
              <a:lnSpc>
                <a:spcPts val="9826"/>
              </a:lnSpc>
            </a:pPr>
            <a:r>
              <a:rPr lang="en-US" b="true" sz="11698" spc="-631">
                <a:solidFill>
                  <a:srgbClr val="1C2120"/>
                </a:solidFill>
                <a:latin typeface="Poppins Semi-Bold"/>
                <a:ea typeface="Poppins Semi-Bold"/>
                <a:cs typeface="Poppins Semi-Bold"/>
                <a:sym typeface="Poppins Semi-Bold"/>
              </a:rPr>
              <a:t>VISTORA ASSIGNMENT</a:t>
            </a:r>
          </a:p>
        </p:txBody>
      </p:sp>
      <p:sp>
        <p:nvSpPr>
          <p:cNvPr name="TextBox 7" id="7"/>
          <p:cNvSpPr txBox="true"/>
          <p:nvPr/>
        </p:nvSpPr>
        <p:spPr>
          <a:xfrm rot="0">
            <a:off x="3799177" y="6457298"/>
            <a:ext cx="10212294" cy="458377"/>
          </a:xfrm>
          <a:prstGeom prst="rect">
            <a:avLst/>
          </a:prstGeom>
        </p:spPr>
        <p:txBody>
          <a:bodyPr anchor="t" rtlCol="false" tIns="0" lIns="0" bIns="0" rIns="0">
            <a:spAutoFit/>
          </a:bodyPr>
          <a:lstStyle/>
          <a:p>
            <a:pPr algn="ctr">
              <a:lnSpc>
                <a:spcPts val="3223"/>
              </a:lnSpc>
            </a:pPr>
            <a:r>
              <a:rPr lang="en-US" sz="3223" spc="-64">
                <a:solidFill>
                  <a:srgbClr val="1C2120"/>
                </a:solidFill>
                <a:latin typeface="Poppins"/>
                <a:ea typeface="Poppins"/>
                <a:cs typeface="Poppins"/>
                <a:sym typeface="Poppins"/>
              </a:rPr>
              <a:t>PRESENTED BY ASHUTOSH SAHOO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3228" y="4789283"/>
            <a:ext cx="11510488" cy="4195592"/>
          </a:xfrm>
          <a:custGeom>
            <a:avLst/>
            <a:gdLst/>
            <a:ahLst/>
            <a:cxnLst/>
            <a:rect r="r" b="b" t="t" l="l"/>
            <a:pathLst>
              <a:path h="4195592" w="11510488">
                <a:moveTo>
                  <a:pt x="0" y="0"/>
                </a:moveTo>
                <a:lnTo>
                  <a:pt x="11510489" y="0"/>
                </a:lnTo>
                <a:lnTo>
                  <a:pt x="11510489" y="4195592"/>
                </a:lnTo>
                <a:lnTo>
                  <a:pt x="0" y="4195592"/>
                </a:lnTo>
                <a:lnTo>
                  <a:pt x="0" y="0"/>
                </a:lnTo>
                <a:close/>
              </a:path>
            </a:pathLst>
          </a:custGeom>
          <a:blipFill>
            <a:blip r:embed="rId2"/>
            <a:stretch>
              <a:fillRect l="0" t="-925" r="0" b="-925"/>
            </a:stretch>
          </a:blipFill>
        </p:spPr>
      </p:sp>
      <p:sp>
        <p:nvSpPr>
          <p:cNvPr name="TextBox 3" id="3"/>
          <p:cNvSpPr txBox="true"/>
          <p:nvPr/>
        </p:nvSpPr>
        <p:spPr>
          <a:xfrm rot="0">
            <a:off x="1503228" y="1459923"/>
            <a:ext cx="13777015" cy="2844645"/>
          </a:xfrm>
          <a:prstGeom prst="rect">
            <a:avLst/>
          </a:prstGeom>
        </p:spPr>
        <p:txBody>
          <a:bodyPr anchor="t" rtlCol="false" tIns="0" lIns="0" bIns="0" rIns="0">
            <a:spAutoFit/>
          </a:bodyPr>
          <a:lstStyle/>
          <a:p>
            <a:pPr algn="l" marL="0" indent="0" lvl="0">
              <a:lnSpc>
                <a:spcPts val="2307"/>
              </a:lnSpc>
              <a:spcBef>
                <a:spcPct val="0"/>
              </a:spcBef>
            </a:pPr>
            <a:r>
              <a:rPr lang="en-US" sz="1708" spc="102">
                <a:solidFill>
                  <a:srgbClr val="000000"/>
                </a:solidFill>
                <a:latin typeface="DM Sans"/>
                <a:ea typeface="DM Sans"/>
                <a:cs typeface="DM Sans"/>
                <a:sym typeface="DM Sans"/>
              </a:rPr>
              <a:t>USE</a:t>
            </a:r>
            <a:r>
              <a:rPr lang="en-US" sz="1708" spc="102" u="none">
                <a:solidFill>
                  <a:srgbClr val="000000"/>
                </a:solidFill>
                <a:latin typeface="DM Sans"/>
                <a:ea typeface="DM Sans"/>
                <a:cs typeface="DM Sans"/>
                <a:sym typeface="DM Sans"/>
              </a:rPr>
              <a:t> DATABASE SNOWFLAKE_SAMPLE_DATA;</a:t>
            </a:r>
          </a:p>
          <a:p>
            <a:pPr algn="l" marL="0" indent="0" lvl="0">
              <a:lnSpc>
                <a:spcPts val="2307"/>
              </a:lnSpc>
              <a:spcBef>
                <a:spcPct val="0"/>
              </a:spcBef>
            </a:pPr>
            <a:r>
              <a:rPr lang="en-US" sz="1708" spc="102" u="none">
                <a:solidFill>
                  <a:srgbClr val="000000"/>
                </a:solidFill>
                <a:latin typeface="DM Sans"/>
                <a:ea typeface="DM Sans"/>
                <a:cs typeface="DM Sans"/>
                <a:sym typeface="DM Sans"/>
              </a:rPr>
              <a:t>SHOW SCHEMAS;</a:t>
            </a:r>
          </a:p>
          <a:p>
            <a:pPr algn="l" marL="0" indent="0" lvl="0">
              <a:lnSpc>
                <a:spcPts val="2307"/>
              </a:lnSpc>
              <a:spcBef>
                <a:spcPct val="0"/>
              </a:spcBef>
            </a:pPr>
            <a:r>
              <a:rPr lang="en-US" sz="1708" spc="102" u="none">
                <a:solidFill>
                  <a:srgbClr val="000000"/>
                </a:solidFill>
                <a:latin typeface="DM Sans"/>
                <a:ea typeface="DM Sans"/>
                <a:cs typeface="DM Sans"/>
                <a:sym typeface="DM Sans"/>
              </a:rPr>
              <a:t>USE DATABASE SNOWFLAKE_SAMPLE_DATA;</a:t>
            </a:r>
          </a:p>
          <a:p>
            <a:pPr algn="l" marL="0" indent="0" lvl="0">
              <a:lnSpc>
                <a:spcPts val="2307"/>
              </a:lnSpc>
              <a:spcBef>
                <a:spcPct val="0"/>
              </a:spcBef>
            </a:pPr>
            <a:r>
              <a:rPr lang="en-US" sz="1708" spc="102" u="none">
                <a:solidFill>
                  <a:srgbClr val="000000"/>
                </a:solidFill>
                <a:latin typeface="DM Sans"/>
                <a:ea typeface="DM Sans"/>
                <a:cs typeface="DM Sans"/>
                <a:sym typeface="DM Sans"/>
              </a:rPr>
              <a:t>USE SCHEMA TPCH_SF1;</a:t>
            </a:r>
          </a:p>
          <a:p>
            <a:pPr algn="l" marL="0" indent="0" lvl="0">
              <a:lnSpc>
                <a:spcPts val="2307"/>
              </a:lnSpc>
              <a:spcBef>
                <a:spcPct val="0"/>
              </a:spcBef>
            </a:pPr>
            <a:r>
              <a:rPr lang="en-US" sz="1708" spc="102" u="none">
                <a:solidFill>
                  <a:srgbClr val="000000"/>
                </a:solidFill>
                <a:latin typeface="DM Sans"/>
                <a:ea typeface="DM Sans"/>
                <a:cs typeface="DM Sans"/>
                <a:sym typeface="DM Sans"/>
              </a:rPr>
              <a:t>SHOW TABLES;</a:t>
            </a:r>
          </a:p>
          <a:p>
            <a:pPr algn="l" marL="0" indent="0" lvl="0">
              <a:lnSpc>
                <a:spcPts val="2307"/>
              </a:lnSpc>
              <a:spcBef>
                <a:spcPct val="0"/>
              </a:spcBef>
            </a:pPr>
          </a:p>
          <a:p>
            <a:pPr algn="l" marL="0" indent="0" lvl="0">
              <a:lnSpc>
                <a:spcPts val="2307"/>
              </a:lnSpc>
              <a:spcBef>
                <a:spcPct val="0"/>
              </a:spcBef>
            </a:pPr>
          </a:p>
          <a:p>
            <a:pPr algn="l" marL="0" indent="0" lvl="0">
              <a:lnSpc>
                <a:spcPts val="2307"/>
              </a:lnSpc>
              <a:spcBef>
                <a:spcPct val="0"/>
              </a:spcBef>
            </a:pPr>
            <a:r>
              <a:rPr lang="en-US" sz="1708" spc="102" u="none">
                <a:solidFill>
                  <a:srgbClr val="000000"/>
                </a:solidFill>
                <a:latin typeface="DM Sans"/>
                <a:ea typeface="DM Sans"/>
                <a:cs typeface="DM Sans"/>
                <a:sym typeface="DM Sans"/>
              </a:rPr>
              <a:t>SELECT * FROM CUSTOMER LIMIT 10;</a:t>
            </a:r>
          </a:p>
          <a:p>
            <a:pPr algn="l" marL="0" indent="0" lvl="0">
              <a:lnSpc>
                <a:spcPts val="2307"/>
              </a:lnSpc>
              <a:spcBef>
                <a:spcPct val="0"/>
              </a:spcBef>
            </a:pPr>
            <a:r>
              <a:rPr lang="en-US" sz="1708" spc="102" u="none">
                <a:solidFill>
                  <a:srgbClr val="000000"/>
                </a:solidFill>
                <a:latin typeface="DM Sans"/>
                <a:ea typeface="DM Sans"/>
                <a:cs typeface="DM Sans"/>
                <a:sym typeface="DM Sans"/>
              </a:rPr>
              <a:t>SELECT * FROM ORDERS LIMIT 1000;</a:t>
            </a:r>
          </a:p>
          <a:p>
            <a:pPr algn="l" marL="0" indent="0" lvl="0">
              <a:lnSpc>
                <a:spcPts val="2307"/>
              </a:lnSpc>
              <a:spcBef>
                <a:spcPct val="0"/>
              </a:spcBef>
            </a:pPr>
            <a:r>
              <a:rPr lang="en-US" sz="1708" spc="102" u="none">
                <a:solidFill>
                  <a:srgbClr val="000000"/>
                </a:solidFill>
                <a:latin typeface="DM Sans"/>
                <a:ea typeface="DM Sans"/>
                <a:cs typeface="DM Sans"/>
                <a:sym typeface="DM Sans"/>
              </a:rPr>
              <a:t>SELECT * FROM LINEITEM LIMIT 10;</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610733"/>
            <a:ext cx="11179807" cy="1097910"/>
            <a:chOff x="0" y="0"/>
            <a:chExt cx="2944476" cy="289161"/>
          </a:xfrm>
        </p:grpSpPr>
        <p:sp>
          <p:nvSpPr>
            <p:cNvPr name="Freeform 3" id="3"/>
            <p:cNvSpPr/>
            <p:nvPr/>
          </p:nvSpPr>
          <p:spPr>
            <a:xfrm flipH="false" flipV="false" rot="0">
              <a:off x="0" y="0"/>
              <a:ext cx="2944476" cy="289161"/>
            </a:xfrm>
            <a:custGeom>
              <a:avLst/>
              <a:gdLst/>
              <a:ahLst/>
              <a:cxnLst/>
              <a:rect r="r" b="b" t="t" l="l"/>
              <a:pathLst>
                <a:path h="289161" w="2944476">
                  <a:moveTo>
                    <a:pt x="35317" y="0"/>
                  </a:moveTo>
                  <a:lnTo>
                    <a:pt x="2909159" y="0"/>
                  </a:lnTo>
                  <a:cubicBezTo>
                    <a:pt x="2918526" y="0"/>
                    <a:pt x="2927509" y="3721"/>
                    <a:pt x="2934132" y="10344"/>
                  </a:cubicBezTo>
                  <a:cubicBezTo>
                    <a:pt x="2940755" y="16967"/>
                    <a:pt x="2944476" y="25950"/>
                    <a:pt x="2944476" y="35317"/>
                  </a:cubicBezTo>
                  <a:lnTo>
                    <a:pt x="2944476" y="253844"/>
                  </a:lnTo>
                  <a:cubicBezTo>
                    <a:pt x="2944476" y="263211"/>
                    <a:pt x="2940755" y="272194"/>
                    <a:pt x="2934132" y="278817"/>
                  </a:cubicBezTo>
                  <a:cubicBezTo>
                    <a:pt x="2927509" y="285441"/>
                    <a:pt x="2918526" y="289161"/>
                    <a:pt x="2909159" y="289161"/>
                  </a:cubicBezTo>
                  <a:lnTo>
                    <a:pt x="35317" y="289161"/>
                  </a:lnTo>
                  <a:cubicBezTo>
                    <a:pt x="25950" y="289161"/>
                    <a:pt x="16967" y="285441"/>
                    <a:pt x="10344" y="278817"/>
                  </a:cubicBezTo>
                  <a:cubicBezTo>
                    <a:pt x="3721" y="272194"/>
                    <a:pt x="0" y="263211"/>
                    <a:pt x="0" y="253844"/>
                  </a:cubicBezTo>
                  <a:lnTo>
                    <a:pt x="0" y="35317"/>
                  </a:lnTo>
                  <a:cubicBezTo>
                    <a:pt x="0" y="25950"/>
                    <a:pt x="3721" y="16967"/>
                    <a:pt x="10344" y="10344"/>
                  </a:cubicBezTo>
                  <a:cubicBezTo>
                    <a:pt x="16967" y="3721"/>
                    <a:pt x="25950" y="0"/>
                    <a:pt x="35317" y="0"/>
                  </a:cubicBezTo>
                  <a:close/>
                </a:path>
              </a:pathLst>
            </a:custGeom>
            <a:solidFill>
              <a:srgbClr val="AAD7D4"/>
            </a:solidFill>
          </p:spPr>
        </p:sp>
        <p:sp>
          <p:nvSpPr>
            <p:cNvPr name="TextBox 4" id="4"/>
            <p:cNvSpPr txBox="true"/>
            <p:nvPr/>
          </p:nvSpPr>
          <p:spPr>
            <a:xfrm>
              <a:off x="0" y="-38100"/>
              <a:ext cx="2944476" cy="32726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426698" y="1953926"/>
            <a:ext cx="9980208" cy="361950"/>
          </a:xfrm>
          <a:prstGeom prst="rect">
            <a:avLst/>
          </a:prstGeom>
        </p:spPr>
        <p:txBody>
          <a:bodyPr anchor="t" rtlCol="false" tIns="0" lIns="0" bIns="0" rIns="0">
            <a:spAutoFit/>
          </a:bodyPr>
          <a:lstStyle/>
          <a:p>
            <a:pPr algn="ctr">
              <a:lnSpc>
                <a:spcPts val="2699"/>
              </a:lnSpc>
            </a:pPr>
            <a:r>
              <a:rPr lang="en-US" sz="2499">
                <a:solidFill>
                  <a:srgbClr val="1C2120"/>
                </a:solidFill>
                <a:latin typeface="Poppins"/>
                <a:ea typeface="Poppins"/>
                <a:cs typeface="Poppins"/>
                <a:sym typeface="Poppins"/>
              </a:rPr>
              <a:t>The Normalizing step of Feature Engineering </a:t>
            </a:r>
          </a:p>
        </p:txBody>
      </p:sp>
      <p:sp>
        <p:nvSpPr>
          <p:cNvPr name="TextBox 6" id="6"/>
          <p:cNvSpPr txBox="true"/>
          <p:nvPr/>
        </p:nvSpPr>
        <p:spPr>
          <a:xfrm rot="0">
            <a:off x="1028700" y="3935964"/>
            <a:ext cx="13777015" cy="5142724"/>
          </a:xfrm>
          <a:prstGeom prst="rect">
            <a:avLst/>
          </a:prstGeom>
        </p:spPr>
        <p:txBody>
          <a:bodyPr anchor="t" rtlCol="false" tIns="0" lIns="0" bIns="0" rIns="0">
            <a:spAutoFit/>
          </a:bodyPr>
          <a:lstStyle/>
          <a:p>
            <a:pPr algn="l" marL="0" indent="0" lvl="0">
              <a:lnSpc>
                <a:spcPts val="2712"/>
              </a:lnSpc>
              <a:spcBef>
                <a:spcPct val="0"/>
              </a:spcBef>
            </a:pPr>
            <a:r>
              <a:rPr lang="en-US" sz="2008" spc="120">
                <a:solidFill>
                  <a:srgbClr val="000000"/>
                </a:solidFill>
                <a:latin typeface="DM Sans"/>
                <a:ea typeface="DM Sans"/>
                <a:cs typeface="DM Sans"/>
                <a:sym typeface="DM Sans"/>
              </a:rPr>
              <a:t>--</a:t>
            </a:r>
            <a:r>
              <a:rPr lang="en-US" sz="2008" spc="120" u="none">
                <a:solidFill>
                  <a:srgbClr val="000000"/>
                </a:solidFill>
                <a:latin typeface="DM Sans"/>
                <a:ea typeface="DM Sans"/>
                <a:cs typeface="DM Sans"/>
                <a:sym typeface="DM Sans"/>
              </a:rPr>
              <a:t> Normalize O_TOTALPRICE Column</a:t>
            </a:r>
          </a:p>
          <a:p>
            <a:pPr algn="l" marL="0" indent="0" lvl="0">
              <a:lnSpc>
                <a:spcPts val="2712"/>
              </a:lnSpc>
              <a:spcBef>
                <a:spcPct val="0"/>
              </a:spcBef>
            </a:pPr>
          </a:p>
          <a:p>
            <a:pPr algn="l" marL="0" indent="0" lvl="0">
              <a:lnSpc>
                <a:spcPts val="2712"/>
              </a:lnSpc>
              <a:spcBef>
                <a:spcPct val="0"/>
              </a:spcBef>
            </a:pPr>
            <a:r>
              <a:rPr lang="en-US" sz="2008" spc="120" u="none">
                <a:solidFill>
                  <a:srgbClr val="000000"/>
                </a:solidFill>
                <a:latin typeface="DM Sans"/>
                <a:ea typeface="DM Sans"/>
                <a:cs typeface="DM Sans"/>
                <a:sym typeface="DM Sans"/>
              </a:rPr>
              <a:t>WITH stats AS (</a:t>
            </a:r>
          </a:p>
          <a:p>
            <a:pPr algn="l" marL="0" indent="0" lvl="0">
              <a:lnSpc>
                <a:spcPts val="2712"/>
              </a:lnSpc>
              <a:spcBef>
                <a:spcPct val="0"/>
              </a:spcBef>
            </a:pPr>
            <a:r>
              <a:rPr lang="en-US" sz="2008" spc="120" u="none">
                <a:solidFill>
                  <a:srgbClr val="000000"/>
                </a:solidFill>
                <a:latin typeface="DM Sans"/>
                <a:ea typeface="DM Sans"/>
                <a:cs typeface="DM Sans"/>
                <a:sym typeface="DM Sans"/>
              </a:rPr>
              <a:t>  SELECT</a:t>
            </a:r>
          </a:p>
          <a:p>
            <a:pPr algn="l" marL="0" indent="0" lvl="0">
              <a:lnSpc>
                <a:spcPts val="2712"/>
              </a:lnSpc>
              <a:spcBef>
                <a:spcPct val="0"/>
              </a:spcBef>
            </a:pPr>
            <a:r>
              <a:rPr lang="en-US" sz="2008" spc="120" u="none">
                <a:solidFill>
                  <a:srgbClr val="000000"/>
                </a:solidFill>
                <a:latin typeface="DM Sans"/>
                <a:ea typeface="DM Sans"/>
                <a:cs typeface="DM Sans"/>
                <a:sym typeface="DM Sans"/>
              </a:rPr>
              <a:t>    MIN(O_TOTALPRICE) AS min_price,</a:t>
            </a:r>
          </a:p>
          <a:p>
            <a:pPr algn="l" marL="0" indent="0" lvl="0">
              <a:lnSpc>
                <a:spcPts val="2712"/>
              </a:lnSpc>
              <a:spcBef>
                <a:spcPct val="0"/>
              </a:spcBef>
            </a:pPr>
            <a:r>
              <a:rPr lang="en-US" sz="2008" spc="120" u="none">
                <a:solidFill>
                  <a:srgbClr val="000000"/>
                </a:solidFill>
                <a:latin typeface="DM Sans"/>
                <a:ea typeface="DM Sans"/>
                <a:cs typeface="DM Sans"/>
                <a:sym typeface="DM Sans"/>
              </a:rPr>
              <a:t>    MAX(O_TOTALPRICE) AS max_price</a:t>
            </a:r>
          </a:p>
          <a:p>
            <a:pPr algn="l" marL="0" indent="0" lvl="0">
              <a:lnSpc>
                <a:spcPts val="2712"/>
              </a:lnSpc>
              <a:spcBef>
                <a:spcPct val="0"/>
              </a:spcBef>
            </a:pPr>
            <a:r>
              <a:rPr lang="en-US" sz="2008" spc="120" u="none">
                <a:solidFill>
                  <a:srgbClr val="000000"/>
                </a:solidFill>
                <a:latin typeface="DM Sans"/>
                <a:ea typeface="DM Sans"/>
                <a:cs typeface="DM Sans"/>
                <a:sym typeface="DM Sans"/>
              </a:rPr>
              <a:t>  FROM ORDERS</a:t>
            </a:r>
          </a:p>
          <a:p>
            <a:pPr algn="l" marL="0" indent="0" lvl="0">
              <a:lnSpc>
                <a:spcPts val="2712"/>
              </a:lnSpc>
              <a:spcBef>
                <a:spcPct val="0"/>
              </a:spcBef>
            </a:pPr>
            <a:r>
              <a:rPr lang="en-US" sz="2008" spc="120" u="none">
                <a:solidFill>
                  <a:srgbClr val="000000"/>
                </a:solidFill>
                <a:latin typeface="DM Sans"/>
                <a:ea typeface="DM Sans"/>
                <a:cs typeface="DM Sans"/>
                <a:sym typeface="DM Sans"/>
              </a:rPr>
              <a:t>)</a:t>
            </a:r>
          </a:p>
          <a:p>
            <a:pPr algn="l" marL="0" indent="0" lvl="0">
              <a:lnSpc>
                <a:spcPts val="2712"/>
              </a:lnSpc>
              <a:spcBef>
                <a:spcPct val="0"/>
              </a:spcBef>
            </a:pPr>
            <a:r>
              <a:rPr lang="en-US" sz="2008" spc="120" u="none">
                <a:solidFill>
                  <a:srgbClr val="000000"/>
                </a:solidFill>
                <a:latin typeface="DM Sans"/>
                <a:ea typeface="DM Sans"/>
                <a:cs typeface="DM Sans"/>
                <a:sym typeface="DM Sans"/>
              </a:rPr>
              <a:t>SELECT</a:t>
            </a:r>
          </a:p>
          <a:p>
            <a:pPr algn="l" marL="0" indent="0" lvl="0">
              <a:lnSpc>
                <a:spcPts val="2712"/>
              </a:lnSpc>
              <a:spcBef>
                <a:spcPct val="0"/>
              </a:spcBef>
            </a:pPr>
            <a:r>
              <a:rPr lang="en-US" sz="2008" spc="120" u="none">
                <a:solidFill>
                  <a:srgbClr val="000000"/>
                </a:solidFill>
                <a:latin typeface="DM Sans"/>
                <a:ea typeface="DM Sans"/>
                <a:cs typeface="DM Sans"/>
                <a:sym typeface="DM Sans"/>
              </a:rPr>
              <a:t>  O_ORDERKEY,</a:t>
            </a:r>
          </a:p>
          <a:p>
            <a:pPr algn="l" marL="0" indent="0" lvl="0">
              <a:lnSpc>
                <a:spcPts val="2712"/>
              </a:lnSpc>
              <a:spcBef>
                <a:spcPct val="0"/>
              </a:spcBef>
            </a:pPr>
            <a:r>
              <a:rPr lang="en-US" sz="2008" spc="120" u="none">
                <a:solidFill>
                  <a:srgbClr val="000000"/>
                </a:solidFill>
                <a:latin typeface="DM Sans"/>
                <a:ea typeface="DM Sans"/>
                <a:cs typeface="DM Sans"/>
                <a:sym typeface="DM Sans"/>
              </a:rPr>
              <a:t>  O_TOTALPRICE,</a:t>
            </a:r>
          </a:p>
          <a:p>
            <a:pPr algn="l" marL="0" indent="0" lvl="0">
              <a:lnSpc>
                <a:spcPts val="2712"/>
              </a:lnSpc>
              <a:spcBef>
                <a:spcPct val="0"/>
              </a:spcBef>
            </a:pPr>
            <a:r>
              <a:rPr lang="en-US" sz="2008" spc="120" u="none">
                <a:solidFill>
                  <a:srgbClr val="000000"/>
                </a:solidFill>
                <a:latin typeface="DM Sans"/>
                <a:ea typeface="DM Sans"/>
                <a:cs typeface="DM Sans"/>
                <a:sym typeface="DM Sans"/>
              </a:rPr>
              <a:t>  (O_TOTALPRICE - stats.min_price) / (stats.max_price - stats.min_price) AS totalprice_normalized</a:t>
            </a:r>
          </a:p>
          <a:p>
            <a:pPr algn="l" marL="0" indent="0" lvl="0">
              <a:lnSpc>
                <a:spcPts val="2712"/>
              </a:lnSpc>
              <a:spcBef>
                <a:spcPct val="0"/>
              </a:spcBef>
            </a:pPr>
            <a:r>
              <a:rPr lang="en-US" sz="2008" spc="120" u="none">
                <a:solidFill>
                  <a:srgbClr val="000000"/>
                </a:solidFill>
                <a:latin typeface="DM Sans"/>
                <a:ea typeface="DM Sans"/>
                <a:cs typeface="DM Sans"/>
                <a:sym typeface="DM Sans"/>
              </a:rPr>
              <a:t>FROM ORDERS, stats</a:t>
            </a:r>
          </a:p>
          <a:p>
            <a:pPr algn="l" marL="0" indent="0" lvl="0">
              <a:lnSpc>
                <a:spcPts val="2712"/>
              </a:lnSpc>
              <a:spcBef>
                <a:spcPct val="0"/>
              </a:spcBef>
            </a:pPr>
            <a:r>
              <a:rPr lang="en-US" sz="2008" spc="120" u="none">
                <a:solidFill>
                  <a:srgbClr val="000000"/>
                </a:solidFill>
                <a:latin typeface="DM Sans"/>
                <a:ea typeface="DM Sans"/>
                <a:cs typeface="DM Sans"/>
                <a:sym typeface="DM Sans"/>
              </a:rPr>
              <a:t>LIMIT 10;</a:t>
            </a:r>
          </a:p>
          <a:p>
            <a:pPr algn="l" marL="0" indent="0" lvl="0">
              <a:lnSpc>
                <a:spcPts val="2712"/>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43548" y="1837991"/>
            <a:ext cx="15215752" cy="6182246"/>
          </a:xfrm>
          <a:custGeom>
            <a:avLst/>
            <a:gdLst/>
            <a:ahLst/>
            <a:cxnLst/>
            <a:rect r="r" b="b" t="t" l="l"/>
            <a:pathLst>
              <a:path h="6182246" w="15215752">
                <a:moveTo>
                  <a:pt x="0" y="0"/>
                </a:moveTo>
                <a:lnTo>
                  <a:pt x="15215752" y="0"/>
                </a:lnTo>
                <a:lnTo>
                  <a:pt x="15215752" y="6182246"/>
                </a:lnTo>
                <a:lnTo>
                  <a:pt x="0" y="6182246"/>
                </a:lnTo>
                <a:lnTo>
                  <a:pt x="0" y="0"/>
                </a:lnTo>
                <a:close/>
              </a:path>
            </a:pathLst>
          </a:custGeom>
          <a:blipFill>
            <a:blip r:embed="rId2"/>
            <a:stretch>
              <a:fillRect l="0" t="0" r="-4853"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48528" y="2863467"/>
            <a:ext cx="14690462" cy="7108101"/>
          </a:xfrm>
          <a:prstGeom prst="rect">
            <a:avLst/>
          </a:prstGeom>
        </p:spPr>
        <p:txBody>
          <a:bodyPr anchor="t" rtlCol="false" tIns="0" lIns="0" bIns="0" rIns="0">
            <a:spAutoFit/>
          </a:bodyPr>
          <a:lstStyle/>
          <a:p>
            <a:pPr algn="l">
              <a:lnSpc>
                <a:spcPts val="2589"/>
              </a:lnSpc>
            </a:pPr>
            <a:r>
              <a:rPr lang="en-US" sz="1917" spc="115">
                <a:solidFill>
                  <a:srgbClr val="000000"/>
                </a:solidFill>
                <a:latin typeface="DM Sans"/>
                <a:ea typeface="DM Sans"/>
                <a:cs typeface="DM Sans"/>
                <a:sym typeface="DM Sans"/>
              </a:rPr>
              <a:t>CREATE DATABASE IF NOT EXISTS FEATURE_DB;</a:t>
            </a:r>
          </a:p>
          <a:p>
            <a:pPr algn="l">
              <a:lnSpc>
                <a:spcPts val="2589"/>
              </a:lnSpc>
            </a:pPr>
            <a:r>
              <a:rPr lang="en-US" sz="1917" spc="115">
                <a:solidFill>
                  <a:srgbClr val="000000"/>
                </a:solidFill>
                <a:latin typeface="DM Sans"/>
                <a:ea typeface="DM Sans"/>
                <a:cs typeface="DM Sans"/>
                <a:sym typeface="DM Sans"/>
              </a:rPr>
              <a:t>USE DATABASE FEATURE_DB;</a:t>
            </a:r>
          </a:p>
          <a:p>
            <a:pPr algn="l">
              <a:lnSpc>
                <a:spcPts val="2589"/>
              </a:lnSpc>
            </a:pPr>
            <a:r>
              <a:rPr lang="en-US" sz="1917" spc="115">
                <a:solidFill>
                  <a:srgbClr val="000000"/>
                </a:solidFill>
                <a:latin typeface="DM Sans"/>
                <a:ea typeface="DM Sans"/>
                <a:cs typeface="DM Sans"/>
                <a:sym typeface="DM Sans"/>
              </a:rPr>
              <a:t>CREATE SCHEMA IF NOT EXISTS FEATURE_SCHEMA;</a:t>
            </a:r>
          </a:p>
          <a:p>
            <a:pPr algn="l">
              <a:lnSpc>
                <a:spcPts val="2589"/>
              </a:lnSpc>
            </a:pPr>
            <a:r>
              <a:rPr lang="en-US" sz="1917" spc="115">
                <a:solidFill>
                  <a:srgbClr val="000000"/>
                </a:solidFill>
                <a:latin typeface="DM Sans"/>
                <a:ea typeface="DM Sans"/>
                <a:cs typeface="DM Sans"/>
                <a:sym typeface="DM Sans"/>
              </a:rPr>
              <a:t>USE SCHEMA FEATURE_SCHEMA;</a:t>
            </a:r>
          </a:p>
          <a:p>
            <a:pPr algn="l">
              <a:lnSpc>
                <a:spcPts val="2589"/>
              </a:lnSpc>
            </a:pPr>
          </a:p>
          <a:p>
            <a:pPr algn="l" marL="0" indent="0" lvl="0">
              <a:lnSpc>
                <a:spcPts val="2589"/>
              </a:lnSpc>
              <a:spcBef>
                <a:spcPct val="0"/>
              </a:spcBef>
            </a:pPr>
            <a:r>
              <a:rPr lang="en-US" sz="1917" spc="115">
                <a:solidFill>
                  <a:srgbClr val="000000"/>
                </a:solidFill>
                <a:latin typeface="DM Sans"/>
                <a:ea typeface="DM Sans"/>
                <a:cs typeface="DM Sans"/>
                <a:sym typeface="DM Sans"/>
              </a:rPr>
              <a:t>CREATE OR REP</a:t>
            </a:r>
            <a:r>
              <a:rPr lang="en-US" sz="1917" spc="115" u="none">
                <a:solidFill>
                  <a:srgbClr val="000000"/>
                </a:solidFill>
                <a:latin typeface="DM Sans"/>
                <a:ea typeface="DM Sans"/>
                <a:cs typeface="DM Sans"/>
                <a:sym typeface="DM Sans"/>
              </a:rPr>
              <a:t>LACE TABLE ORDER_FEATURES AS</a:t>
            </a:r>
          </a:p>
          <a:p>
            <a:pPr algn="l" marL="0" indent="0" lvl="0">
              <a:lnSpc>
                <a:spcPts val="2589"/>
              </a:lnSpc>
              <a:spcBef>
                <a:spcPct val="0"/>
              </a:spcBef>
            </a:pPr>
            <a:r>
              <a:rPr lang="en-US" sz="1917" spc="115" u="none">
                <a:solidFill>
                  <a:srgbClr val="000000"/>
                </a:solidFill>
                <a:latin typeface="DM Sans"/>
                <a:ea typeface="DM Sans"/>
                <a:cs typeface="DM Sans"/>
                <a:sym typeface="DM Sans"/>
              </a:rPr>
              <a:t>WITH stats AS (</a:t>
            </a:r>
          </a:p>
          <a:p>
            <a:pPr algn="l" marL="0" indent="0" lvl="0">
              <a:lnSpc>
                <a:spcPts val="2589"/>
              </a:lnSpc>
              <a:spcBef>
                <a:spcPct val="0"/>
              </a:spcBef>
            </a:pPr>
            <a:r>
              <a:rPr lang="en-US" sz="1917" spc="115" u="none">
                <a:solidFill>
                  <a:srgbClr val="000000"/>
                </a:solidFill>
                <a:latin typeface="DM Sans"/>
                <a:ea typeface="DM Sans"/>
                <a:cs typeface="DM Sans"/>
                <a:sym typeface="DM Sans"/>
              </a:rPr>
              <a:t>  SELECT MIN(O_TOTALPRICE) AS min_price, MAX(O_TOTALPRICE) AS max_price</a:t>
            </a:r>
          </a:p>
          <a:p>
            <a:pPr algn="l" marL="0" indent="0" lvl="0">
              <a:lnSpc>
                <a:spcPts val="2589"/>
              </a:lnSpc>
              <a:spcBef>
                <a:spcPct val="0"/>
              </a:spcBef>
            </a:pPr>
            <a:r>
              <a:rPr lang="en-US" sz="1917" spc="115" u="none">
                <a:solidFill>
                  <a:srgbClr val="000000"/>
                </a:solidFill>
                <a:latin typeface="DM Sans"/>
                <a:ea typeface="DM Sans"/>
                <a:cs typeface="DM Sans"/>
                <a:sym typeface="DM Sans"/>
              </a:rPr>
              <a:t>  FROM SNOWFLAKE_SAMPLE_DATA.TPCH_SF1.ORDERS</a:t>
            </a:r>
          </a:p>
          <a:p>
            <a:pPr algn="l" marL="0" indent="0" lvl="0">
              <a:lnSpc>
                <a:spcPts val="2589"/>
              </a:lnSpc>
              <a:spcBef>
                <a:spcPct val="0"/>
              </a:spcBef>
            </a:pPr>
            <a:r>
              <a:rPr lang="en-US" sz="1917" spc="115" u="none">
                <a:solidFill>
                  <a:srgbClr val="000000"/>
                </a:solidFill>
                <a:latin typeface="DM Sans"/>
                <a:ea typeface="DM Sans"/>
                <a:cs typeface="DM Sans"/>
                <a:sym typeface="DM Sans"/>
              </a:rPr>
              <a:t>),</a:t>
            </a:r>
          </a:p>
          <a:p>
            <a:pPr algn="l" marL="0" indent="0" lvl="0">
              <a:lnSpc>
                <a:spcPts val="2589"/>
              </a:lnSpc>
              <a:spcBef>
                <a:spcPct val="0"/>
              </a:spcBef>
            </a:pPr>
            <a:r>
              <a:rPr lang="en-US" sz="1917" spc="115" u="none">
                <a:solidFill>
                  <a:srgbClr val="000000"/>
                </a:solidFill>
                <a:latin typeface="DM Sans"/>
                <a:ea typeface="DM Sans"/>
                <a:cs typeface="DM Sans"/>
                <a:sym typeface="DM Sans"/>
              </a:rPr>
              <a:t>cust_first_order AS (</a:t>
            </a:r>
          </a:p>
          <a:p>
            <a:pPr algn="l" marL="0" indent="0" lvl="0">
              <a:lnSpc>
                <a:spcPts val="2589"/>
              </a:lnSpc>
              <a:spcBef>
                <a:spcPct val="0"/>
              </a:spcBef>
            </a:pPr>
            <a:r>
              <a:rPr lang="en-US" sz="1917" spc="115" u="none">
                <a:solidFill>
                  <a:srgbClr val="000000"/>
                </a:solidFill>
                <a:latin typeface="DM Sans"/>
                <a:ea typeface="DM Sans"/>
                <a:cs typeface="DM Sans"/>
                <a:sym typeface="DM Sans"/>
              </a:rPr>
              <a:t>  SELECT O_CUSTKEY, MIN(O_ORDERDATE) AS first_order_date</a:t>
            </a:r>
          </a:p>
          <a:p>
            <a:pPr algn="l" marL="0" indent="0" lvl="0">
              <a:lnSpc>
                <a:spcPts val="2589"/>
              </a:lnSpc>
              <a:spcBef>
                <a:spcPct val="0"/>
              </a:spcBef>
            </a:pPr>
            <a:r>
              <a:rPr lang="en-US" sz="1917" spc="115" u="none">
                <a:solidFill>
                  <a:srgbClr val="000000"/>
                </a:solidFill>
                <a:latin typeface="DM Sans"/>
                <a:ea typeface="DM Sans"/>
                <a:cs typeface="DM Sans"/>
                <a:sym typeface="DM Sans"/>
              </a:rPr>
              <a:t>  FROM SNOWFLAKE_SAMPLE_DATA.TPCH_SF1.ORDERS</a:t>
            </a:r>
          </a:p>
          <a:p>
            <a:pPr algn="l" marL="0" indent="0" lvl="0">
              <a:lnSpc>
                <a:spcPts val="2589"/>
              </a:lnSpc>
              <a:spcBef>
                <a:spcPct val="0"/>
              </a:spcBef>
            </a:pPr>
            <a:r>
              <a:rPr lang="en-US" sz="1917" spc="115" u="none">
                <a:solidFill>
                  <a:srgbClr val="000000"/>
                </a:solidFill>
                <a:latin typeface="DM Sans"/>
                <a:ea typeface="DM Sans"/>
                <a:cs typeface="DM Sans"/>
                <a:sym typeface="DM Sans"/>
              </a:rPr>
              <a:t>  GROUP BY O_CUSTKEY</a:t>
            </a:r>
          </a:p>
          <a:p>
            <a:pPr algn="l" marL="0" indent="0" lvl="0">
              <a:lnSpc>
                <a:spcPts val="2589"/>
              </a:lnSpc>
              <a:spcBef>
                <a:spcPct val="0"/>
              </a:spcBef>
            </a:pPr>
            <a:r>
              <a:rPr lang="en-US" sz="1917" spc="115" u="none">
                <a:solidFill>
                  <a:srgbClr val="000000"/>
                </a:solidFill>
                <a:latin typeface="DM Sans"/>
                <a:ea typeface="DM Sans"/>
                <a:cs typeface="DM Sans"/>
                <a:sym typeface="DM Sans"/>
              </a:rPr>
              <a:t>)</a:t>
            </a:r>
          </a:p>
          <a:p>
            <a:pPr algn="l" marL="0" indent="0" lvl="0">
              <a:lnSpc>
                <a:spcPts val="2589"/>
              </a:lnSpc>
              <a:spcBef>
                <a:spcPct val="0"/>
              </a:spcBef>
            </a:pPr>
            <a:r>
              <a:rPr lang="en-US" sz="1917" spc="115" u="none">
                <a:solidFill>
                  <a:srgbClr val="000000"/>
                </a:solidFill>
                <a:latin typeface="DM Sans"/>
                <a:ea typeface="DM Sans"/>
                <a:cs typeface="DM Sans"/>
                <a:sym typeface="DM Sans"/>
              </a:rPr>
              <a:t>SELECT</a:t>
            </a:r>
          </a:p>
          <a:p>
            <a:pPr algn="l" marL="0" indent="0" lvl="0">
              <a:lnSpc>
                <a:spcPts val="2589"/>
              </a:lnSpc>
              <a:spcBef>
                <a:spcPct val="0"/>
              </a:spcBef>
            </a:pPr>
            <a:r>
              <a:rPr lang="en-US" sz="1917" spc="115" u="none">
                <a:solidFill>
                  <a:srgbClr val="000000"/>
                </a:solidFill>
                <a:latin typeface="DM Sans"/>
                <a:ea typeface="DM Sans"/>
                <a:cs typeface="DM Sans"/>
                <a:sym typeface="DM Sans"/>
              </a:rPr>
              <a:t>  O.O_ORDERKEY,</a:t>
            </a:r>
          </a:p>
          <a:p>
            <a:pPr algn="l" marL="0" indent="0" lvl="0">
              <a:lnSpc>
                <a:spcPts val="2589"/>
              </a:lnSpc>
              <a:spcBef>
                <a:spcPct val="0"/>
              </a:spcBef>
            </a:pPr>
            <a:r>
              <a:rPr lang="en-US" sz="1917" spc="115" u="none">
                <a:solidFill>
                  <a:srgbClr val="000000"/>
                </a:solidFill>
                <a:latin typeface="DM Sans"/>
                <a:ea typeface="DM Sans"/>
                <a:cs typeface="DM Sans"/>
                <a:sym typeface="DM Sans"/>
              </a:rPr>
              <a:t>  O.O_CUSTKEY,</a:t>
            </a:r>
          </a:p>
          <a:p>
            <a:pPr algn="l" marL="0" indent="0" lvl="0">
              <a:lnSpc>
                <a:spcPts val="2589"/>
              </a:lnSpc>
              <a:spcBef>
                <a:spcPct val="0"/>
              </a:spcBef>
            </a:pPr>
            <a:r>
              <a:rPr lang="en-US" sz="1917" spc="115" u="none">
                <a:solidFill>
                  <a:srgbClr val="000000"/>
                </a:solidFill>
                <a:latin typeface="DM Sans"/>
                <a:ea typeface="DM Sans"/>
                <a:cs typeface="DM Sans"/>
                <a:sym typeface="DM Sans"/>
              </a:rPr>
              <a:t>  O.O_ORDERDATE,</a:t>
            </a:r>
          </a:p>
          <a:p>
            <a:pPr algn="l" marL="0" indent="0" lvl="0">
              <a:lnSpc>
                <a:spcPts val="2589"/>
              </a:lnSpc>
              <a:spcBef>
                <a:spcPct val="0"/>
              </a:spcBef>
            </a:pPr>
            <a:r>
              <a:rPr lang="en-US" sz="1917" spc="115" u="none">
                <a:solidFill>
                  <a:srgbClr val="000000"/>
                </a:solidFill>
                <a:latin typeface="DM Sans"/>
                <a:ea typeface="DM Sans"/>
                <a:cs typeface="DM Sans"/>
                <a:sym typeface="DM Sans"/>
              </a:rPr>
              <a:t>  </a:t>
            </a:r>
          </a:p>
          <a:p>
            <a:pPr algn="l" marL="0" indent="0" lvl="0">
              <a:lnSpc>
                <a:spcPts val="2589"/>
              </a:lnSpc>
              <a:spcBef>
                <a:spcPct val="0"/>
              </a:spcBef>
            </a:pPr>
            <a:r>
              <a:rPr lang="en-US" sz="1917" spc="115" u="none">
                <a:solidFill>
                  <a:srgbClr val="000000"/>
                </a:solidFill>
                <a:latin typeface="DM Sans"/>
                <a:ea typeface="DM Sans"/>
                <a:cs typeface="DM Sans"/>
                <a:sym typeface="DM Sans"/>
              </a:rPr>
              <a:t> </a:t>
            </a:r>
          </a:p>
          <a:p>
            <a:pPr algn="l" marL="0" indent="0" lvl="0">
              <a:lnSpc>
                <a:spcPts val="2589"/>
              </a:lnSpc>
              <a:spcBef>
                <a:spcPct val="0"/>
              </a:spcBef>
            </a:pPr>
            <a:r>
              <a:rPr lang="en-US" sz="1917" spc="115" u="none">
                <a:solidFill>
                  <a:srgbClr val="000000"/>
                </a:solidFill>
                <a:latin typeface="DM Sans"/>
                <a:ea typeface="DM Sans"/>
                <a:cs typeface="DM Sans"/>
                <a:sym typeface="DM Sans"/>
              </a:rPr>
              <a:t> _</a:t>
            </a:r>
          </a:p>
        </p:txBody>
      </p:sp>
      <p:grpSp>
        <p:nvGrpSpPr>
          <p:cNvPr name="Group 3" id="3"/>
          <p:cNvGrpSpPr/>
          <p:nvPr/>
        </p:nvGrpSpPr>
        <p:grpSpPr>
          <a:xfrm rot="0">
            <a:off x="1048528" y="1395446"/>
            <a:ext cx="11179807" cy="1097910"/>
            <a:chOff x="0" y="0"/>
            <a:chExt cx="2944476" cy="289161"/>
          </a:xfrm>
        </p:grpSpPr>
        <p:sp>
          <p:nvSpPr>
            <p:cNvPr name="Freeform 4" id="4"/>
            <p:cNvSpPr/>
            <p:nvPr/>
          </p:nvSpPr>
          <p:spPr>
            <a:xfrm flipH="false" flipV="false" rot="0">
              <a:off x="0" y="0"/>
              <a:ext cx="2944476" cy="289161"/>
            </a:xfrm>
            <a:custGeom>
              <a:avLst/>
              <a:gdLst/>
              <a:ahLst/>
              <a:cxnLst/>
              <a:rect r="r" b="b" t="t" l="l"/>
              <a:pathLst>
                <a:path h="289161" w="2944476">
                  <a:moveTo>
                    <a:pt x="35317" y="0"/>
                  </a:moveTo>
                  <a:lnTo>
                    <a:pt x="2909159" y="0"/>
                  </a:lnTo>
                  <a:cubicBezTo>
                    <a:pt x="2918526" y="0"/>
                    <a:pt x="2927509" y="3721"/>
                    <a:pt x="2934132" y="10344"/>
                  </a:cubicBezTo>
                  <a:cubicBezTo>
                    <a:pt x="2940755" y="16967"/>
                    <a:pt x="2944476" y="25950"/>
                    <a:pt x="2944476" y="35317"/>
                  </a:cubicBezTo>
                  <a:lnTo>
                    <a:pt x="2944476" y="253844"/>
                  </a:lnTo>
                  <a:cubicBezTo>
                    <a:pt x="2944476" y="263211"/>
                    <a:pt x="2940755" y="272194"/>
                    <a:pt x="2934132" y="278817"/>
                  </a:cubicBezTo>
                  <a:cubicBezTo>
                    <a:pt x="2927509" y="285441"/>
                    <a:pt x="2918526" y="289161"/>
                    <a:pt x="2909159" y="289161"/>
                  </a:cubicBezTo>
                  <a:lnTo>
                    <a:pt x="35317" y="289161"/>
                  </a:lnTo>
                  <a:cubicBezTo>
                    <a:pt x="25950" y="289161"/>
                    <a:pt x="16967" y="285441"/>
                    <a:pt x="10344" y="278817"/>
                  </a:cubicBezTo>
                  <a:cubicBezTo>
                    <a:pt x="3721" y="272194"/>
                    <a:pt x="0" y="263211"/>
                    <a:pt x="0" y="253844"/>
                  </a:cubicBezTo>
                  <a:lnTo>
                    <a:pt x="0" y="35317"/>
                  </a:lnTo>
                  <a:cubicBezTo>
                    <a:pt x="0" y="25950"/>
                    <a:pt x="3721" y="16967"/>
                    <a:pt x="10344" y="10344"/>
                  </a:cubicBezTo>
                  <a:cubicBezTo>
                    <a:pt x="16967" y="3721"/>
                    <a:pt x="25950" y="0"/>
                    <a:pt x="35317" y="0"/>
                  </a:cubicBezTo>
                  <a:close/>
                </a:path>
              </a:pathLst>
            </a:custGeom>
            <a:solidFill>
              <a:srgbClr val="AAD7D4"/>
            </a:solidFill>
          </p:spPr>
        </p:sp>
        <p:sp>
          <p:nvSpPr>
            <p:cNvPr name="TextBox 5" id="5"/>
            <p:cNvSpPr txBox="true"/>
            <p:nvPr/>
          </p:nvSpPr>
          <p:spPr>
            <a:xfrm>
              <a:off x="0" y="-38100"/>
              <a:ext cx="2944476" cy="327261"/>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26698" y="1799069"/>
            <a:ext cx="9980208" cy="372892"/>
          </a:xfrm>
          <a:prstGeom prst="rect">
            <a:avLst/>
          </a:prstGeom>
        </p:spPr>
        <p:txBody>
          <a:bodyPr anchor="t" rtlCol="false" tIns="0" lIns="0" bIns="0" rIns="0">
            <a:spAutoFit/>
          </a:bodyPr>
          <a:lstStyle/>
          <a:p>
            <a:pPr algn="ctr">
              <a:lnSpc>
                <a:spcPts val="2799"/>
              </a:lnSpc>
            </a:pPr>
            <a:r>
              <a:rPr lang="en-US" sz="2591">
                <a:solidFill>
                  <a:srgbClr val="1C2120"/>
                </a:solidFill>
                <a:latin typeface="Poppins"/>
                <a:ea typeface="Poppins"/>
                <a:cs typeface="Poppins"/>
                <a:sym typeface="Poppins"/>
              </a:rPr>
              <a:t>Store the features in a Feature Store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96337"/>
            <a:ext cx="14690462" cy="9075276"/>
          </a:xfrm>
          <a:prstGeom prst="rect">
            <a:avLst/>
          </a:prstGeom>
        </p:spPr>
        <p:txBody>
          <a:bodyPr anchor="t" rtlCol="false" tIns="0" lIns="0" bIns="0" rIns="0">
            <a:spAutoFit/>
          </a:bodyPr>
          <a:lstStyle/>
          <a:p>
            <a:pPr algn="l">
              <a:lnSpc>
                <a:spcPts val="2454"/>
              </a:lnSpc>
            </a:pPr>
            <a:r>
              <a:rPr lang="en-US" sz="1817" spc="109">
                <a:solidFill>
                  <a:srgbClr val="000000"/>
                </a:solidFill>
                <a:latin typeface="DM Sans"/>
                <a:ea typeface="DM Sans"/>
                <a:cs typeface="DM Sans"/>
                <a:sym typeface="DM Sans"/>
              </a:rPr>
              <a:t>-- Date Features</a:t>
            </a:r>
          </a:p>
          <a:p>
            <a:pPr algn="l">
              <a:lnSpc>
                <a:spcPts val="2454"/>
              </a:lnSpc>
            </a:pPr>
            <a:r>
              <a:rPr lang="en-US" sz="1817" spc="109">
                <a:solidFill>
                  <a:srgbClr val="000000"/>
                </a:solidFill>
                <a:latin typeface="DM Sans"/>
                <a:ea typeface="DM Sans"/>
                <a:cs typeface="DM Sans"/>
                <a:sym typeface="DM Sans"/>
              </a:rPr>
              <a:t>  </a:t>
            </a:r>
            <a:r>
              <a:rPr lang="en-US" sz="1817" spc="109">
                <a:solidFill>
                  <a:srgbClr val="000000"/>
                </a:solidFill>
                <a:latin typeface="DM Sans"/>
                <a:ea typeface="DM Sans"/>
                <a:cs typeface="DM Sans"/>
                <a:sym typeface="DM Sans"/>
              </a:rPr>
              <a:t>EXTRACT(YEAR FROM O.O_ORDERDATE) AS order_year,</a:t>
            </a:r>
          </a:p>
          <a:p>
            <a:pPr algn="l">
              <a:lnSpc>
                <a:spcPts val="2454"/>
              </a:lnSpc>
            </a:pPr>
            <a:r>
              <a:rPr lang="en-US" sz="1817" spc="109">
                <a:solidFill>
                  <a:srgbClr val="000000"/>
                </a:solidFill>
                <a:latin typeface="DM Sans"/>
                <a:ea typeface="DM Sans"/>
                <a:cs typeface="DM Sans"/>
                <a:sym typeface="DM Sans"/>
              </a:rPr>
              <a:t>  EXTRACT(MONTH FROM O.O_ORDERDATE) AS order_month,</a:t>
            </a:r>
          </a:p>
          <a:p>
            <a:pPr algn="l">
              <a:lnSpc>
                <a:spcPts val="2454"/>
              </a:lnSpc>
            </a:pPr>
            <a:r>
              <a:rPr lang="en-US" sz="1817" spc="109">
                <a:solidFill>
                  <a:srgbClr val="000000"/>
                </a:solidFill>
                <a:latin typeface="DM Sans"/>
                <a:ea typeface="DM Sans"/>
                <a:cs typeface="DM Sans"/>
                <a:sym typeface="DM Sans"/>
              </a:rPr>
              <a:t>  EXTRACT(DAY FROM O.O_ORDERDATE) AS order_day,</a:t>
            </a:r>
          </a:p>
          <a:p>
            <a:pPr algn="l">
              <a:lnSpc>
                <a:spcPts val="2454"/>
              </a:lnSpc>
            </a:pPr>
            <a:r>
              <a:rPr lang="en-US" sz="1817" spc="109">
                <a:solidFill>
                  <a:srgbClr val="000000"/>
                </a:solidFill>
                <a:latin typeface="DM Sans"/>
                <a:ea typeface="DM Sans"/>
                <a:cs typeface="DM Sans"/>
                <a:sym typeface="DM Sans"/>
              </a:rPr>
              <a:t>  DAYOFWEEK(O.O_ORD</a:t>
            </a:r>
            <a:r>
              <a:rPr lang="en-US" sz="1817" spc="109">
                <a:solidFill>
                  <a:srgbClr val="000000"/>
                </a:solidFill>
                <a:latin typeface="DM Sans"/>
                <a:ea typeface="DM Sans"/>
                <a:cs typeface="DM Sans"/>
                <a:sym typeface="DM Sans"/>
              </a:rPr>
              <a:t>ERDATE) AS order_dayofweek,</a:t>
            </a:r>
          </a:p>
          <a:p>
            <a:pPr algn="l">
              <a:lnSpc>
                <a:spcPts val="2454"/>
              </a:lnSpc>
            </a:pPr>
            <a:r>
              <a:rPr lang="en-US" sz="1817" spc="109">
                <a:solidFill>
                  <a:srgbClr val="000000"/>
                </a:solidFill>
                <a:latin typeface="DM Sans"/>
                <a:ea typeface="DM Sans"/>
                <a:cs typeface="DM Sans"/>
                <a:sym typeface="DM Sans"/>
              </a:rPr>
              <a:t>  WEEKOFYEAR(O.O_ORDERDATE) AS order_weekofyear,</a:t>
            </a:r>
          </a:p>
          <a:p>
            <a:pPr algn="l">
              <a:lnSpc>
                <a:spcPts val="2454"/>
              </a:lnSpc>
            </a:pPr>
          </a:p>
          <a:p>
            <a:pPr algn="l">
              <a:lnSpc>
                <a:spcPts val="2454"/>
              </a:lnSpc>
            </a:pPr>
            <a:r>
              <a:rPr lang="en-US" sz="1817" spc="109">
                <a:solidFill>
                  <a:srgbClr val="000000"/>
                </a:solidFill>
                <a:latin typeface="DM Sans"/>
                <a:ea typeface="DM Sans"/>
                <a:cs typeface="DM Sans"/>
                <a:sym typeface="DM Sans"/>
              </a:rPr>
              <a:t>  -- Encoded ORDERSTATUS</a:t>
            </a:r>
          </a:p>
          <a:p>
            <a:pPr algn="l">
              <a:lnSpc>
                <a:spcPts val="2454"/>
              </a:lnSpc>
            </a:pPr>
            <a:r>
              <a:rPr lang="en-US" sz="1817" spc="109">
                <a:solidFill>
                  <a:srgbClr val="000000"/>
                </a:solidFill>
                <a:latin typeface="DM Sans"/>
                <a:ea typeface="DM Sans"/>
                <a:cs typeface="DM Sans"/>
                <a:sym typeface="DM Sans"/>
              </a:rPr>
              <a:t>  CASE WHEN O.O_ORDERSTATUS = 'F' THEN 1 ELSE 0 END AS is_filled,</a:t>
            </a:r>
          </a:p>
          <a:p>
            <a:pPr algn="l">
              <a:lnSpc>
                <a:spcPts val="2454"/>
              </a:lnSpc>
            </a:pPr>
            <a:r>
              <a:rPr lang="en-US" sz="1817" spc="109">
                <a:solidFill>
                  <a:srgbClr val="000000"/>
                </a:solidFill>
                <a:latin typeface="DM Sans"/>
                <a:ea typeface="DM Sans"/>
                <a:cs typeface="DM Sans"/>
                <a:sym typeface="DM Sans"/>
              </a:rPr>
              <a:t>  CA</a:t>
            </a:r>
            <a:r>
              <a:rPr lang="en-US" sz="1817" spc="109">
                <a:solidFill>
                  <a:srgbClr val="000000"/>
                </a:solidFill>
                <a:latin typeface="DM Sans"/>
                <a:ea typeface="DM Sans"/>
                <a:cs typeface="DM Sans"/>
                <a:sym typeface="DM Sans"/>
              </a:rPr>
              <a:t>SE WHEN O.O_ORDERSTATUS = 'O' THEN 1 ELSE 0 END AS is_open,</a:t>
            </a:r>
          </a:p>
          <a:p>
            <a:pPr algn="l" marL="0" indent="0" lvl="0">
              <a:lnSpc>
                <a:spcPts val="2454"/>
              </a:lnSpc>
              <a:spcBef>
                <a:spcPct val="0"/>
              </a:spcBef>
            </a:pPr>
            <a:r>
              <a:rPr lang="en-US" sz="1817" spc="109">
                <a:solidFill>
                  <a:srgbClr val="000000"/>
                </a:solidFill>
                <a:latin typeface="DM Sans"/>
                <a:ea typeface="DM Sans"/>
                <a:cs typeface="DM Sans"/>
                <a:sym typeface="DM Sans"/>
              </a:rPr>
              <a:t>  </a:t>
            </a:r>
            <a:r>
              <a:rPr lang="en-US" sz="1817" spc="109">
                <a:solidFill>
                  <a:srgbClr val="000000"/>
                </a:solidFill>
                <a:latin typeface="DM Sans"/>
                <a:ea typeface="DM Sans"/>
                <a:cs typeface="DM Sans"/>
                <a:sym typeface="DM Sans"/>
              </a:rPr>
              <a:t>CASE WHEN O.O_ORDERSTATUS = 'P' THEN 1 E</a:t>
            </a:r>
            <a:r>
              <a:rPr lang="en-US" sz="1817" spc="109" u="none">
                <a:solidFill>
                  <a:srgbClr val="000000"/>
                </a:solidFill>
                <a:latin typeface="DM Sans"/>
                <a:ea typeface="DM Sans"/>
                <a:cs typeface="DM Sans"/>
                <a:sym typeface="DM Sans"/>
              </a:rPr>
              <a:t>LSE 0 END AS is_pending,</a:t>
            </a:r>
          </a:p>
          <a:p>
            <a:pPr algn="l" marL="0" indent="0" lvl="0">
              <a:lnSpc>
                <a:spcPts val="2454"/>
              </a:lnSpc>
              <a:spcBef>
                <a:spcPct val="0"/>
              </a:spcBef>
            </a:pPr>
          </a:p>
          <a:p>
            <a:pPr algn="l" marL="0" indent="0" lvl="0">
              <a:lnSpc>
                <a:spcPts val="2454"/>
              </a:lnSpc>
              <a:spcBef>
                <a:spcPct val="0"/>
              </a:spcBef>
            </a:pPr>
            <a:r>
              <a:rPr lang="en-US" sz="1817" spc="109" u="none">
                <a:solidFill>
                  <a:srgbClr val="000000"/>
                </a:solidFill>
                <a:latin typeface="DM Sans"/>
                <a:ea typeface="DM Sans"/>
                <a:cs typeface="DM Sans"/>
                <a:sym typeface="DM Sans"/>
              </a:rPr>
              <a:t>  -- Encoded ORDERPRIORITY</a:t>
            </a:r>
          </a:p>
          <a:p>
            <a:pPr algn="l" marL="0" indent="0" lvl="0">
              <a:lnSpc>
                <a:spcPts val="2454"/>
              </a:lnSpc>
              <a:spcBef>
                <a:spcPct val="0"/>
              </a:spcBef>
            </a:pPr>
            <a:r>
              <a:rPr lang="en-US" sz="1817" spc="109" u="none">
                <a:solidFill>
                  <a:srgbClr val="000000"/>
                </a:solidFill>
                <a:latin typeface="DM Sans"/>
                <a:ea typeface="DM Sans"/>
                <a:cs typeface="DM Sans"/>
                <a:sym typeface="DM Sans"/>
              </a:rPr>
              <a:t>  CASE WHEN O.O_ORDERPRIORITY = '1-URGENT' THEN 1 ELSE 0 END AS is_urgent,</a:t>
            </a:r>
          </a:p>
          <a:p>
            <a:pPr algn="l" marL="0" indent="0" lvl="0">
              <a:lnSpc>
                <a:spcPts val="2454"/>
              </a:lnSpc>
              <a:spcBef>
                <a:spcPct val="0"/>
              </a:spcBef>
            </a:pPr>
            <a:r>
              <a:rPr lang="en-US" sz="1817" spc="109" u="none">
                <a:solidFill>
                  <a:srgbClr val="000000"/>
                </a:solidFill>
                <a:latin typeface="DM Sans"/>
                <a:ea typeface="DM Sans"/>
                <a:cs typeface="DM Sans"/>
                <a:sym typeface="DM Sans"/>
              </a:rPr>
              <a:t>  CASE WHEN O.O_ORDERPRIORITY = '2-HIGH' THEN 1 ELSE 0 END AS is_high,</a:t>
            </a:r>
          </a:p>
          <a:p>
            <a:pPr algn="l" marL="0" indent="0" lvl="0">
              <a:lnSpc>
                <a:spcPts val="2454"/>
              </a:lnSpc>
              <a:spcBef>
                <a:spcPct val="0"/>
              </a:spcBef>
            </a:pPr>
            <a:r>
              <a:rPr lang="en-US" sz="1817" spc="109" u="none">
                <a:solidFill>
                  <a:srgbClr val="000000"/>
                </a:solidFill>
                <a:latin typeface="DM Sans"/>
                <a:ea typeface="DM Sans"/>
                <a:cs typeface="DM Sans"/>
                <a:sym typeface="DM Sans"/>
              </a:rPr>
              <a:t>  CASE WHEN O.O_ORDERPRIORITY = '3-MEDIUM' THEN 1 ELSE 0 END AS is_medium,</a:t>
            </a:r>
          </a:p>
          <a:p>
            <a:pPr algn="l" marL="0" indent="0" lvl="0">
              <a:lnSpc>
                <a:spcPts val="2454"/>
              </a:lnSpc>
              <a:spcBef>
                <a:spcPct val="0"/>
              </a:spcBef>
            </a:pPr>
            <a:r>
              <a:rPr lang="en-US" sz="1817" spc="109" u="none">
                <a:solidFill>
                  <a:srgbClr val="000000"/>
                </a:solidFill>
                <a:latin typeface="DM Sans"/>
                <a:ea typeface="DM Sans"/>
                <a:cs typeface="DM Sans"/>
                <a:sym typeface="DM Sans"/>
              </a:rPr>
              <a:t>  CASE WHEN O.O_ORDERPRIORITY = '4-NOT SPECIFIED' THEN 1 ELSE 0 END AS is_not_specified,</a:t>
            </a:r>
          </a:p>
          <a:p>
            <a:pPr algn="l" marL="0" indent="0" lvl="0">
              <a:lnSpc>
                <a:spcPts val="2454"/>
              </a:lnSpc>
              <a:spcBef>
                <a:spcPct val="0"/>
              </a:spcBef>
            </a:pPr>
          </a:p>
          <a:p>
            <a:pPr algn="l" marL="0" indent="0" lvl="0">
              <a:lnSpc>
                <a:spcPts val="2454"/>
              </a:lnSpc>
              <a:spcBef>
                <a:spcPct val="0"/>
              </a:spcBef>
            </a:pPr>
            <a:r>
              <a:rPr lang="en-US" sz="1817" spc="109" u="none">
                <a:solidFill>
                  <a:srgbClr val="000000"/>
                </a:solidFill>
                <a:latin typeface="DM Sans"/>
                <a:ea typeface="DM Sans"/>
                <a:cs typeface="DM Sans"/>
                <a:sym typeface="DM Sans"/>
              </a:rPr>
              <a:t>  -- Normalized Price</a:t>
            </a:r>
          </a:p>
          <a:p>
            <a:pPr algn="l" marL="0" indent="0" lvl="0">
              <a:lnSpc>
                <a:spcPts val="2454"/>
              </a:lnSpc>
              <a:spcBef>
                <a:spcPct val="0"/>
              </a:spcBef>
            </a:pPr>
            <a:r>
              <a:rPr lang="en-US" sz="1817" spc="109" u="none">
                <a:solidFill>
                  <a:srgbClr val="000000"/>
                </a:solidFill>
                <a:latin typeface="DM Sans"/>
                <a:ea typeface="DM Sans"/>
                <a:cs typeface="DM Sans"/>
                <a:sym typeface="DM Sans"/>
              </a:rPr>
              <a:t>  O.O_TOTALPRICE,</a:t>
            </a:r>
          </a:p>
          <a:p>
            <a:pPr algn="l" marL="0" indent="0" lvl="0">
              <a:lnSpc>
                <a:spcPts val="2454"/>
              </a:lnSpc>
              <a:spcBef>
                <a:spcPct val="0"/>
              </a:spcBef>
            </a:pPr>
            <a:r>
              <a:rPr lang="en-US" sz="1817" spc="109" u="none">
                <a:solidFill>
                  <a:srgbClr val="000000"/>
                </a:solidFill>
                <a:latin typeface="DM Sans"/>
                <a:ea typeface="DM Sans"/>
                <a:cs typeface="DM Sans"/>
                <a:sym typeface="DM Sans"/>
              </a:rPr>
              <a:t>  (O.O_TOTALPRICE - stats.min_price) / NULLIF((stats.max_price - stats.min_price), 0) AS totalprice_normalized,</a:t>
            </a:r>
          </a:p>
          <a:p>
            <a:pPr algn="l" marL="0" indent="0" lvl="0">
              <a:lnSpc>
                <a:spcPts val="2454"/>
              </a:lnSpc>
              <a:spcBef>
                <a:spcPct val="0"/>
              </a:spcBef>
            </a:pPr>
          </a:p>
          <a:p>
            <a:pPr algn="l" marL="0" indent="0" lvl="0">
              <a:lnSpc>
                <a:spcPts val="2454"/>
              </a:lnSpc>
              <a:spcBef>
                <a:spcPct val="0"/>
              </a:spcBef>
            </a:pPr>
            <a:r>
              <a:rPr lang="en-US" sz="1817" spc="109" u="none">
                <a:solidFill>
                  <a:srgbClr val="000000"/>
                </a:solidFill>
                <a:latin typeface="DM Sans"/>
                <a:ea typeface="DM Sans"/>
                <a:cs typeface="DM Sans"/>
                <a:sym typeface="DM Sans"/>
              </a:rPr>
              <a:t>  -- Days since first order</a:t>
            </a:r>
          </a:p>
          <a:p>
            <a:pPr algn="l" marL="0" indent="0" lvl="0">
              <a:lnSpc>
                <a:spcPts val="2454"/>
              </a:lnSpc>
              <a:spcBef>
                <a:spcPct val="0"/>
              </a:spcBef>
            </a:pPr>
            <a:r>
              <a:rPr lang="en-US" sz="1817" spc="109" u="none">
                <a:solidFill>
                  <a:srgbClr val="000000"/>
                </a:solidFill>
                <a:latin typeface="DM Sans"/>
                <a:ea typeface="DM Sans"/>
                <a:cs typeface="DM Sans"/>
                <a:sym typeface="DM Sans"/>
              </a:rPr>
              <a:t>  DATEDIFF('day', cust_first_order.first_order_date, O.O_ORDERDATE) AS days_since_first_order</a:t>
            </a:r>
          </a:p>
          <a:p>
            <a:pPr algn="l" marL="0" indent="0" lvl="0">
              <a:lnSpc>
                <a:spcPts val="2454"/>
              </a:lnSpc>
              <a:spcBef>
                <a:spcPct val="0"/>
              </a:spcBef>
            </a:pPr>
          </a:p>
          <a:p>
            <a:pPr algn="l" marL="0" indent="0" lvl="0">
              <a:lnSpc>
                <a:spcPts val="2454"/>
              </a:lnSpc>
              <a:spcBef>
                <a:spcPct val="0"/>
              </a:spcBef>
            </a:pPr>
            <a:r>
              <a:rPr lang="en-US" sz="1817" spc="109" u="none">
                <a:solidFill>
                  <a:srgbClr val="000000"/>
                </a:solidFill>
                <a:latin typeface="DM Sans"/>
                <a:ea typeface="DM Sans"/>
                <a:cs typeface="DM Sans"/>
                <a:sym typeface="DM Sans"/>
              </a:rPr>
              <a:t>FROM SNOWFLAKE_SAMPLE_DATA.TPCH_SF1.ORDERS O</a:t>
            </a:r>
          </a:p>
          <a:p>
            <a:pPr algn="l" marL="0" indent="0" lvl="0">
              <a:lnSpc>
                <a:spcPts val="2454"/>
              </a:lnSpc>
              <a:spcBef>
                <a:spcPct val="0"/>
              </a:spcBef>
            </a:pPr>
            <a:r>
              <a:rPr lang="en-US" sz="1817" spc="109" u="none">
                <a:solidFill>
                  <a:srgbClr val="000000"/>
                </a:solidFill>
                <a:latin typeface="DM Sans"/>
                <a:ea typeface="DM Sans"/>
                <a:cs typeface="DM Sans"/>
                <a:sym typeface="DM Sans"/>
              </a:rPr>
              <a:t>JOIN cust_first_order ON O.O_CUSTKEY = cust_first_order.O_CUSTKEY,</a:t>
            </a:r>
          </a:p>
          <a:p>
            <a:pPr algn="l" marL="0" indent="0" lvl="0">
              <a:lnSpc>
                <a:spcPts val="2454"/>
              </a:lnSpc>
              <a:spcBef>
                <a:spcPct val="0"/>
              </a:spcBef>
            </a:pPr>
            <a:r>
              <a:rPr lang="en-US" sz="1817" spc="109" u="none">
                <a:solidFill>
                  <a:srgbClr val="000000"/>
                </a:solidFill>
                <a:latin typeface="DM Sans"/>
                <a:ea typeface="DM Sans"/>
                <a:cs typeface="DM Sans"/>
                <a:sym typeface="DM Sans"/>
              </a:rPr>
              <a:t>stats;</a:t>
            </a:r>
          </a:p>
          <a:p>
            <a:pPr algn="l" marL="0" indent="0" lvl="0">
              <a:lnSpc>
                <a:spcPts val="2454"/>
              </a:lnSpc>
              <a:spcBef>
                <a:spcPct val="0"/>
              </a:spcBef>
            </a:pPr>
          </a:p>
          <a:p>
            <a:pPr algn="l" marL="0" indent="0" lvl="0">
              <a:lnSpc>
                <a:spcPts val="2454"/>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7973" y="3254488"/>
            <a:ext cx="15611759" cy="5260403"/>
          </a:xfrm>
          <a:custGeom>
            <a:avLst/>
            <a:gdLst/>
            <a:ahLst/>
            <a:cxnLst/>
            <a:rect r="r" b="b" t="t" l="l"/>
            <a:pathLst>
              <a:path h="5260403" w="15611759">
                <a:moveTo>
                  <a:pt x="0" y="0"/>
                </a:moveTo>
                <a:lnTo>
                  <a:pt x="15611759" y="0"/>
                </a:lnTo>
                <a:lnTo>
                  <a:pt x="15611759" y="5260403"/>
                </a:lnTo>
                <a:lnTo>
                  <a:pt x="0" y="5260403"/>
                </a:lnTo>
                <a:lnTo>
                  <a:pt x="0" y="0"/>
                </a:lnTo>
                <a:close/>
              </a:path>
            </a:pathLst>
          </a:custGeom>
          <a:blipFill>
            <a:blip r:embed="rId2"/>
            <a:stretch>
              <a:fillRect l="0" t="-6016" r="0" b="-6016"/>
            </a:stretch>
          </a:blipFill>
        </p:spPr>
      </p:sp>
      <p:sp>
        <p:nvSpPr>
          <p:cNvPr name="TextBox 3" id="3"/>
          <p:cNvSpPr txBox="true"/>
          <p:nvPr/>
        </p:nvSpPr>
        <p:spPr>
          <a:xfrm rot="0">
            <a:off x="707973" y="596337"/>
            <a:ext cx="14690462" cy="2105618"/>
          </a:xfrm>
          <a:prstGeom prst="rect">
            <a:avLst/>
          </a:prstGeom>
        </p:spPr>
        <p:txBody>
          <a:bodyPr anchor="t" rtlCol="false" tIns="0" lIns="0" bIns="0" rIns="0">
            <a:spAutoFit/>
          </a:bodyPr>
          <a:lstStyle/>
          <a:p>
            <a:pPr algn="l">
              <a:lnSpc>
                <a:spcPts val="2454"/>
              </a:lnSpc>
            </a:pPr>
          </a:p>
          <a:p>
            <a:pPr algn="l" marL="0" indent="0" lvl="0">
              <a:lnSpc>
                <a:spcPts val="2454"/>
              </a:lnSpc>
              <a:spcBef>
                <a:spcPct val="0"/>
              </a:spcBef>
            </a:pPr>
            <a:r>
              <a:rPr lang="en-US" sz="1817" spc="109">
                <a:solidFill>
                  <a:srgbClr val="000000"/>
                </a:solidFill>
                <a:latin typeface="DM Sans"/>
                <a:ea typeface="DM Sans"/>
                <a:cs typeface="DM Sans"/>
                <a:sym typeface="DM Sans"/>
              </a:rPr>
              <a:t>SELECT * FROM FEATURE_DB.FE</a:t>
            </a:r>
            <a:r>
              <a:rPr lang="en-US" sz="1817" spc="109">
                <a:solidFill>
                  <a:srgbClr val="000000"/>
                </a:solidFill>
                <a:latin typeface="DM Sans"/>
                <a:ea typeface="DM Sans"/>
                <a:cs typeface="DM Sans"/>
                <a:sym typeface="DM Sans"/>
              </a:rPr>
              <a:t>ATURE_SCHEMA.ORDER_FEATURES LIMIT 1</a:t>
            </a:r>
            <a:r>
              <a:rPr lang="en-US" sz="1817" spc="109" u="none">
                <a:solidFill>
                  <a:srgbClr val="000000"/>
                </a:solidFill>
                <a:latin typeface="DM Sans"/>
                <a:ea typeface="DM Sans"/>
                <a:cs typeface="DM Sans"/>
                <a:sym typeface="DM Sans"/>
              </a:rPr>
              <a:t>0;</a:t>
            </a:r>
          </a:p>
          <a:p>
            <a:pPr algn="l" marL="0" indent="0" lvl="0">
              <a:lnSpc>
                <a:spcPts val="2454"/>
              </a:lnSpc>
              <a:spcBef>
                <a:spcPct val="0"/>
              </a:spcBef>
            </a:pPr>
          </a:p>
          <a:p>
            <a:pPr algn="l" marL="0" indent="0" lvl="0">
              <a:lnSpc>
                <a:spcPts val="2454"/>
              </a:lnSpc>
              <a:spcBef>
                <a:spcPct val="0"/>
              </a:spcBef>
            </a:pPr>
          </a:p>
          <a:p>
            <a:pPr algn="l" marL="0" indent="0" lvl="0">
              <a:lnSpc>
                <a:spcPts val="2454"/>
              </a:lnSpc>
              <a:spcBef>
                <a:spcPct val="0"/>
              </a:spcBef>
            </a:pPr>
            <a:r>
              <a:rPr lang="en-US" sz="1817" spc="109" u="none">
                <a:solidFill>
                  <a:srgbClr val="000000"/>
                </a:solidFill>
                <a:latin typeface="DM Sans"/>
                <a:ea typeface="DM Sans"/>
                <a:cs typeface="DM Sans"/>
                <a:sym typeface="DM Sans"/>
              </a:rPr>
              <a:t>DESC TABLE FEATURE_DB.FEATURE_SCHEMA.ORDER_FEATURES;</a:t>
            </a:r>
          </a:p>
          <a:p>
            <a:pPr algn="l" marL="0" indent="0" lvl="0">
              <a:lnSpc>
                <a:spcPts val="2454"/>
              </a:lnSpc>
              <a:spcBef>
                <a:spcPct val="0"/>
              </a:spcBef>
            </a:pPr>
          </a:p>
          <a:p>
            <a:pPr algn="l" marL="0" indent="0" lvl="0">
              <a:lnSpc>
                <a:spcPts val="245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81229" y="1010874"/>
            <a:ext cx="11179807" cy="1097910"/>
            <a:chOff x="0" y="0"/>
            <a:chExt cx="2944476" cy="289161"/>
          </a:xfrm>
        </p:grpSpPr>
        <p:sp>
          <p:nvSpPr>
            <p:cNvPr name="Freeform 3" id="3"/>
            <p:cNvSpPr/>
            <p:nvPr/>
          </p:nvSpPr>
          <p:spPr>
            <a:xfrm flipH="false" flipV="false" rot="0">
              <a:off x="0" y="0"/>
              <a:ext cx="2944476" cy="289161"/>
            </a:xfrm>
            <a:custGeom>
              <a:avLst/>
              <a:gdLst/>
              <a:ahLst/>
              <a:cxnLst/>
              <a:rect r="r" b="b" t="t" l="l"/>
              <a:pathLst>
                <a:path h="289161" w="2944476">
                  <a:moveTo>
                    <a:pt x="35317" y="0"/>
                  </a:moveTo>
                  <a:lnTo>
                    <a:pt x="2909159" y="0"/>
                  </a:lnTo>
                  <a:cubicBezTo>
                    <a:pt x="2918526" y="0"/>
                    <a:pt x="2927509" y="3721"/>
                    <a:pt x="2934132" y="10344"/>
                  </a:cubicBezTo>
                  <a:cubicBezTo>
                    <a:pt x="2940755" y="16967"/>
                    <a:pt x="2944476" y="25950"/>
                    <a:pt x="2944476" y="35317"/>
                  </a:cubicBezTo>
                  <a:lnTo>
                    <a:pt x="2944476" y="253844"/>
                  </a:lnTo>
                  <a:cubicBezTo>
                    <a:pt x="2944476" y="263211"/>
                    <a:pt x="2940755" y="272194"/>
                    <a:pt x="2934132" y="278817"/>
                  </a:cubicBezTo>
                  <a:cubicBezTo>
                    <a:pt x="2927509" y="285441"/>
                    <a:pt x="2918526" y="289161"/>
                    <a:pt x="2909159" y="289161"/>
                  </a:cubicBezTo>
                  <a:lnTo>
                    <a:pt x="35317" y="289161"/>
                  </a:lnTo>
                  <a:cubicBezTo>
                    <a:pt x="25950" y="289161"/>
                    <a:pt x="16967" y="285441"/>
                    <a:pt x="10344" y="278817"/>
                  </a:cubicBezTo>
                  <a:cubicBezTo>
                    <a:pt x="3721" y="272194"/>
                    <a:pt x="0" y="263211"/>
                    <a:pt x="0" y="253844"/>
                  </a:cubicBezTo>
                  <a:lnTo>
                    <a:pt x="0" y="35317"/>
                  </a:lnTo>
                  <a:cubicBezTo>
                    <a:pt x="0" y="25950"/>
                    <a:pt x="3721" y="16967"/>
                    <a:pt x="10344" y="10344"/>
                  </a:cubicBezTo>
                  <a:cubicBezTo>
                    <a:pt x="16967" y="3721"/>
                    <a:pt x="25950" y="0"/>
                    <a:pt x="35317" y="0"/>
                  </a:cubicBezTo>
                  <a:close/>
                </a:path>
              </a:pathLst>
            </a:custGeom>
            <a:solidFill>
              <a:srgbClr val="AAD7D4"/>
            </a:solidFill>
          </p:spPr>
        </p:sp>
        <p:sp>
          <p:nvSpPr>
            <p:cNvPr name="TextBox 4" id="4"/>
            <p:cNvSpPr txBox="true"/>
            <p:nvPr/>
          </p:nvSpPr>
          <p:spPr>
            <a:xfrm>
              <a:off x="0" y="-38100"/>
              <a:ext cx="2944476" cy="32726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09258" y="1404971"/>
            <a:ext cx="9980208" cy="319240"/>
          </a:xfrm>
          <a:prstGeom prst="rect">
            <a:avLst/>
          </a:prstGeom>
        </p:spPr>
        <p:txBody>
          <a:bodyPr anchor="t" rtlCol="false" tIns="0" lIns="0" bIns="0" rIns="0">
            <a:spAutoFit/>
          </a:bodyPr>
          <a:lstStyle/>
          <a:p>
            <a:pPr algn="ctr">
              <a:lnSpc>
                <a:spcPts val="2367"/>
              </a:lnSpc>
            </a:pPr>
            <a:r>
              <a:rPr lang="en-US" sz="2191">
                <a:solidFill>
                  <a:srgbClr val="1C2120"/>
                </a:solidFill>
                <a:latin typeface="Poppins"/>
                <a:ea typeface="Poppins"/>
                <a:cs typeface="Poppins"/>
                <a:sym typeface="Poppins"/>
              </a:rPr>
              <a:t>Retrieve features and link to the Python Notebook to use Features </a:t>
            </a:r>
          </a:p>
        </p:txBody>
      </p:sp>
      <p:sp>
        <p:nvSpPr>
          <p:cNvPr name="TextBox 6" id="6"/>
          <p:cNvSpPr txBox="true"/>
          <p:nvPr/>
        </p:nvSpPr>
        <p:spPr>
          <a:xfrm rot="0">
            <a:off x="1028700" y="2479402"/>
            <a:ext cx="12257720" cy="7575564"/>
          </a:xfrm>
          <a:prstGeom prst="rect">
            <a:avLst/>
          </a:prstGeom>
        </p:spPr>
        <p:txBody>
          <a:bodyPr anchor="t" rtlCol="false" tIns="0" lIns="0" bIns="0" rIns="0">
            <a:spAutoFit/>
          </a:bodyPr>
          <a:lstStyle/>
          <a:p>
            <a:pPr algn="l">
              <a:lnSpc>
                <a:spcPts val="2047"/>
              </a:lnSpc>
            </a:pPr>
            <a:r>
              <a:rPr lang="en-US" sz="1516" spc="91">
                <a:solidFill>
                  <a:srgbClr val="000000"/>
                </a:solidFill>
                <a:latin typeface="DM Sans"/>
                <a:ea typeface="DM Sans"/>
                <a:cs typeface="DM Sans"/>
                <a:sym typeface="DM Sans"/>
              </a:rPr>
              <a:t>import snowflake.connector</a:t>
            </a:r>
          </a:p>
          <a:p>
            <a:pPr algn="l">
              <a:lnSpc>
                <a:spcPts val="2047"/>
              </a:lnSpc>
            </a:pPr>
            <a:r>
              <a:rPr lang="en-US" sz="1516" spc="91">
                <a:solidFill>
                  <a:srgbClr val="000000"/>
                </a:solidFill>
                <a:latin typeface="DM Sans"/>
                <a:ea typeface="DM Sans"/>
                <a:cs typeface="DM Sans"/>
                <a:sym typeface="DM Sans"/>
              </a:rPr>
              <a:t>import pandas as pd</a:t>
            </a:r>
          </a:p>
          <a:p>
            <a:pPr algn="l">
              <a:lnSpc>
                <a:spcPts val="2047"/>
              </a:lnSpc>
            </a:pPr>
          </a:p>
          <a:p>
            <a:pPr algn="l">
              <a:lnSpc>
                <a:spcPts val="2047"/>
              </a:lnSpc>
            </a:pPr>
            <a:r>
              <a:rPr lang="en-US" sz="1516" spc="91">
                <a:solidFill>
                  <a:srgbClr val="000000"/>
                </a:solidFill>
                <a:latin typeface="DM Sans"/>
                <a:ea typeface="DM Sans"/>
                <a:cs typeface="DM Sans"/>
                <a:sym typeface="DM Sans"/>
              </a:rPr>
              <a:t># Establish connection</a:t>
            </a:r>
          </a:p>
          <a:p>
            <a:pPr algn="l">
              <a:lnSpc>
                <a:spcPts val="2047"/>
              </a:lnSpc>
            </a:pPr>
            <a:r>
              <a:rPr lang="en-US" sz="1516" spc="91">
                <a:solidFill>
                  <a:srgbClr val="000000"/>
                </a:solidFill>
                <a:latin typeface="DM Sans"/>
                <a:ea typeface="DM Sans"/>
                <a:cs typeface="DM Sans"/>
                <a:sym typeface="DM Sans"/>
              </a:rPr>
              <a:t>conn = snowflake.connector.connect(</a:t>
            </a:r>
          </a:p>
          <a:p>
            <a:pPr algn="l">
              <a:lnSpc>
                <a:spcPts val="2047"/>
              </a:lnSpc>
            </a:pPr>
            <a:r>
              <a:rPr lang="en-US" sz="1516" spc="91">
                <a:solidFill>
                  <a:srgbClr val="000000"/>
                </a:solidFill>
                <a:latin typeface="DM Sans"/>
                <a:ea typeface="DM Sans"/>
                <a:cs typeface="DM Sans"/>
                <a:sym typeface="DM Sans"/>
              </a:rPr>
              <a:t>  </a:t>
            </a:r>
            <a:r>
              <a:rPr lang="en-US" sz="1516" spc="91">
                <a:solidFill>
                  <a:srgbClr val="000000"/>
                </a:solidFill>
                <a:latin typeface="DM Sans"/>
                <a:ea typeface="DM Sans"/>
                <a:cs typeface="DM Sans"/>
                <a:sym typeface="DM Sans"/>
              </a:rPr>
              <a:t>  user='AshutoshSahoo1234',</a:t>
            </a:r>
          </a:p>
          <a:p>
            <a:pPr algn="l">
              <a:lnSpc>
                <a:spcPts val="2047"/>
              </a:lnSpc>
            </a:pPr>
            <a:r>
              <a:rPr lang="en-US" sz="1516" spc="91">
                <a:solidFill>
                  <a:srgbClr val="000000"/>
                </a:solidFill>
                <a:latin typeface="DM Sans"/>
                <a:ea typeface="DM Sans"/>
                <a:cs typeface="DM Sans"/>
                <a:sym typeface="DM Sans"/>
              </a:rPr>
              <a:t>    password='AshutoshSahoo2025',</a:t>
            </a:r>
          </a:p>
          <a:p>
            <a:pPr algn="l">
              <a:lnSpc>
                <a:spcPts val="2047"/>
              </a:lnSpc>
            </a:pPr>
            <a:r>
              <a:rPr lang="en-US" sz="1516" spc="91">
                <a:solidFill>
                  <a:srgbClr val="000000"/>
                </a:solidFill>
                <a:latin typeface="DM Sans"/>
                <a:ea typeface="DM Sans"/>
                <a:cs typeface="DM Sans"/>
                <a:sym typeface="DM Sans"/>
              </a:rPr>
              <a:t> </a:t>
            </a:r>
            <a:r>
              <a:rPr lang="en-US" sz="1516" spc="91">
                <a:solidFill>
                  <a:srgbClr val="000000"/>
                </a:solidFill>
                <a:latin typeface="DM Sans"/>
                <a:ea typeface="DM Sans"/>
                <a:cs typeface="DM Sans"/>
                <a:sym typeface="DM Sans"/>
              </a:rPr>
              <a:t>   account='IZDSRLY-GR41231',</a:t>
            </a:r>
          </a:p>
          <a:p>
            <a:pPr algn="l">
              <a:lnSpc>
                <a:spcPts val="2047"/>
              </a:lnSpc>
            </a:pPr>
            <a:r>
              <a:rPr lang="en-US" sz="1516" spc="91">
                <a:solidFill>
                  <a:srgbClr val="000000"/>
                </a:solidFill>
                <a:latin typeface="DM Sans"/>
                <a:ea typeface="DM Sans"/>
                <a:cs typeface="DM Sans"/>
                <a:sym typeface="DM Sans"/>
              </a:rPr>
              <a:t>    warehouse='</a:t>
            </a:r>
            <a:r>
              <a:rPr lang="en-US" sz="1516" spc="91">
                <a:solidFill>
                  <a:srgbClr val="000000"/>
                </a:solidFill>
                <a:latin typeface="DM Sans"/>
                <a:ea typeface="DM Sans"/>
                <a:cs typeface="DM Sans"/>
                <a:sym typeface="DM Sans"/>
              </a:rPr>
              <a:t>C</a:t>
            </a:r>
            <a:r>
              <a:rPr lang="en-US" sz="1516" spc="91">
                <a:solidFill>
                  <a:srgbClr val="000000"/>
                </a:solidFill>
                <a:latin typeface="DM Sans"/>
                <a:ea typeface="DM Sans"/>
                <a:cs typeface="DM Sans"/>
                <a:sym typeface="DM Sans"/>
              </a:rPr>
              <a:t>OMPUTE_WH',</a:t>
            </a:r>
          </a:p>
          <a:p>
            <a:pPr algn="l" marL="0" indent="0" lvl="0">
              <a:lnSpc>
                <a:spcPts val="2047"/>
              </a:lnSpc>
              <a:spcBef>
                <a:spcPct val="0"/>
              </a:spcBef>
            </a:pPr>
            <a:r>
              <a:rPr lang="en-US" sz="1516" spc="91">
                <a:solidFill>
                  <a:srgbClr val="000000"/>
                </a:solidFill>
                <a:latin typeface="DM Sans"/>
                <a:ea typeface="DM Sans"/>
                <a:cs typeface="DM Sans"/>
                <a:sym typeface="DM Sans"/>
              </a:rPr>
              <a:t>  </a:t>
            </a:r>
            <a:r>
              <a:rPr lang="en-US" sz="1516" spc="91">
                <a:solidFill>
                  <a:srgbClr val="000000"/>
                </a:solidFill>
                <a:latin typeface="DM Sans"/>
                <a:ea typeface="DM Sans"/>
                <a:cs typeface="DM Sans"/>
                <a:sym typeface="DM Sans"/>
              </a:rPr>
              <a:t>  database='FEATURE_</a:t>
            </a:r>
            <a:r>
              <a:rPr lang="en-US" sz="1516" spc="91" u="none">
                <a:solidFill>
                  <a:srgbClr val="000000"/>
                </a:solidFill>
                <a:latin typeface="DM Sans"/>
                <a:ea typeface="DM Sans"/>
                <a:cs typeface="DM Sans"/>
                <a:sym typeface="DM Sans"/>
              </a:rPr>
              <a:t>DB',</a:t>
            </a:r>
          </a:p>
          <a:p>
            <a:pPr algn="l" marL="0" indent="0" lvl="0">
              <a:lnSpc>
                <a:spcPts val="2047"/>
              </a:lnSpc>
              <a:spcBef>
                <a:spcPct val="0"/>
              </a:spcBef>
            </a:pPr>
            <a:r>
              <a:rPr lang="en-US" sz="1516" spc="91" u="none">
                <a:solidFill>
                  <a:srgbClr val="000000"/>
                </a:solidFill>
                <a:latin typeface="DM Sans"/>
                <a:ea typeface="DM Sans"/>
                <a:cs typeface="DM Sans"/>
                <a:sym typeface="DM Sans"/>
              </a:rPr>
              <a:t>    schema='FEATURE_SCHEMA'</a:t>
            </a:r>
          </a:p>
          <a:p>
            <a:pPr algn="l" marL="0" indent="0" lvl="0">
              <a:lnSpc>
                <a:spcPts val="2047"/>
              </a:lnSpc>
              <a:spcBef>
                <a:spcPct val="0"/>
              </a:spcBef>
            </a:pPr>
            <a:r>
              <a:rPr lang="en-US" sz="1516" spc="91" u="none">
                <a:solidFill>
                  <a:srgbClr val="000000"/>
                </a:solidFill>
                <a:latin typeface="DM Sans"/>
                <a:ea typeface="DM Sans"/>
                <a:cs typeface="DM Sans"/>
                <a:sym typeface="DM Sans"/>
              </a:rPr>
              <a:t>)</a:t>
            </a:r>
          </a:p>
          <a:p>
            <a:pPr algn="l" marL="0" indent="0" lvl="0">
              <a:lnSpc>
                <a:spcPts val="2047"/>
              </a:lnSpc>
              <a:spcBef>
                <a:spcPct val="0"/>
              </a:spcBef>
            </a:pPr>
          </a:p>
          <a:p>
            <a:pPr algn="l" marL="0" indent="0" lvl="0">
              <a:lnSpc>
                <a:spcPts val="2047"/>
              </a:lnSpc>
              <a:spcBef>
                <a:spcPct val="0"/>
              </a:spcBef>
            </a:pPr>
            <a:r>
              <a:rPr lang="en-US" sz="1516" spc="91" u="none">
                <a:solidFill>
                  <a:srgbClr val="000000"/>
                </a:solidFill>
                <a:latin typeface="DM Sans"/>
                <a:ea typeface="DM Sans"/>
                <a:cs typeface="DM Sans"/>
                <a:sym typeface="DM Sans"/>
              </a:rPr>
              <a:t>try:</a:t>
            </a:r>
          </a:p>
          <a:p>
            <a:pPr algn="l" marL="0" indent="0" lvl="0">
              <a:lnSpc>
                <a:spcPts val="2047"/>
              </a:lnSpc>
              <a:spcBef>
                <a:spcPct val="0"/>
              </a:spcBef>
            </a:pPr>
            <a:r>
              <a:rPr lang="en-US" sz="1516" spc="91" u="none">
                <a:solidFill>
                  <a:srgbClr val="000000"/>
                </a:solidFill>
                <a:latin typeface="DM Sans"/>
                <a:ea typeface="DM Sans"/>
                <a:cs typeface="DM Sans"/>
                <a:sym typeface="DM Sans"/>
              </a:rPr>
              <a:t>    # Query the feature table</a:t>
            </a:r>
          </a:p>
          <a:p>
            <a:pPr algn="l" marL="0" indent="0" lvl="0">
              <a:lnSpc>
                <a:spcPts val="2047"/>
              </a:lnSpc>
              <a:spcBef>
                <a:spcPct val="0"/>
              </a:spcBef>
            </a:pPr>
            <a:r>
              <a:rPr lang="en-US" sz="1516" spc="91" u="none">
                <a:solidFill>
                  <a:srgbClr val="000000"/>
                </a:solidFill>
                <a:latin typeface="DM Sans"/>
                <a:ea typeface="DM Sans"/>
                <a:cs typeface="DM Sans"/>
                <a:sym typeface="DM Sans"/>
              </a:rPr>
              <a:t>    query = "SELECT * FROM ORDER_FEATURES"</a:t>
            </a:r>
          </a:p>
          <a:p>
            <a:pPr algn="l" marL="0" indent="0" lvl="0">
              <a:lnSpc>
                <a:spcPts val="2047"/>
              </a:lnSpc>
              <a:spcBef>
                <a:spcPct val="0"/>
              </a:spcBef>
            </a:pPr>
            <a:r>
              <a:rPr lang="en-US" sz="1516" spc="91" u="none">
                <a:solidFill>
                  <a:srgbClr val="000000"/>
                </a:solidFill>
                <a:latin typeface="DM Sans"/>
                <a:ea typeface="DM Sans"/>
                <a:cs typeface="DM Sans"/>
                <a:sym typeface="DM Sans"/>
              </a:rPr>
              <a:t>    cursor = conn.cursor()</a:t>
            </a:r>
          </a:p>
          <a:p>
            <a:pPr algn="l" marL="0" indent="0" lvl="0">
              <a:lnSpc>
                <a:spcPts val="2047"/>
              </a:lnSpc>
              <a:spcBef>
                <a:spcPct val="0"/>
              </a:spcBef>
            </a:pPr>
            <a:r>
              <a:rPr lang="en-US" sz="1516" spc="91" u="none">
                <a:solidFill>
                  <a:srgbClr val="000000"/>
                </a:solidFill>
                <a:latin typeface="DM Sans"/>
                <a:ea typeface="DM Sans"/>
                <a:cs typeface="DM Sans"/>
                <a:sym typeface="DM Sans"/>
              </a:rPr>
              <a:t>    cursor.execute(query)</a:t>
            </a:r>
          </a:p>
          <a:p>
            <a:pPr algn="l" marL="0" indent="0" lvl="0">
              <a:lnSpc>
                <a:spcPts val="2047"/>
              </a:lnSpc>
              <a:spcBef>
                <a:spcPct val="0"/>
              </a:spcBef>
            </a:pPr>
          </a:p>
          <a:p>
            <a:pPr algn="l" marL="0" indent="0" lvl="0">
              <a:lnSpc>
                <a:spcPts val="2047"/>
              </a:lnSpc>
              <a:spcBef>
                <a:spcPct val="0"/>
              </a:spcBef>
            </a:pPr>
            <a:r>
              <a:rPr lang="en-US" sz="1516" spc="91" u="none">
                <a:solidFill>
                  <a:srgbClr val="000000"/>
                </a:solidFill>
                <a:latin typeface="DM Sans"/>
                <a:ea typeface="DM Sans"/>
                <a:cs typeface="DM Sans"/>
                <a:sym typeface="DM Sans"/>
              </a:rPr>
              <a:t>    # Load into a DataFrame</a:t>
            </a:r>
          </a:p>
          <a:p>
            <a:pPr algn="l" marL="0" indent="0" lvl="0">
              <a:lnSpc>
                <a:spcPts val="2047"/>
              </a:lnSpc>
              <a:spcBef>
                <a:spcPct val="0"/>
              </a:spcBef>
            </a:pPr>
            <a:r>
              <a:rPr lang="en-US" sz="1516" spc="91" u="none">
                <a:solidFill>
                  <a:srgbClr val="000000"/>
                </a:solidFill>
                <a:latin typeface="DM Sans"/>
                <a:ea typeface="DM Sans"/>
                <a:cs typeface="DM Sans"/>
                <a:sym typeface="DM Sans"/>
              </a:rPr>
              <a:t>    df = pd.DataFrame(cursor.fetchall(), columns=[col[0] for col in cursor.description])</a:t>
            </a:r>
          </a:p>
          <a:p>
            <a:pPr algn="l" marL="0" indent="0" lvl="0">
              <a:lnSpc>
                <a:spcPts val="2047"/>
              </a:lnSpc>
              <a:spcBef>
                <a:spcPct val="0"/>
              </a:spcBef>
            </a:pPr>
          </a:p>
          <a:p>
            <a:pPr algn="l" marL="0" indent="0" lvl="0">
              <a:lnSpc>
                <a:spcPts val="2047"/>
              </a:lnSpc>
              <a:spcBef>
                <a:spcPct val="0"/>
              </a:spcBef>
            </a:pPr>
            <a:r>
              <a:rPr lang="en-US" sz="1516" spc="91" u="none">
                <a:solidFill>
                  <a:srgbClr val="000000"/>
                </a:solidFill>
                <a:latin typeface="DM Sans"/>
                <a:ea typeface="DM Sans"/>
                <a:cs typeface="DM Sans"/>
                <a:sym typeface="DM Sans"/>
              </a:rPr>
              <a:t>finally:</a:t>
            </a:r>
          </a:p>
          <a:p>
            <a:pPr algn="l" marL="0" indent="0" lvl="0">
              <a:lnSpc>
                <a:spcPts val="2047"/>
              </a:lnSpc>
              <a:spcBef>
                <a:spcPct val="0"/>
              </a:spcBef>
            </a:pPr>
            <a:r>
              <a:rPr lang="en-US" sz="1516" spc="91" u="none">
                <a:solidFill>
                  <a:srgbClr val="000000"/>
                </a:solidFill>
                <a:latin typeface="DM Sans"/>
                <a:ea typeface="DM Sans"/>
                <a:cs typeface="DM Sans"/>
                <a:sym typeface="DM Sans"/>
              </a:rPr>
              <a:t>    # Always close the cursor and connection</a:t>
            </a:r>
          </a:p>
          <a:p>
            <a:pPr algn="l" marL="0" indent="0" lvl="0">
              <a:lnSpc>
                <a:spcPts val="2047"/>
              </a:lnSpc>
              <a:spcBef>
                <a:spcPct val="0"/>
              </a:spcBef>
            </a:pPr>
            <a:r>
              <a:rPr lang="en-US" sz="1516" spc="91" u="none">
                <a:solidFill>
                  <a:srgbClr val="000000"/>
                </a:solidFill>
                <a:latin typeface="DM Sans"/>
                <a:ea typeface="DM Sans"/>
                <a:cs typeface="DM Sans"/>
                <a:sym typeface="DM Sans"/>
              </a:rPr>
              <a:t>    cursor.close()</a:t>
            </a:r>
          </a:p>
          <a:p>
            <a:pPr algn="l" marL="0" indent="0" lvl="0">
              <a:lnSpc>
                <a:spcPts val="2047"/>
              </a:lnSpc>
              <a:spcBef>
                <a:spcPct val="0"/>
              </a:spcBef>
            </a:pPr>
            <a:r>
              <a:rPr lang="en-US" sz="1516" spc="91" u="none">
                <a:solidFill>
                  <a:srgbClr val="000000"/>
                </a:solidFill>
                <a:latin typeface="DM Sans"/>
                <a:ea typeface="DM Sans"/>
                <a:cs typeface="DM Sans"/>
                <a:sym typeface="DM Sans"/>
              </a:rPr>
              <a:t>    conn.close()</a:t>
            </a:r>
          </a:p>
          <a:p>
            <a:pPr algn="l" marL="0" indent="0" lvl="0">
              <a:lnSpc>
                <a:spcPts val="2047"/>
              </a:lnSpc>
              <a:spcBef>
                <a:spcPct val="0"/>
              </a:spcBef>
            </a:pPr>
          </a:p>
          <a:p>
            <a:pPr algn="l" marL="0" indent="0" lvl="0">
              <a:lnSpc>
                <a:spcPts val="2047"/>
              </a:lnSpc>
              <a:spcBef>
                <a:spcPct val="0"/>
              </a:spcBef>
            </a:pPr>
            <a:r>
              <a:rPr lang="en-US" sz="1516" spc="91" u="none">
                <a:solidFill>
                  <a:srgbClr val="000000"/>
                </a:solidFill>
                <a:latin typeface="DM Sans"/>
                <a:ea typeface="DM Sans"/>
                <a:cs typeface="DM Sans"/>
                <a:sym typeface="DM Sans"/>
              </a:rPr>
              <a:t># Now df contains your features and can be used for training</a:t>
            </a:r>
          </a:p>
          <a:p>
            <a:pPr algn="l" marL="0" indent="0" lvl="0">
              <a:lnSpc>
                <a:spcPts val="2047"/>
              </a:lnSpc>
              <a:spcBef>
                <a:spcPct val="0"/>
              </a:spcBef>
            </a:pPr>
            <a:r>
              <a:rPr lang="en-US" sz="1516" spc="91" u="none">
                <a:solidFill>
                  <a:srgbClr val="000000"/>
                </a:solidFill>
                <a:latin typeface="DM Sans"/>
                <a:ea typeface="DM Sans"/>
                <a:cs typeface="DM Sans"/>
                <a:sym typeface="DM Sans"/>
              </a:rPr>
              <a:t>print(df.head())</a:t>
            </a:r>
          </a:p>
          <a:p>
            <a:pPr algn="l" marL="0" indent="0" lvl="0">
              <a:lnSpc>
                <a:spcPts val="2047"/>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35157" y="1387149"/>
            <a:ext cx="11444059" cy="7512701"/>
          </a:xfrm>
          <a:custGeom>
            <a:avLst/>
            <a:gdLst/>
            <a:ahLst/>
            <a:cxnLst/>
            <a:rect r="r" b="b" t="t" l="l"/>
            <a:pathLst>
              <a:path h="7512701" w="11444059">
                <a:moveTo>
                  <a:pt x="0" y="0"/>
                </a:moveTo>
                <a:lnTo>
                  <a:pt x="11444060" y="0"/>
                </a:lnTo>
                <a:lnTo>
                  <a:pt x="11444060" y="7512702"/>
                </a:lnTo>
                <a:lnTo>
                  <a:pt x="0" y="7512702"/>
                </a:lnTo>
                <a:lnTo>
                  <a:pt x="0" y="0"/>
                </a:lnTo>
                <a:close/>
              </a:path>
            </a:pathLst>
          </a:custGeom>
          <a:blipFill>
            <a:blip r:embed="rId2"/>
            <a:stretch>
              <a:fillRect l="0" t="0" r="-2774" b="0"/>
            </a:stretch>
          </a:blip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063505"/>
            <a:ext cx="11923966" cy="1563077"/>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4485" y="583956"/>
            <a:ext cx="5970897" cy="9153959"/>
          </a:xfrm>
          <a:custGeom>
            <a:avLst/>
            <a:gdLst/>
            <a:ahLst/>
            <a:cxnLst/>
            <a:rect r="r" b="b" t="t" l="l"/>
            <a:pathLst>
              <a:path h="9153959" w="5970897">
                <a:moveTo>
                  <a:pt x="0" y="0"/>
                </a:moveTo>
                <a:lnTo>
                  <a:pt x="5970897" y="0"/>
                </a:lnTo>
                <a:lnTo>
                  <a:pt x="5970897" y="9153959"/>
                </a:lnTo>
                <a:lnTo>
                  <a:pt x="0" y="9153959"/>
                </a:lnTo>
                <a:lnTo>
                  <a:pt x="0" y="0"/>
                </a:lnTo>
                <a:close/>
              </a:path>
            </a:pathLst>
          </a:custGeom>
          <a:blipFill>
            <a:blip r:embed="rId2"/>
            <a:stretch>
              <a:fillRect l="-34404" t="0" r="-34404" b="0"/>
            </a:stretch>
          </a:blipFill>
        </p:spPr>
      </p:sp>
      <p:sp>
        <p:nvSpPr>
          <p:cNvPr name="TextBox 3" id="3"/>
          <p:cNvSpPr txBox="true"/>
          <p:nvPr/>
        </p:nvSpPr>
        <p:spPr>
          <a:xfrm rot="0">
            <a:off x="8652271" y="2265712"/>
            <a:ext cx="8386489" cy="1575475"/>
          </a:xfrm>
          <a:prstGeom prst="rect">
            <a:avLst/>
          </a:prstGeom>
        </p:spPr>
        <p:txBody>
          <a:bodyPr anchor="t" rtlCol="false" tIns="0" lIns="0" bIns="0" rIns="0">
            <a:spAutoFit/>
          </a:bodyPr>
          <a:lstStyle/>
          <a:p>
            <a:pPr algn="l">
              <a:lnSpc>
                <a:spcPts val="5820"/>
              </a:lnSpc>
            </a:pPr>
            <a:r>
              <a:rPr lang="en-US" sz="6000" b="true">
                <a:solidFill>
                  <a:srgbClr val="1C2120"/>
                </a:solidFill>
                <a:latin typeface="Poppins Bold"/>
                <a:ea typeface="Poppins Bold"/>
                <a:cs typeface="Poppins Bold"/>
                <a:sym typeface="Poppins Bold"/>
              </a:rPr>
              <a:t>Introduction to Feature Engineering </a:t>
            </a:r>
          </a:p>
        </p:txBody>
      </p:sp>
      <p:sp>
        <p:nvSpPr>
          <p:cNvPr name="TextBox 4" id="4"/>
          <p:cNvSpPr txBox="true"/>
          <p:nvPr/>
        </p:nvSpPr>
        <p:spPr>
          <a:xfrm rot="0">
            <a:off x="8652271" y="4518055"/>
            <a:ext cx="8070613" cy="4619988"/>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DM Sans"/>
                <a:ea typeface="DM Sans"/>
                <a:cs typeface="DM Sans"/>
                <a:sym typeface="DM Sans"/>
              </a:rPr>
              <a:t>F</a:t>
            </a:r>
            <a:r>
              <a:rPr lang="en-US" sz="3000" spc="179" u="none">
                <a:solidFill>
                  <a:srgbClr val="000000"/>
                </a:solidFill>
                <a:latin typeface="DM Sans"/>
                <a:ea typeface="DM Sans"/>
                <a:cs typeface="DM Sans"/>
                <a:sym typeface="DM Sans"/>
              </a:rPr>
              <a:t>eature engineering is the activity of developing, choosing, or manipulating input variables (features) to enhance the performance of a machine learning model. It increases accuracy, decreases complexity, and enables models to learn patterns more effectively, thus being important in constructing efficient and effective ML systems.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083134" y="4079914"/>
            <a:ext cx="6830714" cy="2128485"/>
            <a:chOff x="0" y="0"/>
            <a:chExt cx="2286638" cy="712528"/>
          </a:xfrm>
        </p:grpSpPr>
        <p:sp>
          <p:nvSpPr>
            <p:cNvPr name="Freeform 6" id="6"/>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7" id="7"/>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10083134" y="6541774"/>
            <a:ext cx="6830714" cy="2128485"/>
            <a:chOff x="0" y="0"/>
            <a:chExt cx="2286638" cy="712528"/>
          </a:xfrm>
        </p:grpSpPr>
        <p:sp>
          <p:nvSpPr>
            <p:cNvPr name="Freeform 9" id="9"/>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0" id="10"/>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069408" y="1762813"/>
            <a:ext cx="8537476" cy="1807764"/>
          </a:xfrm>
          <a:prstGeom prst="rect">
            <a:avLst/>
          </a:prstGeom>
        </p:spPr>
        <p:txBody>
          <a:bodyPr anchor="t" rtlCol="false" tIns="0" lIns="0" bIns="0" rIns="0">
            <a:spAutoFit/>
          </a:bodyPr>
          <a:lstStyle/>
          <a:p>
            <a:pPr algn="l">
              <a:lnSpc>
                <a:spcPts val="6839"/>
              </a:lnSpc>
            </a:pPr>
            <a:r>
              <a:rPr lang="en-US" sz="6000" b="true">
                <a:solidFill>
                  <a:srgbClr val="1C2120"/>
                </a:solidFill>
                <a:latin typeface="Poppins Bold"/>
                <a:ea typeface="Poppins Bold"/>
                <a:cs typeface="Poppins Bold"/>
                <a:sym typeface="Poppins Bold"/>
              </a:rPr>
              <a:t>Types of Feature Engineering</a:t>
            </a:r>
          </a:p>
        </p:txBody>
      </p:sp>
      <p:sp>
        <p:nvSpPr>
          <p:cNvPr name="TextBox 12" id="12"/>
          <p:cNvSpPr txBox="true"/>
          <p:nvPr/>
        </p:nvSpPr>
        <p:spPr>
          <a:xfrm rot="0">
            <a:off x="10454646" y="2013310"/>
            <a:ext cx="6087690" cy="1371438"/>
          </a:xfrm>
          <a:prstGeom prst="rect">
            <a:avLst/>
          </a:prstGeom>
        </p:spPr>
        <p:txBody>
          <a:bodyPr anchor="t" rtlCol="false" tIns="0" lIns="0" bIns="0" rIns="0">
            <a:spAutoFit/>
          </a:bodyPr>
          <a:lstStyle/>
          <a:p>
            <a:pPr algn="just">
              <a:lnSpc>
                <a:spcPts val="2700"/>
              </a:lnSpc>
              <a:spcBef>
                <a:spcPct val="0"/>
              </a:spcBef>
            </a:pPr>
            <a:r>
              <a:rPr lang="en-US" sz="2000" spc="32">
                <a:solidFill>
                  <a:srgbClr val="1C2120"/>
                </a:solidFill>
                <a:latin typeface="DM Sans"/>
                <a:ea typeface="DM Sans"/>
                <a:cs typeface="DM Sans"/>
                <a:sym typeface="DM Sans"/>
              </a:rPr>
              <a:t>N</a:t>
            </a:r>
            <a:r>
              <a:rPr lang="en-US" sz="2000" spc="32" u="none">
                <a:solidFill>
                  <a:srgbClr val="1C2120"/>
                </a:solidFill>
                <a:latin typeface="DM Sans"/>
                <a:ea typeface="DM Sans"/>
                <a:cs typeface="DM Sans"/>
                <a:sym typeface="DM Sans"/>
              </a:rPr>
              <a:t>ormalization/Scaling – Adjusts numerical features to a common scale (e.g., Min-Max, Z-score) to prevent bias from varying magnitudes.</a:t>
            </a:r>
          </a:p>
          <a:p>
            <a:pPr algn="just" marL="0" indent="0" lvl="0">
              <a:lnSpc>
                <a:spcPts val="2700"/>
              </a:lnSpc>
              <a:spcBef>
                <a:spcPct val="0"/>
              </a:spcBef>
            </a:pPr>
          </a:p>
        </p:txBody>
      </p:sp>
      <p:sp>
        <p:nvSpPr>
          <p:cNvPr name="TextBox 13" id="13"/>
          <p:cNvSpPr txBox="true"/>
          <p:nvPr/>
        </p:nvSpPr>
        <p:spPr>
          <a:xfrm rot="0">
            <a:off x="10454646" y="4497355"/>
            <a:ext cx="5716178" cy="1371438"/>
          </a:xfrm>
          <a:prstGeom prst="rect">
            <a:avLst/>
          </a:prstGeom>
        </p:spPr>
        <p:txBody>
          <a:bodyPr anchor="t" rtlCol="false" tIns="0" lIns="0" bIns="0" rIns="0">
            <a:spAutoFit/>
          </a:bodyPr>
          <a:lstStyle/>
          <a:p>
            <a:pPr algn="just">
              <a:lnSpc>
                <a:spcPts val="2700"/>
              </a:lnSpc>
              <a:spcBef>
                <a:spcPct val="0"/>
              </a:spcBef>
            </a:pPr>
            <a:r>
              <a:rPr lang="en-US" sz="2000" spc="32">
                <a:solidFill>
                  <a:srgbClr val="1C2120"/>
                </a:solidFill>
                <a:latin typeface="DM Sans"/>
                <a:ea typeface="DM Sans"/>
                <a:cs typeface="DM Sans"/>
                <a:sym typeface="DM Sans"/>
              </a:rPr>
              <a:t>Enc</a:t>
            </a:r>
            <a:r>
              <a:rPr lang="en-US" sz="2000" spc="32" u="none">
                <a:solidFill>
                  <a:srgbClr val="1C2120"/>
                </a:solidFill>
                <a:latin typeface="DM Sans"/>
                <a:ea typeface="DM Sans"/>
                <a:cs typeface="DM Sans"/>
                <a:sym typeface="DM Sans"/>
              </a:rPr>
              <a:t>oding – Converts categorical data into numerical form (e.g., One-Hot, Label Encoding) for model compatibility.</a:t>
            </a:r>
          </a:p>
          <a:p>
            <a:pPr algn="just" marL="0" indent="0" lvl="0">
              <a:lnSpc>
                <a:spcPts val="2700"/>
              </a:lnSpc>
              <a:spcBef>
                <a:spcPct val="0"/>
              </a:spcBef>
            </a:pPr>
          </a:p>
        </p:txBody>
      </p:sp>
      <p:sp>
        <p:nvSpPr>
          <p:cNvPr name="TextBox 14" id="14"/>
          <p:cNvSpPr txBox="true"/>
          <p:nvPr/>
        </p:nvSpPr>
        <p:spPr>
          <a:xfrm rot="0">
            <a:off x="10454646" y="7134228"/>
            <a:ext cx="5716178" cy="1028579"/>
          </a:xfrm>
          <a:prstGeom prst="rect">
            <a:avLst/>
          </a:prstGeom>
        </p:spPr>
        <p:txBody>
          <a:bodyPr anchor="t" rtlCol="false" tIns="0" lIns="0" bIns="0" rIns="0">
            <a:spAutoFit/>
          </a:bodyPr>
          <a:lstStyle/>
          <a:p>
            <a:pPr algn="just" marL="0" indent="0" lvl="0">
              <a:lnSpc>
                <a:spcPts val="2700"/>
              </a:lnSpc>
              <a:spcBef>
                <a:spcPct val="0"/>
              </a:spcBef>
            </a:pPr>
            <a:r>
              <a:rPr lang="en-US" sz="2000" spc="32">
                <a:solidFill>
                  <a:srgbClr val="1C2120"/>
                </a:solidFill>
                <a:latin typeface="DM Sans"/>
                <a:ea typeface="DM Sans"/>
                <a:cs typeface="DM Sans"/>
                <a:sym typeface="DM Sans"/>
              </a:rPr>
              <a:t>T</a:t>
            </a:r>
            <a:r>
              <a:rPr lang="en-US" sz="2000" spc="32" u="none">
                <a:solidFill>
                  <a:srgbClr val="1C2120"/>
                </a:solidFill>
                <a:latin typeface="DM Sans"/>
                <a:ea typeface="DM Sans"/>
                <a:cs typeface="DM Sans"/>
                <a:sym typeface="DM Sans"/>
              </a:rPr>
              <a:t>ime-Based Aggregations – Extracts trends from timestamps (e.g., daily averages, rolling stats) to capture temporal patterns</a:t>
            </a:r>
          </a:p>
        </p:txBody>
      </p:sp>
      <p:grpSp>
        <p:nvGrpSpPr>
          <p:cNvPr name="Group 15" id="15"/>
          <p:cNvGrpSpPr/>
          <p:nvPr/>
        </p:nvGrpSpPr>
        <p:grpSpPr>
          <a:xfrm rot="0">
            <a:off x="1069408" y="4079914"/>
            <a:ext cx="6830714" cy="2128485"/>
            <a:chOff x="0" y="0"/>
            <a:chExt cx="2286638" cy="712528"/>
          </a:xfrm>
        </p:grpSpPr>
        <p:sp>
          <p:nvSpPr>
            <p:cNvPr name="Freeform 16" id="16"/>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7" id="17"/>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18" id="18"/>
          <p:cNvGrpSpPr/>
          <p:nvPr/>
        </p:nvGrpSpPr>
        <p:grpSpPr>
          <a:xfrm rot="0">
            <a:off x="1028700" y="6541774"/>
            <a:ext cx="6830714" cy="2128485"/>
            <a:chOff x="0" y="0"/>
            <a:chExt cx="2286638" cy="712528"/>
          </a:xfrm>
        </p:grpSpPr>
        <p:sp>
          <p:nvSpPr>
            <p:cNvPr name="Freeform 19" id="19"/>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20" id="20"/>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1400212" y="4447794"/>
            <a:ext cx="6087690" cy="1371438"/>
          </a:xfrm>
          <a:prstGeom prst="rect">
            <a:avLst/>
          </a:prstGeom>
        </p:spPr>
        <p:txBody>
          <a:bodyPr anchor="t" rtlCol="false" tIns="0" lIns="0" bIns="0" rIns="0">
            <a:spAutoFit/>
          </a:bodyPr>
          <a:lstStyle/>
          <a:p>
            <a:pPr algn="just">
              <a:lnSpc>
                <a:spcPts val="2700"/>
              </a:lnSpc>
              <a:spcBef>
                <a:spcPct val="0"/>
              </a:spcBef>
            </a:pPr>
            <a:r>
              <a:rPr lang="en-US" sz="2000" spc="32">
                <a:solidFill>
                  <a:srgbClr val="1C2120"/>
                </a:solidFill>
                <a:latin typeface="DM Sans"/>
                <a:ea typeface="DM Sans"/>
                <a:cs typeface="DM Sans"/>
                <a:sym typeface="DM Sans"/>
              </a:rPr>
              <a:t>B</a:t>
            </a:r>
            <a:r>
              <a:rPr lang="en-US" sz="2000" spc="32" u="none">
                <a:solidFill>
                  <a:srgbClr val="1C2120"/>
                </a:solidFill>
                <a:latin typeface="DM Sans"/>
                <a:ea typeface="DM Sans"/>
                <a:cs typeface="DM Sans"/>
                <a:sym typeface="DM Sans"/>
              </a:rPr>
              <a:t>inning – Groups continuous data into discrete intervals (e.g., age groups) to reduce noise and overfitting.</a:t>
            </a:r>
          </a:p>
          <a:p>
            <a:pPr algn="just" marL="0" indent="0" lvl="0">
              <a:lnSpc>
                <a:spcPts val="2700"/>
              </a:lnSpc>
              <a:spcBef>
                <a:spcPct val="0"/>
              </a:spcBef>
            </a:pPr>
          </a:p>
        </p:txBody>
      </p:sp>
      <p:sp>
        <p:nvSpPr>
          <p:cNvPr name="TextBox 22" id="22"/>
          <p:cNvSpPr txBox="true"/>
          <p:nvPr/>
        </p:nvSpPr>
        <p:spPr>
          <a:xfrm rot="0">
            <a:off x="1440920" y="6910311"/>
            <a:ext cx="6087690" cy="1371438"/>
          </a:xfrm>
          <a:prstGeom prst="rect">
            <a:avLst/>
          </a:prstGeom>
        </p:spPr>
        <p:txBody>
          <a:bodyPr anchor="t" rtlCol="false" tIns="0" lIns="0" bIns="0" rIns="0">
            <a:spAutoFit/>
          </a:bodyPr>
          <a:lstStyle/>
          <a:p>
            <a:pPr algn="just">
              <a:lnSpc>
                <a:spcPts val="2700"/>
              </a:lnSpc>
              <a:spcBef>
                <a:spcPct val="0"/>
              </a:spcBef>
            </a:pPr>
            <a:r>
              <a:rPr lang="en-US" sz="2000" spc="32">
                <a:solidFill>
                  <a:srgbClr val="1C2120"/>
                </a:solidFill>
                <a:latin typeface="DM Sans"/>
                <a:ea typeface="DM Sans"/>
                <a:cs typeface="DM Sans"/>
                <a:sym typeface="DM Sans"/>
              </a:rPr>
              <a:t>Fe</a:t>
            </a:r>
            <a:r>
              <a:rPr lang="en-US" sz="2000" spc="32" u="none">
                <a:solidFill>
                  <a:srgbClr val="1C2120"/>
                </a:solidFill>
                <a:latin typeface="DM Sans"/>
                <a:ea typeface="DM Sans"/>
                <a:cs typeface="DM Sans"/>
                <a:sym typeface="DM Sans"/>
              </a:rPr>
              <a:t>ature Interaction – Combines features (e.g., multiplying or summing) to reveal relationships that improve predictive power.</a:t>
            </a:r>
          </a:p>
          <a:p>
            <a:pPr algn="just" marL="0" indent="0" lvl="0">
              <a:lnSpc>
                <a:spcPts val="27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95420" y="3928709"/>
            <a:ext cx="6437273" cy="1195059"/>
            <a:chOff x="0" y="0"/>
            <a:chExt cx="1695413" cy="314748"/>
          </a:xfrm>
        </p:grpSpPr>
        <p:sp>
          <p:nvSpPr>
            <p:cNvPr name="Freeform 3" id="3"/>
            <p:cNvSpPr/>
            <p:nvPr/>
          </p:nvSpPr>
          <p:spPr>
            <a:xfrm flipH="false" flipV="false" rot="0">
              <a:off x="0" y="0"/>
              <a:ext cx="1695413" cy="314748"/>
            </a:xfrm>
            <a:custGeom>
              <a:avLst/>
              <a:gdLst/>
              <a:ahLst/>
              <a:cxnLst/>
              <a:rect r="r" b="b" t="t" l="l"/>
              <a:pathLst>
                <a:path h="314748" w="1695413">
                  <a:moveTo>
                    <a:pt x="61336" y="0"/>
                  </a:moveTo>
                  <a:lnTo>
                    <a:pt x="1634077" y="0"/>
                  </a:lnTo>
                  <a:cubicBezTo>
                    <a:pt x="1667952" y="0"/>
                    <a:pt x="1695413" y="27461"/>
                    <a:pt x="1695413" y="61336"/>
                  </a:cubicBezTo>
                  <a:lnTo>
                    <a:pt x="1695413" y="253412"/>
                  </a:lnTo>
                  <a:cubicBezTo>
                    <a:pt x="1695413" y="287287"/>
                    <a:pt x="1667952" y="314748"/>
                    <a:pt x="1634077" y="314748"/>
                  </a:cubicBezTo>
                  <a:lnTo>
                    <a:pt x="61336" y="314748"/>
                  </a:lnTo>
                  <a:cubicBezTo>
                    <a:pt x="27461" y="314748"/>
                    <a:pt x="0" y="287287"/>
                    <a:pt x="0" y="253412"/>
                  </a:cubicBezTo>
                  <a:lnTo>
                    <a:pt x="0" y="61336"/>
                  </a:lnTo>
                  <a:cubicBezTo>
                    <a:pt x="0" y="27461"/>
                    <a:pt x="27461" y="0"/>
                    <a:pt x="61336" y="0"/>
                  </a:cubicBezTo>
                  <a:close/>
                </a:path>
              </a:pathLst>
            </a:custGeom>
            <a:solidFill>
              <a:srgbClr val="AAD7D4"/>
            </a:solidFill>
          </p:spPr>
        </p:sp>
        <p:sp>
          <p:nvSpPr>
            <p:cNvPr name="TextBox 4" id="4"/>
            <p:cNvSpPr txBox="true"/>
            <p:nvPr/>
          </p:nvSpPr>
          <p:spPr>
            <a:xfrm>
              <a:off x="0" y="-38100"/>
              <a:ext cx="1695413" cy="3528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26122" y="1307673"/>
            <a:ext cx="6437956" cy="8237839"/>
          </a:xfrm>
          <a:custGeom>
            <a:avLst/>
            <a:gdLst/>
            <a:ahLst/>
            <a:cxnLst/>
            <a:rect r="r" b="b" t="t" l="l"/>
            <a:pathLst>
              <a:path h="8237839" w="6437956">
                <a:moveTo>
                  <a:pt x="0" y="0"/>
                </a:moveTo>
                <a:lnTo>
                  <a:pt x="6437956" y="0"/>
                </a:lnTo>
                <a:lnTo>
                  <a:pt x="6437956" y="8237839"/>
                </a:lnTo>
                <a:lnTo>
                  <a:pt x="0" y="8237839"/>
                </a:lnTo>
                <a:lnTo>
                  <a:pt x="0" y="0"/>
                </a:lnTo>
                <a:close/>
              </a:path>
            </a:pathLst>
          </a:custGeom>
          <a:blipFill>
            <a:blip r:embed="rId2"/>
            <a:stretch>
              <a:fillRect l="-31328" t="0" r="-31328" b="0"/>
            </a:stretch>
          </a:blipFill>
        </p:spPr>
      </p:sp>
      <p:sp>
        <p:nvSpPr>
          <p:cNvPr name="TextBox 6" id="6"/>
          <p:cNvSpPr txBox="true"/>
          <p:nvPr/>
        </p:nvSpPr>
        <p:spPr>
          <a:xfrm rot="0">
            <a:off x="8595420" y="1374348"/>
            <a:ext cx="8011990" cy="2308921"/>
          </a:xfrm>
          <a:prstGeom prst="rect">
            <a:avLst/>
          </a:prstGeom>
        </p:spPr>
        <p:txBody>
          <a:bodyPr anchor="t" rtlCol="false" tIns="0" lIns="0" bIns="0" rIns="0">
            <a:spAutoFit/>
          </a:bodyPr>
          <a:lstStyle/>
          <a:p>
            <a:pPr algn="l">
              <a:lnSpc>
                <a:spcPts val="5820"/>
              </a:lnSpc>
            </a:pPr>
            <a:r>
              <a:rPr lang="en-US" sz="6000" b="true">
                <a:solidFill>
                  <a:srgbClr val="1C2120"/>
                </a:solidFill>
                <a:latin typeface="Poppins Bold"/>
                <a:ea typeface="Poppins Bold"/>
                <a:cs typeface="Poppins Bold"/>
                <a:sym typeface="Poppins Bold"/>
              </a:rPr>
              <a:t>Using Snowflake for Data Storage &amp; Processing </a:t>
            </a:r>
          </a:p>
        </p:txBody>
      </p:sp>
      <p:sp>
        <p:nvSpPr>
          <p:cNvPr name="TextBox 7" id="7"/>
          <p:cNvSpPr txBox="true"/>
          <p:nvPr/>
        </p:nvSpPr>
        <p:spPr>
          <a:xfrm rot="0">
            <a:off x="8709122" y="5333318"/>
            <a:ext cx="7898287" cy="4601019"/>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Sn</a:t>
            </a:r>
            <a:r>
              <a:rPr lang="en-US" sz="2499" spc="149" u="none">
                <a:solidFill>
                  <a:srgbClr val="000000"/>
                </a:solidFill>
                <a:latin typeface="DM Sans"/>
                <a:ea typeface="DM Sans"/>
                <a:cs typeface="DM Sans"/>
                <a:sym typeface="DM Sans"/>
              </a:rPr>
              <a:t>owflake keeps structured data (tables, CSVs) in standard relational formats and semi-structured data (JSON, XML, Parquet) in VARIANT columns, which automatically parse nested fields. Schema-on-read enables querying semi-structured data through SQL without pre-transformations. Inbuilt functions such as FLATTEN extract nested elements, which facilitates effortless analytics over mixed data types without compromising performance and scalability.</a:t>
            </a:r>
          </a:p>
        </p:txBody>
      </p:sp>
      <p:sp>
        <p:nvSpPr>
          <p:cNvPr name="TextBox 8" id="8"/>
          <p:cNvSpPr txBox="true"/>
          <p:nvPr/>
        </p:nvSpPr>
        <p:spPr>
          <a:xfrm rot="0">
            <a:off x="9054827" y="4244318"/>
            <a:ext cx="5518458" cy="563840"/>
          </a:xfrm>
          <a:prstGeom prst="rect">
            <a:avLst/>
          </a:prstGeom>
        </p:spPr>
        <p:txBody>
          <a:bodyPr anchor="t" rtlCol="false" tIns="0" lIns="0" bIns="0" rIns="0">
            <a:spAutoFit/>
          </a:bodyPr>
          <a:lstStyle/>
          <a:p>
            <a:pPr algn="l">
              <a:lnSpc>
                <a:spcPts val="2160"/>
              </a:lnSpc>
            </a:pPr>
            <a:r>
              <a:rPr lang="en-US" sz="2000">
                <a:solidFill>
                  <a:srgbClr val="1C2120"/>
                </a:solidFill>
                <a:latin typeface="Poppins"/>
                <a:ea typeface="Poppins"/>
                <a:cs typeface="Poppins"/>
                <a:sym typeface="Poppins"/>
              </a:rPr>
              <a:t>How Snowflake is used for storing structured and semi-structured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52271" y="650781"/>
            <a:ext cx="6437273" cy="1195059"/>
            <a:chOff x="0" y="0"/>
            <a:chExt cx="1695413" cy="314748"/>
          </a:xfrm>
        </p:grpSpPr>
        <p:sp>
          <p:nvSpPr>
            <p:cNvPr name="Freeform 3" id="3"/>
            <p:cNvSpPr/>
            <p:nvPr/>
          </p:nvSpPr>
          <p:spPr>
            <a:xfrm flipH="false" flipV="false" rot="0">
              <a:off x="0" y="0"/>
              <a:ext cx="1695413" cy="314748"/>
            </a:xfrm>
            <a:custGeom>
              <a:avLst/>
              <a:gdLst/>
              <a:ahLst/>
              <a:cxnLst/>
              <a:rect r="r" b="b" t="t" l="l"/>
              <a:pathLst>
                <a:path h="314748" w="1695413">
                  <a:moveTo>
                    <a:pt x="61336" y="0"/>
                  </a:moveTo>
                  <a:lnTo>
                    <a:pt x="1634077" y="0"/>
                  </a:lnTo>
                  <a:cubicBezTo>
                    <a:pt x="1667952" y="0"/>
                    <a:pt x="1695413" y="27461"/>
                    <a:pt x="1695413" y="61336"/>
                  </a:cubicBezTo>
                  <a:lnTo>
                    <a:pt x="1695413" y="253412"/>
                  </a:lnTo>
                  <a:cubicBezTo>
                    <a:pt x="1695413" y="287287"/>
                    <a:pt x="1667952" y="314748"/>
                    <a:pt x="1634077" y="314748"/>
                  </a:cubicBezTo>
                  <a:lnTo>
                    <a:pt x="61336" y="314748"/>
                  </a:lnTo>
                  <a:cubicBezTo>
                    <a:pt x="27461" y="314748"/>
                    <a:pt x="0" y="287287"/>
                    <a:pt x="0" y="253412"/>
                  </a:cubicBezTo>
                  <a:lnTo>
                    <a:pt x="0" y="61336"/>
                  </a:lnTo>
                  <a:cubicBezTo>
                    <a:pt x="0" y="27461"/>
                    <a:pt x="27461" y="0"/>
                    <a:pt x="61336" y="0"/>
                  </a:cubicBezTo>
                  <a:close/>
                </a:path>
              </a:pathLst>
            </a:custGeom>
            <a:solidFill>
              <a:srgbClr val="AAD7D4"/>
            </a:solidFill>
          </p:spPr>
        </p:sp>
        <p:sp>
          <p:nvSpPr>
            <p:cNvPr name="TextBox 4" id="4"/>
            <p:cNvSpPr txBox="true"/>
            <p:nvPr/>
          </p:nvSpPr>
          <p:spPr>
            <a:xfrm>
              <a:off x="0" y="-38100"/>
              <a:ext cx="1695413" cy="3528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89249" y="2612302"/>
            <a:ext cx="6248029" cy="6248029"/>
          </a:xfrm>
          <a:custGeom>
            <a:avLst/>
            <a:gdLst/>
            <a:ahLst/>
            <a:cxnLst/>
            <a:rect r="r" b="b" t="t" l="l"/>
            <a:pathLst>
              <a:path h="6248029" w="6248029">
                <a:moveTo>
                  <a:pt x="0" y="0"/>
                </a:moveTo>
                <a:lnTo>
                  <a:pt x="6248029" y="0"/>
                </a:lnTo>
                <a:lnTo>
                  <a:pt x="6248029" y="6248029"/>
                </a:lnTo>
                <a:lnTo>
                  <a:pt x="0" y="6248029"/>
                </a:lnTo>
                <a:lnTo>
                  <a:pt x="0" y="0"/>
                </a:lnTo>
                <a:close/>
              </a:path>
            </a:pathLst>
          </a:custGeom>
          <a:blipFill>
            <a:blip r:embed="rId2"/>
            <a:stretch>
              <a:fillRect l="0" t="0" r="0" b="0"/>
            </a:stretch>
          </a:blipFill>
        </p:spPr>
      </p:sp>
      <p:sp>
        <p:nvSpPr>
          <p:cNvPr name="TextBox 6" id="6"/>
          <p:cNvSpPr txBox="true"/>
          <p:nvPr/>
        </p:nvSpPr>
        <p:spPr>
          <a:xfrm rot="0">
            <a:off x="8652271" y="2574202"/>
            <a:ext cx="7898287" cy="7200052"/>
          </a:xfrm>
          <a:prstGeom prst="rect">
            <a:avLst/>
          </a:prstGeom>
        </p:spPr>
        <p:txBody>
          <a:bodyPr anchor="t" rtlCol="false" tIns="0" lIns="0" bIns="0" rIns="0">
            <a:spAutoFit/>
          </a:bodyPr>
          <a:lstStyle/>
          <a:p>
            <a:pPr algn="l" marL="0" indent="0" lvl="0">
              <a:lnSpc>
                <a:spcPts val="2700"/>
              </a:lnSpc>
              <a:spcBef>
                <a:spcPct val="0"/>
              </a:spcBef>
            </a:pPr>
            <a:r>
              <a:rPr lang="en-US" sz="2000" spc="120">
                <a:solidFill>
                  <a:srgbClr val="000000"/>
                </a:solidFill>
                <a:latin typeface="DM Sans"/>
                <a:ea typeface="DM Sans"/>
                <a:cs typeface="DM Sans"/>
                <a:sym typeface="DM Sans"/>
              </a:rPr>
              <a:t>-- 1. Extr</a:t>
            </a:r>
            <a:r>
              <a:rPr lang="en-US" sz="2000" spc="120" u="none">
                <a:solidFill>
                  <a:srgbClr val="000000"/>
                </a:solidFill>
                <a:latin typeface="DM Sans"/>
                <a:ea typeface="DM Sans"/>
                <a:cs typeface="DM Sans"/>
                <a:sym typeface="DM Sans"/>
              </a:rPr>
              <a:t>act &amp; clean structured data (e.g., sales table)</a:t>
            </a:r>
          </a:p>
          <a:p>
            <a:pPr algn="l" marL="0" indent="0" lvl="0">
              <a:lnSpc>
                <a:spcPts val="2700"/>
              </a:lnSpc>
              <a:spcBef>
                <a:spcPct val="0"/>
              </a:spcBef>
            </a:pPr>
            <a:r>
              <a:rPr lang="en-US" sz="2000" spc="120" u="none">
                <a:solidFill>
                  <a:srgbClr val="000000"/>
                </a:solidFill>
                <a:latin typeface="DM Sans"/>
                <a:ea typeface="DM Sans"/>
                <a:cs typeface="DM Sans"/>
                <a:sym typeface="DM Sans"/>
              </a:rPr>
              <a:t>SELECT </a:t>
            </a:r>
          </a:p>
          <a:p>
            <a:pPr algn="l" marL="0" indent="0" lvl="0">
              <a:lnSpc>
                <a:spcPts val="2700"/>
              </a:lnSpc>
              <a:spcBef>
                <a:spcPct val="0"/>
              </a:spcBef>
            </a:pPr>
            <a:r>
              <a:rPr lang="en-US" sz="2000" spc="120" u="none">
                <a:solidFill>
                  <a:srgbClr val="000000"/>
                </a:solidFill>
                <a:latin typeface="DM Sans"/>
                <a:ea typeface="DM Sans"/>
                <a:cs typeface="DM Sans"/>
                <a:sym typeface="DM Sans"/>
              </a:rPr>
              <a:t>    ORDER_ID,</a:t>
            </a:r>
          </a:p>
          <a:p>
            <a:pPr algn="l" marL="0" indent="0" lvl="0">
              <a:lnSpc>
                <a:spcPts val="2700"/>
              </a:lnSpc>
              <a:spcBef>
                <a:spcPct val="0"/>
              </a:spcBef>
            </a:pPr>
            <a:r>
              <a:rPr lang="en-US" sz="2000" spc="120" u="none">
                <a:solidFill>
                  <a:srgbClr val="000000"/>
                </a:solidFill>
                <a:latin typeface="DM Sans"/>
                <a:ea typeface="DM Sans"/>
                <a:cs typeface="DM Sans"/>
                <a:sym typeface="DM Sans"/>
              </a:rPr>
              <a:t>    CUSTOMER_ID,</a:t>
            </a:r>
          </a:p>
          <a:p>
            <a:pPr algn="l" marL="0" indent="0" lvl="0">
              <a:lnSpc>
                <a:spcPts val="2700"/>
              </a:lnSpc>
              <a:spcBef>
                <a:spcPct val="0"/>
              </a:spcBef>
            </a:pPr>
            <a:r>
              <a:rPr lang="en-US" sz="2000" spc="120" u="none">
                <a:solidFill>
                  <a:srgbClr val="000000"/>
                </a:solidFill>
                <a:latin typeface="DM Sans"/>
                <a:ea typeface="DM Sans"/>
                <a:cs typeface="DM Sans"/>
                <a:sym typeface="DM Sans"/>
              </a:rPr>
              <a:t>    TO_DATE(ORDER_DATE, 'YYYY-MM-DD') AS FORMATTED_DATE, -- Date normalization</a:t>
            </a:r>
          </a:p>
          <a:p>
            <a:pPr algn="l" marL="0" indent="0" lvl="0">
              <a:lnSpc>
                <a:spcPts val="2700"/>
              </a:lnSpc>
              <a:spcBef>
                <a:spcPct val="0"/>
              </a:spcBef>
            </a:pPr>
            <a:r>
              <a:rPr lang="en-US" sz="2000" spc="120" u="none">
                <a:solidFill>
                  <a:srgbClr val="000000"/>
                </a:solidFill>
                <a:latin typeface="DM Sans"/>
                <a:ea typeface="DM Sans"/>
                <a:cs typeface="DM Sans"/>
                <a:sym typeface="DM Sans"/>
              </a:rPr>
              <a:t>    NULLIF(TOTAL_AMOUNT, 0) AS ADJUSTED_AMOUNT -- Handle zeros</a:t>
            </a:r>
          </a:p>
          <a:p>
            <a:pPr algn="l" marL="0" indent="0" lvl="0">
              <a:lnSpc>
                <a:spcPts val="2700"/>
              </a:lnSpc>
              <a:spcBef>
                <a:spcPct val="0"/>
              </a:spcBef>
            </a:pPr>
            <a:r>
              <a:rPr lang="en-US" sz="2000" spc="120" u="none">
                <a:solidFill>
                  <a:srgbClr val="000000"/>
                </a:solidFill>
                <a:latin typeface="DM Sans"/>
                <a:ea typeface="DM Sans"/>
                <a:cs typeface="DM Sans"/>
                <a:sym typeface="DM Sans"/>
              </a:rPr>
              <a:t>FROM SALES</a:t>
            </a:r>
          </a:p>
          <a:p>
            <a:pPr algn="l" marL="0" indent="0" lvl="0">
              <a:lnSpc>
                <a:spcPts val="2700"/>
              </a:lnSpc>
              <a:spcBef>
                <a:spcPct val="0"/>
              </a:spcBef>
            </a:pPr>
            <a:r>
              <a:rPr lang="en-US" sz="2000" spc="120" u="none">
                <a:solidFill>
                  <a:srgbClr val="000000"/>
                </a:solidFill>
                <a:latin typeface="DM Sans"/>
                <a:ea typeface="DM Sans"/>
                <a:cs typeface="DM Sans"/>
                <a:sym typeface="DM Sans"/>
              </a:rPr>
              <a:t>WHERE STATUS = 'COMPLETED';</a:t>
            </a:r>
          </a:p>
          <a:p>
            <a:pPr algn="l" marL="0" indent="0" lvl="0">
              <a:lnSpc>
                <a:spcPts val="2700"/>
              </a:lnSpc>
              <a:spcBef>
                <a:spcPct val="0"/>
              </a:spcBef>
            </a:pPr>
          </a:p>
          <a:p>
            <a:pPr algn="l" marL="0" indent="0" lvl="0">
              <a:lnSpc>
                <a:spcPts val="2700"/>
              </a:lnSpc>
              <a:spcBef>
                <a:spcPct val="0"/>
              </a:spcBef>
            </a:pPr>
            <a:r>
              <a:rPr lang="en-US" sz="2000" spc="120" u="none">
                <a:solidFill>
                  <a:srgbClr val="000000"/>
                </a:solidFill>
                <a:latin typeface="DM Sans"/>
                <a:ea typeface="DM Sans"/>
                <a:cs typeface="DM Sans"/>
                <a:sym typeface="DM Sans"/>
              </a:rPr>
              <a:t>-- 2. Parse semi-structured JSON logs (e.g., event data)</a:t>
            </a:r>
          </a:p>
          <a:p>
            <a:pPr algn="l" marL="0" indent="0" lvl="0">
              <a:lnSpc>
                <a:spcPts val="2700"/>
              </a:lnSpc>
              <a:spcBef>
                <a:spcPct val="0"/>
              </a:spcBef>
            </a:pPr>
            <a:r>
              <a:rPr lang="en-US" sz="2000" spc="120" u="none">
                <a:solidFill>
                  <a:srgbClr val="000000"/>
                </a:solidFill>
                <a:latin typeface="DM Sans"/>
                <a:ea typeface="DM Sans"/>
                <a:cs typeface="DM Sans"/>
                <a:sym typeface="DM Sans"/>
              </a:rPr>
              <a:t>SELECT</a:t>
            </a:r>
          </a:p>
          <a:p>
            <a:pPr algn="l" marL="0" indent="0" lvl="0">
              <a:lnSpc>
                <a:spcPts val="2700"/>
              </a:lnSpc>
              <a:spcBef>
                <a:spcPct val="0"/>
              </a:spcBef>
            </a:pPr>
            <a:r>
              <a:rPr lang="en-US" sz="2000" spc="120" u="none">
                <a:solidFill>
                  <a:srgbClr val="000000"/>
                </a:solidFill>
                <a:latin typeface="DM Sans"/>
                <a:ea typeface="DM Sans"/>
                <a:cs typeface="DM Sans"/>
                <a:sym typeface="DM Sans"/>
              </a:rPr>
              <a:t>    LOG_ID,</a:t>
            </a:r>
          </a:p>
          <a:p>
            <a:pPr algn="l" marL="0" indent="0" lvl="0">
              <a:lnSpc>
                <a:spcPts val="2700"/>
              </a:lnSpc>
              <a:spcBef>
                <a:spcPct val="0"/>
              </a:spcBef>
            </a:pPr>
            <a:r>
              <a:rPr lang="en-US" sz="2000" spc="120" u="none">
                <a:solidFill>
                  <a:srgbClr val="000000"/>
                </a:solidFill>
                <a:latin typeface="DM Sans"/>
                <a:ea typeface="DM Sans"/>
                <a:cs typeface="DM Sans"/>
                <a:sym typeface="DM Sans"/>
              </a:rPr>
              <a:t>    EVENT_DATA:user_id::STRING AS USER_ID, -- Extract JSON field</a:t>
            </a:r>
          </a:p>
          <a:p>
            <a:pPr algn="l" marL="0" indent="0" lvl="0">
              <a:lnSpc>
                <a:spcPts val="2700"/>
              </a:lnSpc>
              <a:spcBef>
                <a:spcPct val="0"/>
              </a:spcBef>
            </a:pPr>
            <a:r>
              <a:rPr lang="en-US" sz="2000" spc="120" u="none">
                <a:solidFill>
                  <a:srgbClr val="000000"/>
                </a:solidFill>
                <a:latin typeface="DM Sans"/>
                <a:ea typeface="DM Sans"/>
                <a:cs typeface="DM Sans"/>
                <a:sym typeface="DM Sans"/>
              </a:rPr>
              <a:t>    EVENT_DATA:timestamp::TIMESTAMP AS EVENT_TIME,</a:t>
            </a:r>
          </a:p>
          <a:p>
            <a:pPr algn="l" marL="0" indent="0" lvl="0">
              <a:lnSpc>
                <a:spcPts val="2700"/>
              </a:lnSpc>
              <a:spcBef>
                <a:spcPct val="0"/>
              </a:spcBef>
            </a:pPr>
            <a:r>
              <a:rPr lang="en-US" sz="2000" spc="120" u="none">
                <a:solidFill>
                  <a:srgbClr val="000000"/>
                </a:solidFill>
                <a:latin typeface="DM Sans"/>
                <a:ea typeface="DM Sans"/>
                <a:cs typeface="DM Sans"/>
                <a:sym typeface="DM Sans"/>
              </a:rPr>
              <a:t>    LOWER(EVENT_DATA:action::STRING) AS ACTION -- Normalize text</a:t>
            </a:r>
          </a:p>
          <a:p>
            <a:pPr algn="l" marL="0" indent="0" lvl="0">
              <a:lnSpc>
                <a:spcPts val="2700"/>
              </a:lnSpc>
              <a:spcBef>
                <a:spcPct val="0"/>
              </a:spcBef>
            </a:pPr>
            <a:r>
              <a:rPr lang="en-US" sz="2000" spc="120" u="none">
                <a:solidFill>
                  <a:srgbClr val="000000"/>
                </a:solidFill>
                <a:latin typeface="DM Sans"/>
                <a:ea typeface="DM Sans"/>
                <a:cs typeface="DM Sans"/>
                <a:sym typeface="DM Sans"/>
              </a:rPr>
              <a:t>FROM EVENT_LOGS</a:t>
            </a:r>
          </a:p>
          <a:p>
            <a:pPr algn="l" marL="0" indent="0" lvl="0">
              <a:lnSpc>
                <a:spcPts val="2700"/>
              </a:lnSpc>
              <a:spcBef>
                <a:spcPct val="0"/>
              </a:spcBef>
            </a:pPr>
            <a:r>
              <a:rPr lang="en-US" sz="2000" spc="120" u="none">
                <a:solidFill>
                  <a:srgbClr val="000000"/>
                </a:solidFill>
                <a:latin typeface="DM Sans"/>
                <a:ea typeface="DM Sans"/>
                <a:cs typeface="DM Sans"/>
                <a:sym typeface="DM Sans"/>
              </a:rPr>
              <a:t>WHERE EVENT_TIME &gt; '2024-01-01';</a:t>
            </a:r>
          </a:p>
        </p:txBody>
      </p:sp>
      <p:sp>
        <p:nvSpPr>
          <p:cNvPr name="TextBox 7" id="7"/>
          <p:cNvSpPr txBox="true"/>
          <p:nvPr/>
        </p:nvSpPr>
        <p:spPr>
          <a:xfrm rot="0">
            <a:off x="9111678" y="936382"/>
            <a:ext cx="5518458" cy="563840"/>
          </a:xfrm>
          <a:prstGeom prst="rect">
            <a:avLst/>
          </a:prstGeom>
        </p:spPr>
        <p:txBody>
          <a:bodyPr anchor="t" rtlCol="false" tIns="0" lIns="0" bIns="0" rIns="0">
            <a:spAutoFit/>
          </a:bodyPr>
          <a:lstStyle/>
          <a:p>
            <a:pPr algn="l">
              <a:lnSpc>
                <a:spcPts val="2160"/>
              </a:lnSpc>
            </a:pPr>
            <a:r>
              <a:rPr lang="en-US" sz="2000">
                <a:solidFill>
                  <a:srgbClr val="1C2120"/>
                </a:solidFill>
                <a:latin typeface="Poppins"/>
                <a:ea typeface="Poppins"/>
                <a:cs typeface="Poppins"/>
                <a:sym typeface="Poppins"/>
              </a:rPr>
              <a:t>Example of SQL queries that extract and preprocess data in Snowflake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6698" y="4059253"/>
            <a:ext cx="6914101" cy="5439300"/>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Sn</a:t>
            </a:r>
            <a:r>
              <a:rPr lang="en-US" sz="2499" spc="149" u="none">
                <a:solidFill>
                  <a:srgbClr val="000000"/>
                </a:solidFill>
                <a:latin typeface="DM Sans"/>
                <a:ea typeface="DM Sans"/>
                <a:cs typeface="DM Sans"/>
                <a:sym typeface="DM Sans"/>
              </a:rPr>
              <a:t>owflake naturally fits into ML pipelines by facilitating direct access to data through Snowpark (for Python/Scala) or through connectors such as Spark. In-database model training is supported through Snowflake ML, and external tools (e.g., TensorFlow, SageMaker) can query processed data through SQL. Efficient feature engineering is ensured through Snowflake's scalability, and its secure data sharing makes collaboration between teams easier, all the way from data preparation to deployment.</a:t>
            </a:r>
          </a:p>
        </p:txBody>
      </p:sp>
      <p:sp>
        <p:nvSpPr>
          <p:cNvPr name="Freeform 3" id="3"/>
          <p:cNvSpPr/>
          <p:nvPr/>
        </p:nvSpPr>
        <p:spPr>
          <a:xfrm flipH="false" flipV="false" rot="0">
            <a:off x="9919523" y="1028700"/>
            <a:ext cx="7052162" cy="8229600"/>
          </a:xfrm>
          <a:custGeom>
            <a:avLst/>
            <a:gdLst/>
            <a:ahLst/>
            <a:cxnLst/>
            <a:rect r="r" b="b" t="t" l="l"/>
            <a:pathLst>
              <a:path h="8229600" w="7052162">
                <a:moveTo>
                  <a:pt x="0" y="0"/>
                </a:moveTo>
                <a:lnTo>
                  <a:pt x="7052162" y="0"/>
                </a:lnTo>
                <a:lnTo>
                  <a:pt x="7052162" y="8229600"/>
                </a:lnTo>
                <a:lnTo>
                  <a:pt x="0" y="8229600"/>
                </a:lnTo>
                <a:lnTo>
                  <a:pt x="0" y="0"/>
                </a:lnTo>
                <a:close/>
              </a:path>
            </a:pathLst>
          </a:custGeom>
          <a:blipFill>
            <a:blip r:embed="rId2"/>
            <a:stretch>
              <a:fillRect l="-37576" t="0" r="-37576" b="0"/>
            </a:stretch>
          </a:blipFill>
        </p:spPr>
      </p:sp>
      <p:grpSp>
        <p:nvGrpSpPr>
          <p:cNvPr name="Group 4" id="4"/>
          <p:cNvGrpSpPr/>
          <p:nvPr/>
        </p:nvGrpSpPr>
        <p:grpSpPr>
          <a:xfrm rot="0">
            <a:off x="1426698" y="1533912"/>
            <a:ext cx="6437273" cy="1195059"/>
            <a:chOff x="0" y="0"/>
            <a:chExt cx="1695413" cy="314748"/>
          </a:xfrm>
        </p:grpSpPr>
        <p:sp>
          <p:nvSpPr>
            <p:cNvPr name="Freeform 5" id="5"/>
            <p:cNvSpPr/>
            <p:nvPr/>
          </p:nvSpPr>
          <p:spPr>
            <a:xfrm flipH="false" flipV="false" rot="0">
              <a:off x="0" y="0"/>
              <a:ext cx="1695413" cy="314748"/>
            </a:xfrm>
            <a:custGeom>
              <a:avLst/>
              <a:gdLst/>
              <a:ahLst/>
              <a:cxnLst/>
              <a:rect r="r" b="b" t="t" l="l"/>
              <a:pathLst>
                <a:path h="314748" w="1695413">
                  <a:moveTo>
                    <a:pt x="61336" y="0"/>
                  </a:moveTo>
                  <a:lnTo>
                    <a:pt x="1634077" y="0"/>
                  </a:lnTo>
                  <a:cubicBezTo>
                    <a:pt x="1667952" y="0"/>
                    <a:pt x="1695413" y="27461"/>
                    <a:pt x="1695413" y="61336"/>
                  </a:cubicBezTo>
                  <a:lnTo>
                    <a:pt x="1695413" y="253412"/>
                  </a:lnTo>
                  <a:cubicBezTo>
                    <a:pt x="1695413" y="287287"/>
                    <a:pt x="1667952" y="314748"/>
                    <a:pt x="1634077" y="314748"/>
                  </a:cubicBezTo>
                  <a:lnTo>
                    <a:pt x="61336" y="314748"/>
                  </a:lnTo>
                  <a:cubicBezTo>
                    <a:pt x="27461" y="314748"/>
                    <a:pt x="0" y="287287"/>
                    <a:pt x="0" y="253412"/>
                  </a:cubicBezTo>
                  <a:lnTo>
                    <a:pt x="0" y="61336"/>
                  </a:lnTo>
                  <a:cubicBezTo>
                    <a:pt x="0" y="27461"/>
                    <a:pt x="27461" y="0"/>
                    <a:pt x="61336" y="0"/>
                  </a:cubicBezTo>
                  <a:close/>
                </a:path>
              </a:pathLst>
            </a:custGeom>
            <a:solidFill>
              <a:srgbClr val="AAD7D4"/>
            </a:solidFill>
          </p:spPr>
        </p:sp>
        <p:sp>
          <p:nvSpPr>
            <p:cNvPr name="TextBox 6" id="6"/>
            <p:cNvSpPr txBox="true"/>
            <p:nvPr/>
          </p:nvSpPr>
          <p:spPr>
            <a:xfrm>
              <a:off x="0" y="-38100"/>
              <a:ext cx="1695413" cy="35284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886106" y="1819513"/>
            <a:ext cx="5518458" cy="297160"/>
          </a:xfrm>
          <a:prstGeom prst="rect">
            <a:avLst/>
          </a:prstGeom>
        </p:spPr>
        <p:txBody>
          <a:bodyPr anchor="t" rtlCol="false" tIns="0" lIns="0" bIns="0" rIns="0">
            <a:spAutoFit/>
          </a:bodyPr>
          <a:lstStyle/>
          <a:p>
            <a:pPr algn="ctr">
              <a:lnSpc>
                <a:spcPts val="2160"/>
              </a:lnSpc>
            </a:pPr>
            <a:r>
              <a:rPr lang="en-US" sz="2000">
                <a:solidFill>
                  <a:srgbClr val="1C2120"/>
                </a:solidFill>
                <a:latin typeface="Poppins"/>
                <a:ea typeface="Poppins"/>
                <a:cs typeface="Poppins"/>
                <a:sym typeface="Poppins"/>
              </a:rPr>
              <a:t>How Snowflake integrates with ML pipelines.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452844"/>
            <a:ext cx="8537476" cy="1807764"/>
          </a:xfrm>
          <a:prstGeom prst="rect">
            <a:avLst/>
          </a:prstGeom>
        </p:spPr>
        <p:txBody>
          <a:bodyPr anchor="t" rtlCol="false" tIns="0" lIns="0" bIns="0" rIns="0">
            <a:spAutoFit/>
          </a:bodyPr>
          <a:lstStyle/>
          <a:p>
            <a:pPr algn="l">
              <a:lnSpc>
                <a:spcPts val="6839"/>
              </a:lnSpc>
            </a:pPr>
            <a:r>
              <a:rPr lang="en-US" sz="6000" b="true">
                <a:solidFill>
                  <a:srgbClr val="1C2120"/>
                </a:solidFill>
                <a:latin typeface="Poppins Bold"/>
                <a:ea typeface="Poppins Bold"/>
                <a:cs typeface="Poppins Bold"/>
                <a:sym typeface="Poppins Bold"/>
              </a:rPr>
              <a:t>Feature Store Concepts </a:t>
            </a:r>
          </a:p>
        </p:txBody>
      </p:sp>
      <p:sp>
        <p:nvSpPr>
          <p:cNvPr name="TextBox 3" id="3"/>
          <p:cNvSpPr txBox="true"/>
          <p:nvPr/>
        </p:nvSpPr>
        <p:spPr>
          <a:xfrm rot="0">
            <a:off x="1028700" y="4112752"/>
            <a:ext cx="13308761" cy="4105598"/>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DM Sans"/>
                <a:ea typeface="DM Sans"/>
                <a:cs typeface="DM Sans"/>
                <a:sym typeface="DM Sans"/>
              </a:rPr>
              <a:t>A Feature St</a:t>
            </a:r>
            <a:r>
              <a:rPr lang="en-US" sz="3000" spc="179" u="none">
                <a:solidFill>
                  <a:srgbClr val="000000"/>
                </a:solidFill>
                <a:latin typeface="DM Sans"/>
                <a:ea typeface="DM Sans"/>
                <a:cs typeface="DM Sans"/>
                <a:sym typeface="DM Sans"/>
              </a:rPr>
              <a:t>ore is a centralized system used to store, manage, and serve machine learning features reliably throughout training and production. It promotes feature consistency, prevents repeated preprocessing, and provides real-time access for model inference. Maintaining a single source of truth for features makes it speed up ML development, lower errors, and enhance collaboration among data scientists and engineers, enabling model deployment to be faster and more dependable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67424" y="4024018"/>
            <a:ext cx="11913898" cy="3762738"/>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AWS SageMaker Feature St</a:t>
            </a:r>
            <a:r>
              <a:rPr lang="en-US" sz="2499" spc="149" u="none">
                <a:solidFill>
                  <a:srgbClr val="000000"/>
                </a:solidFill>
                <a:latin typeface="DM Sans"/>
                <a:ea typeface="DM Sans"/>
                <a:cs typeface="DM Sans"/>
                <a:sym typeface="DM Sans"/>
              </a:rPr>
              <a:t>ore excels in real-time and batch feature serving, tightly integrated with AWS ML services. Snowflake Feature Store leverages Snowflake’s SQL engine for seamless feature management within its data cloud, ideal for structured/semi-structured data. Databricks Feature Store integrates with MLflow and Delta Lake, optimizing feature sharing across Spark workflows. While AWS focuses on end-to-end ML, Snowflake emphasizes SQL-native features, and Databricks unifies feature engineering with big data processing, catering to distinct ecosystem needs.</a:t>
            </a:r>
          </a:p>
        </p:txBody>
      </p:sp>
      <p:grpSp>
        <p:nvGrpSpPr>
          <p:cNvPr name="Group 3" id="3"/>
          <p:cNvGrpSpPr/>
          <p:nvPr/>
        </p:nvGrpSpPr>
        <p:grpSpPr>
          <a:xfrm rot="0">
            <a:off x="1267424" y="1788439"/>
            <a:ext cx="4845334" cy="908722"/>
            <a:chOff x="0" y="0"/>
            <a:chExt cx="1276137" cy="239334"/>
          </a:xfrm>
        </p:grpSpPr>
        <p:sp>
          <p:nvSpPr>
            <p:cNvPr name="Freeform 4" id="4"/>
            <p:cNvSpPr/>
            <p:nvPr/>
          </p:nvSpPr>
          <p:spPr>
            <a:xfrm flipH="false" flipV="false" rot="0">
              <a:off x="0" y="0"/>
              <a:ext cx="1276137" cy="239334"/>
            </a:xfrm>
            <a:custGeom>
              <a:avLst/>
              <a:gdLst/>
              <a:ahLst/>
              <a:cxnLst/>
              <a:rect r="r" b="b" t="t" l="l"/>
              <a:pathLst>
                <a:path h="239334" w="1276137">
                  <a:moveTo>
                    <a:pt x="81488" y="0"/>
                  </a:moveTo>
                  <a:lnTo>
                    <a:pt x="1194649" y="0"/>
                  </a:lnTo>
                  <a:cubicBezTo>
                    <a:pt x="1216261" y="0"/>
                    <a:pt x="1236988" y="8585"/>
                    <a:pt x="1252270" y="23867"/>
                  </a:cubicBezTo>
                  <a:cubicBezTo>
                    <a:pt x="1267552" y="39149"/>
                    <a:pt x="1276137" y="59876"/>
                    <a:pt x="1276137" y="81488"/>
                  </a:cubicBezTo>
                  <a:lnTo>
                    <a:pt x="1276137" y="157846"/>
                  </a:lnTo>
                  <a:cubicBezTo>
                    <a:pt x="1276137" y="179458"/>
                    <a:pt x="1267552" y="200185"/>
                    <a:pt x="1252270" y="215467"/>
                  </a:cubicBezTo>
                  <a:cubicBezTo>
                    <a:pt x="1236988" y="230749"/>
                    <a:pt x="1216261" y="239334"/>
                    <a:pt x="1194649" y="239334"/>
                  </a:cubicBezTo>
                  <a:lnTo>
                    <a:pt x="81488" y="239334"/>
                  </a:lnTo>
                  <a:cubicBezTo>
                    <a:pt x="59876" y="239334"/>
                    <a:pt x="39149" y="230749"/>
                    <a:pt x="23867" y="215467"/>
                  </a:cubicBezTo>
                  <a:cubicBezTo>
                    <a:pt x="8585" y="200185"/>
                    <a:pt x="0" y="179458"/>
                    <a:pt x="0" y="157846"/>
                  </a:cubicBezTo>
                  <a:lnTo>
                    <a:pt x="0" y="81488"/>
                  </a:lnTo>
                  <a:cubicBezTo>
                    <a:pt x="0" y="59876"/>
                    <a:pt x="8585" y="39149"/>
                    <a:pt x="23867" y="23867"/>
                  </a:cubicBezTo>
                  <a:cubicBezTo>
                    <a:pt x="39149" y="8585"/>
                    <a:pt x="59876" y="0"/>
                    <a:pt x="81488" y="0"/>
                  </a:cubicBezTo>
                  <a:close/>
                </a:path>
              </a:pathLst>
            </a:custGeom>
            <a:solidFill>
              <a:srgbClr val="AAD7D4"/>
            </a:solidFill>
          </p:spPr>
        </p:sp>
        <p:sp>
          <p:nvSpPr>
            <p:cNvPr name="TextBox 5" id="5"/>
            <p:cNvSpPr txBox="true"/>
            <p:nvPr/>
          </p:nvSpPr>
          <p:spPr>
            <a:xfrm>
              <a:off x="0" y="-38100"/>
              <a:ext cx="1276137" cy="27743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977010" y="1924939"/>
            <a:ext cx="3007705" cy="695325"/>
          </a:xfrm>
          <a:prstGeom prst="rect">
            <a:avLst/>
          </a:prstGeom>
        </p:spPr>
        <p:txBody>
          <a:bodyPr anchor="t" rtlCol="false" tIns="0" lIns="0" bIns="0" rIns="0">
            <a:spAutoFit/>
          </a:bodyPr>
          <a:lstStyle/>
          <a:p>
            <a:pPr algn="l">
              <a:lnSpc>
                <a:spcPts val="2699"/>
              </a:lnSpc>
            </a:pPr>
            <a:r>
              <a:rPr lang="en-US" sz="2499">
                <a:solidFill>
                  <a:srgbClr val="1C2120"/>
                </a:solidFill>
                <a:latin typeface="Poppins"/>
                <a:ea typeface="Poppins"/>
                <a:cs typeface="Poppins"/>
                <a:sym typeface="Poppins"/>
              </a:rPr>
              <a:t>Compare different feature stores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6698" y="2011076"/>
            <a:ext cx="7425121" cy="1575475"/>
          </a:xfrm>
          <a:prstGeom prst="rect">
            <a:avLst/>
          </a:prstGeom>
        </p:spPr>
        <p:txBody>
          <a:bodyPr anchor="t" rtlCol="false" tIns="0" lIns="0" bIns="0" rIns="0">
            <a:spAutoFit/>
          </a:bodyPr>
          <a:lstStyle/>
          <a:p>
            <a:pPr algn="just">
              <a:lnSpc>
                <a:spcPts val="5820"/>
              </a:lnSpc>
            </a:pPr>
            <a:r>
              <a:rPr lang="en-US" b="true" sz="6000">
                <a:solidFill>
                  <a:srgbClr val="1C2120"/>
                </a:solidFill>
                <a:latin typeface="Poppins Bold"/>
                <a:ea typeface="Poppins Bold"/>
                <a:cs typeface="Poppins Bold"/>
                <a:sym typeface="Poppins Bold"/>
              </a:rPr>
              <a:t>Implementation And Practical Task</a:t>
            </a:r>
          </a:p>
        </p:txBody>
      </p:sp>
      <p:grpSp>
        <p:nvGrpSpPr>
          <p:cNvPr name="Group 3" id="3"/>
          <p:cNvGrpSpPr/>
          <p:nvPr/>
        </p:nvGrpSpPr>
        <p:grpSpPr>
          <a:xfrm rot="0">
            <a:off x="1426698" y="5143500"/>
            <a:ext cx="11179807" cy="3434306"/>
            <a:chOff x="0" y="0"/>
            <a:chExt cx="2944476" cy="904508"/>
          </a:xfrm>
        </p:grpSpPr>
        <p:sp>
          <p:nvSpPr>
            <p:cNvPr name="Freeform 4" id="4"/>
            <p:cNvSpPr/>
            <p:nvPr/>
          </p:nvSpPr>
          <p:spPr>
            <a:xfrm flipH="false" flipV="false" rot="0">
              <a:off x="0" y="0"/>
              <a:ext cx="2944476" cy="904508"/>
            </a:xfrm>
            <a:custGeom>
              <a:avLst/>
              <a:gdLst/>
              <a:ahLst/>
              <a:cxnLst/>
              <a:rect r="r" b="b" t="t" l="l"/>
              <a:pathLst>
                <a:path h="904508" w="2944476">
                  <a:moveTo>
                    <a:pt x="35317" y="0"/>
                  </a:moveTo>
                  <a:lnTo>
                    <a:pt x="2909159" y="0"/>
                  </a:lnTo>
                  <a:cubicBezTo>
                    <a:pt x="2918526" y="0"/>
                    <a:pt x="2927509" y="3721"/>
                    <a:pt x="2934132" y="10344"/>
                  </a:cubicBezTo>
                  <a:cubicBezTo>
                    <a:pt x="2940755" y="16967"/>
                    <a:pt x="2944476" y="25950"/>
                    <a:pt x="2944476" y="35317"/>
                  </a:cubicBezTo>
                  <a:lnTo>
                    <a:pt x="2944476" y="869191"/>
                  </a:lnTo>
                  <a:cubicBezTo>
                    <a:pt x="2944476" y="878558"/>
                    <a:pt x="2940755" y="887541"/>
                    <a:pt x="2934132" y="894164"/>
                  </a:cubicBezTo>
                  <a:cubicBezTo>
                    <a:pt x="2927509" y="900788"/>
                    <a:pt x="2918526" y="904508"/>
                    <a:pt x="2909159" y="904508"/>
                  </a:cubicBezTo>
                  <a:lnTo>
                    <a:pt x="35317" y="904508"/>
                  </a:lnTo>
                  <a:cubicBezTo>
                    <a:pt x="25950" y="904508"/>
                    <a:pt x="16967" y="900788"/>
                    <a:pt x="10344" y="894164"/>
                  </a:cubicBezTo>
                  <a:cubicBezTo>
                    <a:pt x="3721" y="887541"/>
                    <a:pt x="0" y="878558"/>
                    <a:pt x="0" y="869191"/>
                  </a:cubicBezTo>
                  <a:lnTo>
                    <a:pt x="0" y="35317"/>
                  </a:lnTo>
                  <a:cubicBezTo>
                    <a:pt x="0" y="25950"/>
                    <a:pt x="3721" y="16967"/>
                    <a:pt x="10344" y="10344"/>
                  </a:cubicBezTo>
                  <a:cubicBezTo>
                    <a:pt x="16967" y="3721"/>
                    <a:pt x="25950" y="0"/>
                    <a:pt x="35317" y="0"/>
                  </a:cubicBezTo>
                  <a:close/>
                </a:path>
              </a:pathLst>
            </a:custGeom>
            <a:solidFill>
              <a:srgbClr val="AAD7D4"/>
            </a:solidFill>
          </p:spPr>
        </p:sp>
        <p:sp>
          <p:nvSpPr>
            <p:cNvPr name="TextBox 5" id="5"/>
            <p:cNvSpPr txBox="true"/>
            <p:nvPr/>
          </p:nvSpPr>
          <p:spPr>
            <a:xfrm>
              <a:off x="0" y="-38100"/>
              <a:ext cx="2944476" cy="94260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69320" y="6246322"/>
            <a:ext cx="8098955" cy="695325"/>
          </a:xfrm>
          <a:prstGeom prst="rect">
            <a:avLst/>
          </a:prstGeom>
        </p:spPr>
        <p:txBody>
          <a:bodyPr anchor="t" rtlCol="false" tIns="0" lIns="0" bIns="0" rIns="0">
            <a:spAutoFit/>
          </a:bodyPr>
          <a:lstStyle/>
          <a:p>
            <a:pPr algn="l">
              <a:lnSpc>
                <a:spcPts val="2699"/>
              </a:lnSpc>
            </a:pPr>
            <a:r>
              <a:rPr lang="en-US" sz="2499">
                <a:solidFill>
                  <a:srgbClr val="1C2120"/>
                </a:solidFill>
                <a:latin typeface="Poppins"/>
                <a:ea typeface="Poppins"/>
                <a:cs typeface="Poppins"/>
                <a:sym typeface="Poppins"/>
              </a:rPr>
              <a:t>Connect to Snowflake, extract some sample data, and perform feature engineering.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DAGnzQSAEgs</dc:identifier>
  <dcterms:modified xsi:type="dcterms:W3CDTF">2011-08-01T06:04:30Z</dcterms:modified>
  <cp:revision>1</cp:revision>
  <dc:title>Project presentation</dc:title>
</cp:coreProperties>
</file>