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Poppins Semi-Bold" charset="1" panose="00000700000000000000"/>
      <p:regular r:id="rId26"/>
    </p:embeddedFont>
    <p:embeddedFont>
      <p:font typeface="Poppins" charset="1" panose="00000500000000000000"/>
      <p:regular r:id="rId27"/>
    </p:embeddedFont>
    <p:embeddedFont>
      <p:font typeface="Poppins Bold" charset="1" panose="00000800000000000000"/>
      <p:regular r:id="rId28"/>
    </p:embeddedFont>
    <p:embeddedFont>
      <p:font typeface="DM San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4322273"/>
            <a:ext cx="13066873" cy="1171494"/>
          </a:xfrm>
          <a:prstGeom prst="rect">
            <a:avLst/>
          </a:prstGeom>
        </p:spPr>
        <p:txBody>
          <a:bodyPr anchor="t" rtlCol="false" tIns="0" lIns="0" bIns="0" rIns="0">
            <a:spAutoFit/>
          </a:bodyPr>
          <a:lstStyle/>
          <a:p>
            <a:pPr algn="ctr">
              <a:lnSpc>
                <a:spcPts val="4200"/>
              </a:lnSpc>
            </a:pPr>
            <a:r>
              <a:rPr lang="en-US" b="true" sz="5000" spc="-270">
                <a:solidFill>
                  <a:srgbClr val="1C2120"/>
                </a:solidFill>
                <a:latin typeface="Poppins Semi-Bold"/>
                <a:ea typeface="Poppins Semi-Bold"/>
                <a:cs typeface="Poppins Semi-Bold"/>
                <a:sym typeface="Poppins Semi-Bold"/>
              </a:rPr>
              <a:t>"A/B TESTING INSIGHTS: SQL-BASED ANALYSIS OF MARKETING STRATEGIES"</a:t>
            </a:r>
          </a:p>
        </p:txBody>
      </p:sp>
      <p:sp>
        <p:nvSpPr>
          <p:cNvPr name="TextBox 7" id="7"/>
          <p:cNvSpPr txBox="true"/>
          <p:nvPr/>
        </p:nvSpPr>
        <p:spPr>
          <a:xfrm rot="0">
            <a:off x="5373223" y="6417699"/>
            <a:ext cx="7541554" cy="541570"/>
          </a:xfrm>
          <a:prstGeom prst="rect">
            <a:avLst/>
          </a:prstGeom>
        </p:spPr>
        <p:txBody>
          <a:bodyPr anchor="t" rtlCol="false" tIns="0" lIns="0" bIns="0" rIns="0">
            <a:spAutoFit/>
          </a:bodyPr>
          <a:lstStyle/>
          <a:p>
            <a:pPr algn="ctr">
              <a:lnSpc>
                <a:spcPts val="3711"/>
              </a:lnSpc>
            </a:pPr>
            <a:r>
              <a:rPr lang="en-US" sz="3711" spc="-74">
                <a:solidFill>
                  <a:srgbClr val="1C2120"/>
                </a:solidFill>
                <a:latin typeface="Poppins"/>
                <a:ea typeface="Poppins"/>
                <a:cs typeface="Poppins"/>
                <a:sym typeface="Poppins"/>
              </a:rPr>
              <a:t>PRESENTED BY ASHUTOSH SAHOO</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5053373"/>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5133822"/>
            <a:ext cx="6102922" cy="204803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Campaign Metrics Aggregation:</a:t>
            </a:r>
          </a:p>
          <a:p>
            <a:pPr algn="just" marL="0" indent="0" lvl="0">
              <a:lnSpc>
                <a:spcPts val="4050"/>
              </a:lnSpc>
              <a:spcBef>
                <a:spcPct val="0"/>
              </a:spcBef>
            </a:pPr>
            <a:r>
              <a:rPr lang="en-US" sz="3000" spc="48" u="none">
                <a:solidFill>
                  <a:srgbClr val="1C2120"/>
                </a:solidFill>
                <a:latin typeface="DM Sans"/>
                <a:ea typeface="DM Sans"/>
                <a:cs typeface="DM Sans"/>
                <a:sym typeface="DM Sans"/>
              </a:rPr>
              <a:t>Summarize total spend, reach, clicks, and purchases by group.</a:t>
            </a:r>
          </a:p>
          <a:p>
            <a:pPr algn="just" marL="0" indent="0" lvl="0">
              <a:lnSpc>
                <a:spcPts val="4050"/>
              </a:lnSpc>
              <a:spcBef>
                <a:spcPct val="0"/>
              </a:spcBef>
            </a:pPr>
          </a:p>
        </p:txBody>
      </p:sp>
      <p:sp>
        <p:nvSpPr>
          <p:cNvPr name="TextBox 9" id="9"/>
          <p:cNvSpPr txBox="true"/>
          <p:nvPr/>
        </p:nvSpPr>
        <p:spPr>
          <a:xfrm rot="0">
            <a:off x="9144000" y="2287972"/>
            <a:ext cx="6281581" cy="6818756"/>
          </a:xfrm>
          <a:prstGeom prst="rect">
            <a:avLst/>
          </a:prstGeom>
        </p:spPr>
        <p:txBody>
          <a:bodyPr anchor="t" rtlCol="false" tIns="0" lIns="0" bIns="0" rIns="0">
            <a:spAutoFit/>
          </a:bodyPr>
          <a:lstStyle/>
          <a:p>
            <a:pPr algn="just" marL="0" indent="0" lvl="0">
              <a:lnSpc>
                <a:spcPts val="2353"/>
              </a:lnSpc>
              <a:spcBef>
                <a:spcPct val="0"/>
              </a:spcBef>
            </a:pPr>
            <a:r>
              <a:rPr lang="en-US" sz="1743" spc="27">
                <a:solidFill>
                  <a:srgbClr val="1C2120"/>
                </a:solidFill>
                <a:latin typeface="DM Sans"/>
                <a:ea typeface="DM Sans"/>
                <a:cs typeface="DM Sans"/>
                <a:sym typeface="DM Sans"/>
              </a:rPr>
              <a:t>--  Common T</a:t>
            </a:r>
            <a:r>
              <a:rPr lang="en-US" sz="1743" spc="27" u="none">
                <a:solidFill>
                  <a:srgbClr val="1C2120"/>
                </a:solidFill>
                <a:latin typeface="DM Sans"/>
                <a:ea typeface="DM Sans"/>
                <a:cs typeface="DM Sans"/>
                <a:sym typeface="DM Sans"/>
              </a:rPr>
              <a:t>able Expression to prepare aggregated data</a:t>
            </a:r>
          </a:p>
          <a:p>
            <a:pPr algn="just" marL="0" indent="0" lvl="0">
              <a:lnSpc>
                <a:spcPts val="2353"/>
              </a:lnSpc>
              <a:spcBef>
                <a:spcPct val="0"/>
              </a:spcBef>
            </a:pPr>
            <a:r>
              <a:rPr lang="en-US" sz="1743" spc="27" u="none">
                <a:solidFill>
                  <a:srgbClr val="1C2120"/>
                </a:solidFill>
                <a:latin typeface="DM Sans"/>
                <a:ea typeface="DM Sans"/>
                <a:cs typeface="DM Sans"/>
                <a:sym typeface="DM Sans"/>
              </a:rPr>
              <a:t>WITH campaign_metrics AS (</a:t>
            </a:r>
          </a:p>
          <a:p>
            <a:pPr algn="just" marL="0" indent="0" lvl="0">
              <a:lnSpc>
                <a:spcPts val="2353"/>
              </a:lnSpc>
              <a:spcBef>
                <a:spcPct val="0"/>
              </a:spcBef>
            </a:pPr>
            <a:r>
              <a:rPr lang="en-US" sz="1743" spc="27" u="none">
                <a:solidFill>
                  <a:srgbClr val="1C2120"/>
                </a:solidFill>
                <a:latin typeface="DM Sans"/>
                <a:ea typeface="DM Sans"/>
                <a:cs typeface="DM Sans"/>
                <a:sym typeface="DM Sans"/>
              </a:rPr>
              <a:t>    SELECT </a:t>
            </a:r>
          </a:p>
          <a:p>
            <a:pPr algn="just" marL="0" indent="0" lvl="0">
              <a:lnSpc>
                <a:spcPts val="2353"/>
              </a:lnSpc>
              <a:spcBef>
                <a:spcPct val="0"/>
              </a:spcBef>
            </a:pPr>
            <a:r>
              <a:rPr lang="en-US" sz="1743" spc="27" u="none">
                <a:solidFill>
                  <a:srgbClr val="1C2120"/>
                </a:solidFill>
                <a:latin typeface="DM Sans"/>
                <a:ea typeface="DM Sans"/>
                <a:cs typeface="DM Sans"/>
                <a:sym typeface="DM Sans"/>
              </a:rPr>
              <a:t>        group_type,</a:t>
            </a:r>
          </a:p>
          <a:p>
            <a:pPr algn="just" marL="0" indent="0" lvl="0">
              <a:lnSpc>
                <a:spcPts val="2353"/>
              </a:lnSpc>
              <a:spcBef>
                <a:spcPct val="0"/>
              </a:spcBef>
            </a:pPr>
            <a:r>
              <a:rPr lang="en-US" sz="1743" spc="27" u="none">
                <a:solidFill>
                  <a:srgbClr val="1C2120"/>
                </a:solidFill>
                <a:latin typeface="DM Sans"/>
                <a:ea typeface="DM Sans"/>
                <a:cs typeface="DM Sans"/>
                <a:sym typeface="DM Sans"/>
              </a:rPr>
              <a:t>        COUNT(DISTINCT campaign_name) AS total_campaigns,</a:t>
            </a:r>
          </a:p>
          <a:p>
            <a:pPr algn="just" marL="0" indent="0" lvl="0">
              <a:lnSpc>
                <a:spcPts val="2353"/>
              </a:lnSpc>
              <a:spcBef>
                <a:spcPct val="0"/>
              </a:spcBef>
            </a:pPr>
            <a:r>
              <a:rPr lang="en-US" sz="1743" spc="27" u="none">
                <a:solidFill>
                  <a:srgbClr val="1C2120"/>
                </a:solidFill>
                <a:latin typeface="DM Sans"/>
                <a:ea typeface="DM Sans"/>
                <a:cs typeface="DM Sans"/>
                <a:sym typeface="DM Sans"/>
              </a:rPr>
              <a:t>        COUNT(*) AS total_days,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SUM(spend_usd) AS total_spend,</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SUM(impressions) AS total_impressions,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SUM(reach) AS total_reach,</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SUM(website_clicks) AS total_clicks,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SUM(searches) AS total_searches,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SUM(view_content) AS total_views,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SUM(add_to_cart) AS total_carts,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SUM(purchase) AS total_purchases,</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SUM(purchase) / NULLIF(SUM(website_clicks), 0) AS purchase_per_click,</a:t>
            </a:r>
          </a:p>
          <a:p>
            <a:pPr algn="just" marL="0" indent="0" lvl="0">
              <a:lnSpc>
                <a:spcPts val="2353"/>
              </a:lnSpc>
              <a:spcBef>
                <a:spcPct val="0"/>
              </a:spcBef>
            </a:pPr>
            <a:r>
              <a:rPr lang="en-US" sz="1743" spc="27" u="none">
                <a:solidFill>
                  <a:srgbClr val="1C2120"/>
                </a:solidFill>
                <a:latin typeface="DM Sans"/>
                <a:ea typeface="DM Sans"/>
                <a:cs typeface="DM Sans"/>
                <a:sym typeface="DM Sans"/>
              </a:rPr>
              <a:t>        SUM(add_to_cart) / NULLIF(SUM(view_content), 0) AS cart_per_view</a:t>
            </a:r>
          </a:p>
          <a:p>
            <a:pPr algn="just" marL="0" indent="0" lvl="0">
              <a:lnSpc>
                <a:spcPts val="2353"/>
              </a:lnSpc>
              <a:spcBef>
                <a:spcPct val="0"/>
              </a:spcBef>
            </a:pPr>
            <a:r>
              <a:rPr lang="en-US" sz="1743" spc="27" u="none">
                <a:solidFill>
                  <a:srgbClr val="1C2120"/>
                </a:solidFill>
                <a:latin typeface="DM Sans"/>
                <a:ea typeface="DM Sans"/>
                <a:cs typeface="DM Sans"/>
                <a:sym typeface="DM Sans"/>
              </a:rPr>
              <a:t>    FROM ab_campaign_data</a:t>
            </a:r>
          </a:p>
          <a:p>
            <a:pPr algn="just" marL="0" indent="0" lvl="0">
              <a:lnSpc>
                <a:spcPts val="2353"/>
              </a:lnSpc>
              <a:spcBef>
                <a:spcPct val="0"/>
              </a:spcBef>
            </a:pPr>
            <a:r>
              <a:rPr lang="en-US" sz="1743" spc="27" u="none">
                <a:solidFill>
                  <a:srgbClr val="1C2120"/>
                </a:solidFill>
                <a:latin typeface="DM Sans"/>
                <a:ea typeface="DM Sans"/>
                <a:cs typeface="DM Sans"/>
                <a:sym typeface="DM Sans"/>
              </a:rPr>
              <a:t>    GROUP BY group_type</a:t>
            </a:r>
          </a:p>
          <a:p>
            <a:pPr algn="just" marL="0" indent="0" lvl="0">
              <a:lnSpc>
                <a:spcPts val="2353"/>
              </a:lnSpc>
              <a:spcBef>
                <a:spcPct val="0"/>
              </a:spcBef>
            </a:pPr>
            <a:r>
              <a:rPr lang="en-US" sz="1743" spc="27" u="none">
                <a:solidFill>
                  <a:srgbClr val="1C2120"/>
                </a:solidFill>
                <a:latin typeface="DM Sans"/>
                <a:ea typeface="DM Sans"/>
                <a:cs typeface="DM Sans"/>
                <a:sym typeface="DM Sans"/>
              </a:rPr>
              <a:t>),</a:t>
            </a:r>
          </a:p>
          <a:p>
            <a:pPr algn="just" marL="0" indent="0" lvl="0">
              <a:lnSpc>
                <a:spcPts val="2353"/>
              </a:lnSpc>
              <a:spcBef>
                <a:spcPct val="0"/>
              </a:spcBef>
            </a:pPr>
          </a:p>
        </p:txBody>
      </p:sp>
      <p:sp>
        <p:nvSpPr>
          <p:cNvPr name="TextBox 10" id="10"/>
          <p:cNvSpPr txBox="true"/>
          <p:nvPr/>
        </p:nvSpPr>
        <p:spPr>
          <a:xfrm rot="0">
            <a:off x="1028700" y="1386211"/>
            <a:ext cx="8011990" cy="1908296"/>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Calculating Metrics / Performing Action on Data</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1846534"/>
            <a:ext cx="6102922" cy="153364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Conversion Rate:</a:t>
            </a:r>
          </a:p>
          <a:p>
            <a:pPr algn="just" marL="0" indent="0" lvl="0">
              <a:lnSpc>
                <a:spcPts val="4050"/>
              </a:lnSpc>
              <a:spcBef>
                <a:spcPct val="0"/>
              </a:spcBef>
            </a:pPr>
            <a:r>
              <a:rPr lang="en-US" sz="3000" spc="48" u="none">
                <a:solidFill>
                  <a:srgbClr val="1C2120"/>
                </a:solidFill>
                <a:latin typeface="DM Sans"/>
                <a:ea typeface="DM Sans"/>
                <a:cs typeface="DM Sans"/>
                <a:sym typeface="DM Sans"/>
              </a:rPr>
              <a:t>Percentage of clicks that led to purchases.</a:t>
            </a:r>
          </a:p>
        </p:txBody>
      </p:sp>
      <p:sp>
        <p:nvSpPr>
          <p:cNvPr name="TextBox 9" id="9"/>
          <p:cNvSpPr txBox="true"/>
          <p:nvPr/>
        </p:nvSpPr>
        <p:spPr>
          <a:xfrm rot="0">
            <a:off x="9144000" y="3138904"/>
            <a:ext cx="7366156" cy="3473407"/>
          </a:xfrm>
          <a:prstGeom prst="rect">
            <a:avLst/>
          </a:prstGeom>
        </p:spPr>
        <p:txBody>
          <a:bodyPr anchor="t" rtlCol="false" tIns="0" lIns="0" bIns="0" rIns="0">
            <a:spAutoFit/>
          </a:bodyPr>
          <a:lstStyle/>
          <a:p>
            <a:pPr algn="just" marL="0" indent="0" lvl="0">
              <a:lnSpc>
                <a:spcPts val="2759"/>
              </a:lnSpc>
              <a:spcBef>
                <a:spcPct val="0"/>
              </a:spcBef>
            </a:pPr>
            <a:r>
              <a:rPr lang="en-US" sz="2044" spc="32">
                <a:solidFill>
                  <a:srgbClr val="1C2120"/>
                </a:solidFill>
                <a:latin typeface="DM Sans"/>
                <a:ea typeface="DM Sans"/>
                <a:cs typeface="DM Sans"/>
                <a:sym typeface="DM Sans"/>
              </a:rPr>
              <a:t>--  Metric 1: Conv</a:t>
            </a:r>
            <a:r>
              <a:rPr lang="en-US" sz="2044" spc="32" u="none">
                <a:solidFill>
                  <a:srgbClr val="1C2120"/>
                </a:solidFill>
                <a:latin typeface="DM Sans"/>
                <a:ea typeface="DM Sans"/>
                <a:cs typeface="DM Sans"/>
                <a:sym typeface="DM Sans"/>
              </a:rPr>
              <a:t>ersion Rate</a:t>
            </a:r>
          </a:p>
          <a:p>
            <a:pPr algn="just" marL="0" indent="0" lvl="0">
              <a:lnSpc>
                <a:spcPts val="2759"/>
              </a:lnSpc>
              <a:spcBef>
                <a:spcPct val="0"/>
              </a:spcBef>
            </a:pPr>
            <a:r>
              <a:rPr lang="en-US" sz="2044" spc="32" u="none">
                <a:solidFill>
                  <a:srgbClr val="1C2120"/>
                </a:solidFill>
                <a:latin typeface="DM Sans"/>
                <a:ea typeface="DM Sans"/>
                <a:cs typeface="DM Sans"/>
                <a:sym typeface="DM Sans"/>
              </a:rPr>
              <a:t>conversion_rate AS (</a:t>
            </a:r>
          </a:p>
          <a:p>
            <a:pPr algn="just" marL="0" indent="0" lvl="0">
              <a:lnSpc>
                <a:spcPts val="2759"/>
              </a:lnSpc>
              <a:spcBef>
                <a:spcPct val="0"/>
              </a:spcBef>
            </a:pPr>
            <a:r>
              <a:rPr lang="en-US" sz="2044" spc="32" u="none">
                <a:solidFill>
                  <a:srgbClr val="1C2120"/>
                </a:solidFill>
                <a:latin typeface="DM Sans"/>
                <a:ea typeface="DM Sans"/>
                <a:cs typeface="DM Sans"/>
                <a:sym typeface="DM Sans"/>
              </a:rPr>
              <a:t>    SELECT </a:t>
            </a:r>
          </a:p>
          <a:p>
            <a:pPr algn="just" marL="0" indent="0" lvl="0">
              <a:lnSpc>
                <a:spcPts val="2759"/>
              </a:lnSpc>
              <a:spcBef>
                <a:spcPct val="0"/>
              </a:spcBef>
            </a:pPr>
            <a:r>
              <a:rPr lang="en-US" sz="2044" spc="32" u="none">
                <a:solidFill>
                  <a:srgbClr val="1C2120"/>
                </a:solidFill>
                <a:latin typeface="DM Sans"/>
                <a:ea typeface="DM Sans"/>
                <a:cs typeface="DM Sans"/>
                <a:sym typeface="DM Sans"/>
              </a:rPr>
              <a:t>        group_type,</a:t>
            </a:r>
          </a:p>
          <a:p>
            <a:pPr algn="just" marL="0" indent="0" lvl="0">
              <a:lnSpc>
                <a:spcPts val="2759"/>
              </a:lnSpc>
              <a:spcBef>
                <a:spcPct val="0"/>
              </a:spcBef>
            </a:pPr>
            <a:r>
              <a:rPr lang="en-US" sz="2044" spc="32" u="none">
                <a:solidFill>
                  <a:srgbClr val="1C2120"/>
                </a:solidFill>
                <a:latin typeface="DM Sans"/>
                <a:ea typeface="DM Sans"/>
                <a:cs typeface="DM Sans"/>
                <a:sym typeface="DM Sans"/>
              </a:rPr>
              <a:t>        ROUND(100 * SUM(purchase) / NULLIF(SUM(website_clicks), 0), 2) AS conversion_rate_pct</a:t>
            </a:r>
          </a:p>
          <a:p>
            <a:pPr algn="just" marL="0" indent="0" lvl="0">
              <a:lnSpc>
                <a:spcPts val="2759"/>
              </a:lnSpc>
              <a:spcBef>
                <a:spcPct val="0"/>
              </a:spcBef>
            </a:pPr>
            <a:r>
              <a:rPr lang="en-US" sz="2044" spc="32" u="none">
                <a:solidFill>
                  <a:srgbClr val="1C2120"/>
                </a:solidFill>
                <a:latin typeface="DM Sans"/>
                <a:ea typeface="DM Sans"/>
                <a:cs typeface="DM Sans"/>
                <a:sym typeface="DM Sans"/>
              </a:rPr>
              <a:t>    FROM ab_campaign_data</a:t>
            </a:r>
          </a:p>
          <a:p>
            <a:pPr algn="just" marL="0" indent="0" lvl="0">
              <a:lnSpc>
                <a:spcPts val="2759"/>
              </a:lnSpc>
              <a:spcBef>
                <a:spcPct val="0"/>
              </a:spcBef>
            </a:pPr>
            <a:r>
              <a:rPr lang="en-US" sz="2044" spc="32" u="none">
                <a:solidFill>
                  <a:srgbClr val="1C2120"/>
                </a:solidFill>
                <a:latin typeface="DM Sans"/>
                <a:ea typeface="DM Sans"/>
                <a:cs typeface="DM Sans"/>
                <a:sym typeface="DM Sans"/>
              </a:rPr>
              <a:t>    GROUP BY group_type</a:t>
            </a:r>
          </a:p>
          <a:p>
            <a:pPr algn="just" marL="0" indent="0" lvl="0">
              <a:lnSpc>
                <a:spcPts val="2759"/>
              </a:lnSpc>
              <a:spcBef>
                <a:spcPct val="0"/>
              </a:spcBef>
            </a:pPr>
            <a:r>
              <a:rPr lang="en-US" sz="2044" spc="32" u="none">
                <a:solidFill>
                  <a:srgbClr val="1C2120"/>
                </a:solidFill>
                <a:latin typeface="DM Sans"/>
                <a:ea typeface="DM Sans"/>
                <a:cs typeface="DM Sans"/>
                <a:sym typeface="DM Sans"/>
              </a:rPr>
              <a: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1846534"/>
            <a:ext cx="6102922" cy="153364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Click-Through Rate (CTR):</a:t>
            </a:r>
          </a:p>
          <a:p>
            <a:pPr algn="just" marL="0" indent="0" lvl="0">
              <a:lnSpc>
                <a:spcPts val="4050"/>
              </a:lnSpc>
              <a:spcBef>
                <a:spcPct val="0"/>
              </a:spcBef>
            </a:pPr>
            <a:r>
              <a:rPr lang="en-US" sz="3000" spc="48" u="none">
                <a:solidFill>
                  <a:srgbClr val="1C2120"/>
                </a:solidFill>
                <a:latin typeface="DM Sans"/>
                <a:ea typeface="DM Sans"/>
                <a:cs typeface="DM Sans"/>
                <a:sym typeface="DM Sans"/>
              </a:rPr>
              <a:t>Percentage of impressions that turned into clicks.</a:t>
            </a:r>
          </a:p>
        </p:txBody>
      </p:sp>
      <p:sp>
        <p:nvSpPr>
          <p:cNvPr name="TextBox 9" id="9"/>
          <p:cNvSpPr txBox="true"/>
          <p:nvPr/>
        </p:nvSpPr>
        <p:spPr>
          <a:xfrm rot="0">
            <a:off x="8939758" y="3351605"/>
            <a:ext cx="7672447" cy="3253783"/>
          </a:xfrm>
          <a:prstGeom prst="rect">
            <a:avLst/>
          </a:prstGeom>
        </p:spPr>
        <p:txBody>
          <a:bodyPr anchor="t" rtlCol="false" tIns="0" lIns="0" bIns="0" rIns="0">
            <a:spAutoFit/>
          </a:bodyPr>
          <a:lstStyle/>
          <a:p>
            <a:pPr algn="just" marL="0" indent="0" lvl="0">
              <a:lnSpc>
                <a:spcPts val="2874"/>
              </a:lnSpc>
              <a:spcBef>
                <a:spcPct val="0"/>
              </a:spcBef>
            </a:pPr>
            <a:r>
              <a:rPr lang="en-US" sz="2129" spc="34">
                <a:solidFill>
                  <a:srgbClr val="1C2120"/>
                </a:solidFill>
                <a:latin typeface="DM Sans"/>
                <a:ea typeface="DM Sans"/>
                <a:cs typeface="DM Sans"/>
                <a:sym typeface="DM Sans"/>
              </a:rPr>
              <a:t>--  Metric 2: Click-Th</a:t>
            </a:r>
            <a:r>
              <a:rPr lang="en-US" sz="2129" spc="34" u="none">
                <a:solidFill>
                  <a:srgbClr val="1C2120"/>
                </a:solidFill>
                <a:latin typeface="DM Sans"/>
                <a:ea typeface="DM Sans"/>
                <a:cs typeface="DM Sans"/>
                <a:sym typeface="DM Sans"/>
              </a:rPr>
              <a:t>rough Rate (CTR)</a:t>
            </a:r>
          </a:p>
          <a:p>
            <a:pPr algn="just" marL="0" indent="0" lvl="0">
              <a:lnSpc>
                <a:spcPts val="2874"/>
              </a:lnSpc>
              <a:spcBef>
                <a:spcPct val="0"/>
              </a:spcBef>
            </a:pPr>
            <a:r>
              <a:rPr lang="en-US" sz="2129" spc="34" u="none">
                <a:solidFill>
                  <a:srgbClr val="1C2120"/>
                </a:solidFill>
                <a:latin typeface="DM Sans"/>
                <a:ea typeface="DM Sans"/>
                <a:cs typeface="DM Sans"/>
                <a:sym typeface="DM Sans"/>
              </a:rPr>
              <a:t>ctr AS (</a:t>
            </a:r>
          </a:p>
          <a:p>
            <a:pPr algn="just" marL="0" indent="0" lvl="0">
              <a:lnSpc>
                <a:spcPts val="2874"/>
              </a:lnSpc>
              <a:spcBef>
                <a:spcPct val="0"/>
              </a:spcBef>
            </a:pPr>
            <a:r>
              <a:rPr lang="en-US" sz="2129" spc="34" u="none">
                <a:solidFill>
                  <a:srgbClr val="1C2120"/>
                </a:solidFill>
                <a:latin typeface="DM Sans"/>
                <a:ea typeface="DM Sans"/>
                <a:cs typeface="DM Sans"/>
                <a:sym typeface="DM Sans"/>
              </a:rPr>
              <a:t>    SELECT </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        ROUND(100 * SUM(website_clicks) / NULLIF(SUM(impressions), 0), 2) AS ctr_pct</a:t>
            </a:r>
          </a:p>
          <a:p>
            <a:pPr algn="just" marL="0" indent="0" lvl="0">
              <a:lnSpc>
                <a:spcPts val="2874"/>
              </a:lnSpc>
              <a:spcBef>
                <a:spcPct val="0"/>
              </a:spcBef>
            </a:pPr>
            <a:r>
              <a:rPr lang="en-US" sz="2129" spc="34" u="none">
                <a:solidFill>
                  <a:srgbClr val="1C2120"/>
                </a:solidFill>
                <a:latin typeface="DM Sans"/>
                <a:ea typeface="DM Sans"/>
                <a:cs typeface="DM Sans"/>
                <a:sym typeface="DM Sans"/>
              </a:rPr>
              <a:t>    FROM ab_campaign_data</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 BY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1846534"/>
            <a:ext cx="6102922" cy="153364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Return on Ad Spend (ROAS):</a:t>
            </a:r>
          </a:p>
          <a:p>
            <a:pPr algn="just" marL="0" indent="0" lvl="0">
              <a:lnSpc>
                <a:spcPts val="4050"/>
              </a:lnSpc>
              <a:spcBef>
                <a:spcPct val="0"/>
              </a:spcBef>
            </a:pPr>
            <a:r>
              <a:rPr lang="en-US" sz="3000" spc="48" u="none">
                <a:solidFill>
                  <a:srgbClr val="1C2120"/>
                </a:solidFill>
                <a:latin typeface="DM Sans"/>
                <a:ea typeface="DM Sans"/>
                <a:cs typeface="DM Sans"/>
                <a:sym typeface="DM Sans"/>
              </a:rPr>
              <a:t>Total purchase value per dollar spent.</a:t>
            </a:r>
          </a:p>
        </p:txBody>
      </p:sp>
      <p:sp>
        <p:nvSpPr>
          <p:cNvPr name="TextBox 9" id="9"/>
          <p:cNvSpPr txBox="true"/>
          <p:nvPr/>
        </p:nvSpPr>
        <p:spPr>
          <a:xfrm rot="0">
            <a:off x="8939758" y="3351605"/>
            <a:ext cx="7672447" cy="3253783"/>
          </a:xfrm>
          <a:prstGeom prst="rect">
            <a:avLst/>
          </a:prstGeom>
        </p:spPr>
        <p:txBody>
          <a:bodyPr anchor="t" rtlCol="false" tIns="0" lIns="0" bIns="0" rIns="0">
            <a:spAutoFit/>
          </a:bodyPr>
          <a:lstStyle/>
          <a:p>
            <a:pPr algn="just" marL="0" indent="0" lvl="0">
              <a:lnSpc>
                <a:spcPts val="2874"/>
              </a:lnSpc>
              <a:spcBef>
                <a:spcPct val="0"/>
              </a:spcBef>
            </a:pPr>
            <a:r>
              <a:rPr lang="en-US" sz="2129" spc="34">
                <a:solidFill>
                  <a:srgbClr val="1C2120"/>
                </a:solidFill>
                <a:latin typeface="DM Sans"/>
                <a:ea typeface="DM Sans"/>
                <a:cs typeface="DM Sans"/>
                <a:sym typeface="DM Sans"/>
              </a:rPr>
              <a:t>--  Metric 3: Retu</a:t>
            </a:r>
            <a:r>
              <a:rPr lang="en-US" sz="2129" spc="34" u="none">
                <a:solidFill>
                  <a:srgbClr val="1C2120"/>
                </a:solidFill>
                <a:latin typeface="DM Sans"/>
                <a:ea typeface="DM Sans"/>
                <a:cs typeface="DM Sans"/>
                <a:sym typeface="DM Sans"/>
              </a:rPr>
              <a:t>rn on Ad Spend (ROAS)</a:t>
            </a:r>
          </a:p>
          <a:p>
            <a:pPr algn="just" marL="0" indent="0" lvl="0">
              <a:lnSpc>
                <a:spcPts val="2874"/>
              </a:lnSpc>
              <a:spcBef>
                <a:spcPct val="0"/>
              </a:spcBef>
            </a:pPr>
            <a:r>
              <a:rPr lang="en-US" sz="2129" spc="34" u="none">
                <a:solidFill>
                  <a:srgbClr val="1C2120"/>
                </a:solidFill>
                <a:latin typeface="DM Sans"/>
                <a:ea typeface="DM Sans"/>
                <a:cs typeface="DM Sans"/>
                <a:sym typeface="DM Sans"/>
              </a:rPr>
              <a:t>roas AS (</a:t>
            </a:r>
          </a:p>
          <a:p>
            <a:pPr algn="just" marL="0" indent="0" lvl="0">
              <a:lnSpc>
                <a:spcPts val="2874"/>
              </a:lnSpc>
              <a:spcBef>
                <a:spcPct val="0"/>
              </a:spcBef>
            </a:pPr>
            <a:r>
              <a:rPr lang="en-US" sz="2129" spc="34" u="none">
                <a:solidFill>
                  <a:srgbClr val="1C2120"/>
                </a:solidFill>
                <a:latin typeface="DM Sans"/>
                <a:ea typeface="DM Sans"/>
                <a:cs typeface="DM Sans"/>
                <a:sym typeface="DM Sans"/>
              </a:rPr>
              <a:t>    SELECT </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        ROUND(SUM(purchase) / NULLIF(SUM(spend_usd), 0), 2) AS roas</a:t>
            </a:r>
          </a:p>
          <a:p>
            <a:pPr algn="just" marL="0" indent="0" lvl="0">
              <a:lnSpc>
                <a:spcPts val="2874"/>
              </a:lnSpc>
              <a:spcBef>
                <a:spcPct val="0"/>
              </a:spcBef>
            </a:pPr>
            <a:r>
              <a:rPr lang="en-US" sz="2129" spc="34" u="none">
                <a:solidFill>
                  <a:srgbClr val="1C2120"/>
                </a:solidFill>
                <a:latin typeface="DM Sans"/>
                <a:ea typeface="DM Sans"/>
                <a:cs typeface="DM Sans"/>
                <a:sym typeface="DM Sans"/>
              </a:rPr>
              <a:t>    FROM ab_campaign_data</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 BY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2075154"/>
            <a:ext cx="6102922" cy="2562427"/>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Cost Per Purchase (CPP):</a:t>
            </a:r>
          </a:p>
          <a:p>
            <a:pPr algn="just" marL="0" indent="0" lvl="0">
              <a:lnSpc>
                <a:spcPts val="4050"/>
              </a:lnSpc>
              <a:spcBef>
                <a:spcPct val="0"/>
              </a:spcBef>
            </a:pPr>
            <a:r>
              <a:rPr lang="en-US" sz="3000" spc="48" u="none">
                <a:solidFill>
                  <a:srgbClr val="1C2120"/>
                </a:solidFill>
                <a:latin typeface="DM Sans"/>
                <a:ea typeface="DM Sans"/>
                <a:cs typeface="DM Sans"/>
                <a:sym typeface="DM Sans"/>
              </a:rPr>
              <a:t>Avg. amount spent per purchase.</a:t>
            </a:r>
          </a:p>
          <a:p>
            <a:pPr algn="just" marL="0" indent="0" lvl="0">
              <a:lnSpc>
                <a:spcPts val="4050"/>
              </a:lnSpc>
              <a:spcBef>
                <a:spcPct val="0"/>
              </a:spcBef>
            </a:pPr>
          </a:p>
          <a:p>
            <a:pPr algn="just" marL="0" indent="0" lvl="0">
              <a:lnSpc>
                <a:spcPts val="4050"/>
              </a:lnSpc>
              <a:spcBef>
                <a:spcPct val="0"/>
              </a:spcBef>
            </a:pPr>
          </a:p>
          <a:p>
            <a:pPr algn="just" marL="0" indent="0" lvl="0">
              <a:lnSpc>
                <a:spcPts val="4050"/>
              </a:lnSpc>
              <a:spcBef>
                <a:spcPct val="0"/>
              </a:spcBef>
            </a:pPr>
          </a:p>
        </p:txBody>
      </p:sp>
      <p:sp>
        <p:nvSpPr>
          <p:cNvPr name="TextBox 9" id="9"/>
          <p:cNvSpPr txBox="true"/>
          <p:nvPr/>
        </p:nvSpPr>
        <p:spPr>
          <a:xfrm rot="0">
            <a:off x="8939758" y="3351605"/>
            <a:ext cx="7672447" cy="3253783"/>
          </a:xfrm>
          <a:prstGeom prst="rect">
            <a:avLst/>
          </a:prstGeom>
        </p:spPr>
        <p:txBody>
          <a:bodyPr anchor="t" rtlCol="false" tIns="0" lIns="0" bIns="0" rIns="0">
            <a:spAutoFit/>
          </a:bodyPr>
          <a:lstStyle/>
          <a:p>
            <a:pPr algn="just" marL="0" indent="0" lvl="0">
              <a:lnSpc>
                <a:spcPts val="2874"/>
              </a:lnSpc>
              <a:spcBef>
                <a:spcPct val="0"/>
              </a:spcBef>
            </a:pPr>
            <a:r>
              <a:rPr lang="en-US" sz="2129" spc="34">
                <a:solidFill>
                  <a:srgbClr val="1C2120"/>
                </a:solidFill>
                <a:latin typeface="DM Sans"/>
                <a:ea typeface="DM Sans"/>
                <a:cs typeface="DM Sans"/>
                <a:sym typeface="DM Sans"/>
              </a:rPr>
              <a:t>-- Metric 4: Cost</a:t>
            </a:r>
            <a:r>
              <a:rPr lang="en-US" sz="2129" spc="34" u="none">
                <a:solidFill>
                  <a:srgbClr val="1C2120"/>
                </a:solidFill>
                <a:latin typeface="DM Sans"/>
                <a:ea typeface="DM Sans"/>
                <a:cs typeface="DM Sans"/>
                <a:sym typeface="DM Sans"/>
              </a:rPr>
              <a:t> per Purchase (CPP)</a:t>
            </a:r>
          </a:p>
          <a:p>
            <a:pPr algn="just" marL="0" indent="0" lvl="0">
              <a:lnSpc>
                <a:spcPts val="2874"/>
              </a:lnSpc>
              <a:spcBef>
                <a:spcPct val="0"/>
              </a:spcBef>
            </a:pPr>
            <a:r>
              <a:rPr lang="en-US" sz="2129" spc="34" u="none">
                <a:solidFill>
                  <a:srgbClr val="1C2120"/>
                </a:solidFill>
                <a:latin typeface="DM Sans"/>
                <a:ea typeface="DM Sans"/>
                <a:cs typeface="DM Sans"/>
                <a:sym typeface="DM Sans"/>
              </a:rPr>
              <a:t>cpp AS (</a:t>
            </a:r>
          </a:p>
          <a:p>
            <a:pPr algn="just" marL="0" indent="0" lvl="0">
              <a:lnSpc>
                <a:spcPts val="2874"/>
              </a:lnSpc>
              <a:spcBef>
                <a:spcPct val="0"/>
              </a:spcBef>
            </a:pPr>
            <a:r>
              <a:rPr lang="en-US" sz="2129" spc="34" u="none">
                <a:solidFill>
                  <a:srgbClr val="1C2120"/>
                </a:solidFill>
                <a:latin typeface="DM Sans"/>
                <a:ea typeface="DM Sans"/>
                <a:cs typeface="DM Sans"/>
                <a:sym typeface="DM Sans"/>
              </a:rPr>
              <a:t>    SELECT </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        ROUND(SUM(spend_usd) / NULLIF(SUM(purchase), 0), 2) AS cost_per_purchase</a:t>
            </a:r>
          </a:p>
          <a:p>
            <a:pPr algn="just" marL="0" indent="0" lvl="0">
              <a:lnSpc>
                <a:spcPts val="2874"/>
              </a:lnSpc>
              <a:spcBef>
                <a:spcPct val="0"/>
              </a:spcBef>
            </a:pPr>
            <a:r>
              <a:rPr lang="en-US" sz="2129" spc="34" u="none">
                <a:solidFill>
                  <a:srgbClr val="1C2120"/>
                </a:solidFill>
                <a:latin typeface="DM Sans"/>
                <a:ea typeface="DM Sans"/>
                <a:cs typeface="DM Sans"/>
                <a:sym typeface="DM Sans"/>
              </a:rPr>
              <a:t>    FROM ab_campaign_data</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 BY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2075154"/>
            <a:ext cx="6102922" cy="204803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Engagement Rate:</a:t>
            </a:r>
          </a:p>
          <a:p>
            <a:pPr algn="just" marL="0" indent="0" lvl="0">
              <a:lnSpc>
                <a:spcPts val="4050"/>
              </a:lnSpc>
              <a:spcBef>
                <a:spcPct val="0"/>
              </a:spcBef>
            </a:pPr>
            <a:r>
              <a:rPr lang="en-US" sz="3000" spc="48" u="none">
                <a:solidFill>
                  <a:srgbClr val="1C2120"/>
                </a:solidFill>
                <a:latin typeface="DM Sans"/>
                <a:ea typeface="DM Sans"/>
                <a:cs typeface="DM Sans"/>
                <a:sym typeface="DM Sans"/>
              </a:rPr>
              <a:t>Percentage of users engaging after seeing the ad.</a:t>
            </a:r>
          </a:p>
          <a:p>
            <a:pPr algn="just" marL="0" indent="0" lvl="0">
              <a:lnSpc>
                <a:spcPts val="4050"/>
              </a:lnSpc>
              <a:spcBef>
                <a:spcPct val="0"/>
              </a:spcBef>
            </a:pPr>
          </a:p>
        </p:txBody>
      </p:sp>
      <p:sp>
        <p:nvSpPr>
          <p:cNvPr name="TextBox 9" id="9"/>
          <p:cNvSpPr txBox="true"/>
          <p:nvPr/>
        </p:nvSpPr>
        <p:spPr>
          <a:xfrm rot="0">
            <a:off x="8939758" y="3351605"/>
            <a:ext cx="7672447" cy="4342373"/>
          </a:xfrm>
          <a:prstGeom prst="rect">
            <a:avLst/>
          </a:prstGeom>
        </p:spPr>
        <p:txBody>
          <a:bodyPr anchor="t" rtlCol="false" tIns="0" lIns="0" bIns="0" rIns="0">
            <a:spAutoFit/>
          </a:bodyPr>
          <a:lstStyle/>
          <a:p>
            <a:pPr algn="just" marL="0" indent="0" lvl="0">
              <a:lnSpc>
                <a:spcPts val="2874"/>
              </a:lnSpc>
              <a:spcBef>
                <a:spcPct val="0"/>
              </a:spcBef>
            </a:pPr>
            <a:r>
              <a:rPr lang="en-US" sz="2129" spc="34">
                <a:solidFill>
                  <a:srgbClr val="1C2120"/>
                </a:solidFill>
                <a:latin typeface="DM Sans"/>
                <a:ea typeface="DM Sans"/>
                <a:cs typeface="DM Sans"/>
                <a:sym typeface="DM Sans"/>
              </a:rPr>
              <a:t>--  Metric 5: Engagem</a:t>
            </a:r>
            <a:r>
              <a:rPr lang="en-US" sz="2129" spc="34" u="none">
                <a:solidFill>
                  <a:srgbClr val="1C2120"/>
                </a:solidFill>
                <a:latin typeface="DM Sans"/>
                <a:ea typeface="DM Sans"/>
                <a:cs typeface="DM Sans"/>
                <a:sym typeface="DM Sans"/>
              </a:rPr>
              <a:t>ent Rate</a:t>
            </a:r>
          </a:p>
          <a:p>
            <a:pPr algn="just" marL="0" indent="0" lvl="0">
              <a:lnSpc>
                <a:spcPts val="2874"/>
              </a:lnSpc>
              <a:spcBef>
                <a:spcPct val="0"/>
              </a:spcBef>
            </a:pPr>
            <a:r>
              <a:rPr lang="en-US" sz="2129" spc="34" u="none">
                <a:solidFill>
                  <a:srgbClr val="1C2120"/>
                </a:solidFill>
                <a:latin typeface="DM Sans"/>
                <a:ea typeface="DM Sans"/>
                <a:cs typeface="DM Sans"/>
                <a:sym typeface="DM Sans"/>
              </a:rPr>
              <a:t>engagement AS (</a:t>
            </a:r>
          </a:p>
          <a:p>
            <a:pPr algn="just" marL="0" indent="0" lvl="0">
              <a:lnSpc>
                <a:spcPts val="2874"/>
              </a:lnSpc>
              <a:spcBef>
                <a:spcPct val="0"/>
              </a:spcBef>
            </a:pPr>
            <a:r>
              <a:rPr lang="en-US" sz="2129" spc="34" u="none">
                <a:solidFill>
                  <a:srgbClr val="1C2120"/>
                </a:solidFill>
                <a:latin typeface="DM Sans"/>
                <a:ea typeface="DM Sans"/>
                <a:cs typeface="DM Sans"/>
                <a:sym typeface="DM Sans"/>
              </a:rPr>
              <a:t>    SELECT </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        ROUND(100 * (</a:t>
            </a:r>
          </a:p>
          <a:p>
            <a:pPr algn="just" marL="0" indent="0" lvl="0">
              <a:lnSpc>
                <a:spcPts val="2874"/>
              </a:lnSpc>
              <a:spcBef>
                <a:spcPct val="0"/>
              </a:spcBef>
            </a:pPr>
            <a:r>
              <a:rPr lang="en-US" sz="2129" spc="34" u="none">
                <a:solidFill>
                  <a:srgbClr val="1C2120"/>
                </a:solidFill>
                <a:latin typeface="DM Sans"/>
                <a:ea typeface="DM Sans"/>
                <a:cs typeface="DM Sans"/>
                <a:sym typeface="DM Sans"/>
              </a:rPr>
              <a:t>            SUM(view_content) + SUM(add_to_cart) + SUM(purchase)</a:t>
            </a:r>
          </a:p>
          <a:p>
            <a:pPr algn="just" marL="0" indent="0" lvl="0">
              <a:lnSpc>
                <a:spcPts val="2874"/>
              </a:lnSpc>
              <a:spcBef>
                <a:spcPct val="0"/>
              </a:spcBef>
            </a:pPr>
            <a:r>
              <a:rPr lang="en-US" sz="2129" spc="34" u="none">
                <a:solidFill>
                  <a:srgbClr val="1C2120"/>
                </a:solidFill>
                <a:latin typeface="DM Sans"/>
                <a:ea typeface="DM Sans"/>
                <a:cs typeface="DM Sans"/>
                <a:sym typeface="DM Sans"/>
              </a:rPr>
              <a:t>        ) / NULLIF(SUM(impressions), 0), 2) AS engagement_rate_pct</a:t>
            </a:r>
          </a:p>
          <a:p>
            <a:pPr algn="just" marL="0" indent="0" lvl="0">
              <a:lnSpc>
                <a:spcPts val="2874"/>
              </a:lnSpc>
              <a:spcBef>
                <a:spcPct val="0"/>
              </a:spcBef>
            </a:pPr>
            <a:r>
              <a:rPr lang="en-US" sz="2129" spc="34" u="none">
                <a:solidFill>
                  <a:srgbClr val="1C2120"/>
                </a:solidFill>
                <a:latin typeface="DM Sans"/>
                <a:ea typeface="DM Sans"/>
                <a:cs typeface="DM Sans"/>
                <a:sym typeface="DM Sans"/>
              </a:rPr>
              <a:t>    FROM ab_campaign_data</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 BY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392596" y="2075154"/>
            <a:ext cx="6102922" cy="153364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Average Daily Spend:</a:t>
            </a:r>
          </a:p>
          <a:p>
            <a:pPr algn="just" marL="0" indent="0" lvl="0">
              <a:lnSpc>
                <a:spcPts val="4050"/>
              </a:lnSpc>
              <a:spcBef>
                <a:spcPct val="0"/>
              </a:spcBef>
            </a:pPr>
            <a:r>
              <a:rPr lang="en-US" sz="3000" spc="48" u="none">
                <a:solidFill>
                  <a:srgbClr val="1C2120"/>
                </a:solidFill>
                <a:latin typeface="DM Sans"/>
                <a:ea typeface="DM Sans"/>
                <a:cs typeface="DM Sans"/>
                <a:sym typeface="DM Sans"/>
              </a:rPr>
              <a:t>Total spend divided by campaign days.</a:t>
            </a:r>
          </a:p>
        </p:txBody>
      </p:sp>
      <p:sp>
        <p:nvSpPr>
          <p:cNvPr name="TextBox 9" id="9"/>
          <p:cNvSpPr txBox="true"/>
          <p:nvPr/>
        </p:nvSpPr>
        <p:spPr>
          <a:xfrm rot="0">
            <a:off x="8939758" y="3351605"/>
            <a:ext cx="7672447" cy="3253783"/>
          </a:xfrm>
          <a:prstGeom prst="rect">
            <a:avLst/>
          </a:prstGeom>
        </p:spPr>
        <p:txBody>
          <a:bodyPr anchor="t" rtlCol="false" tIns="0" lIns="0" bIns="0" rIns="0">
            <a:spAutoFit/>
          </a:bodyPr>
          <a:lstStyle/>
          <a:p>
            <a:pPr algn="just" marL="0" indent="0" lvl="0">
              <a:lnSpc>
                <a:spcPts val="2874"/>
              </a:lnSpc>
              <a:spcBef>
                <a:spcPct val="0"/>
              </a:spcBef>
            </a:pPr>
            <a:r>
              <a:rPr lang="en-US" sz="2129" spc="34">
                <a:solidFill>
                  <a:srgbClr val="1C2120"/>
                </a:solidFill>
                <a:latin typeface="DM Sans"/>
                <a:ea typeface="DM Sans"/>
                <a:cs typeface="DM Sans"/>
                <a:sym typeface="DM Sans"/>
              </a:rPr>
              <a:t>--  Metric 6: Daily Average Sp</a:t>
            </a:r>
            <a:r>
              <a:rPr lang="en-US" sz="2129" spc="34" u="none">
                <a:solidFill>
                  <a:srgbClr val="1C2120"/>
                </a:solidFill>
                <a:latin typeface="DM Sans"/>
                <a:ea typeface="DM Sans"/>
                <a:cs typeface="DM Sans"/>
                <a:sym typeface="DM Sans"/>
              </a:rPr>
              <a:t>end</a:t>
            </a:r>
          </a:p>
          <a:p>
            <a:pPr algn="just" marL="0" indent="0" lvl="0">
              <a:lnSpc>
                <a:spcPts val="2874"/>
              </a:lnSpc>
              <a:spcBef>
                <a:spcPct val="0"/>
              </a:spcBef>
            </a:pPr>
            <a:r>
              <a:rPr lang="en-US" sz="2129" spc="34" u="none">
                <a:solidFill>
                  <a:srgbClr val="1C2120"/>
                </a:solidFill>
                <a:latin typeface="DM Sans"/>
                <a:ea typeface="DM Sans"/>
                <a:cs typeface="DM Sans"/>
                <a:sym typeface="DM Sans"/>
              </a:rPr>
              <a:t>daily_spend AS (</a:t>
            </a:r>
          </a:p>
          <a:p>
            <a:pPr algn="just" marL="0" indent="0" lvl="0">
              <a:lnSpc>
                <a:spcPts val="2874"/>
              </a:lnSpc>
              <a:spcBef>
                <a:spcPct val="0"/>
              </a:spcBef>
            </a:pPr>
            <a:r>
              <a:rPr lang="en-US" sz="2129" spc="34" u="none">
                <a:solidFill>
                  <a:srgbClr val="1C2120"/>
                </a:solidFill>
                <a:latin typeface="DM Sans"/>
                <a:ea typeface="DM Sans"/>
                <a:cs typeface="DM Sans"/>
                <a:sym typeface="DM Sans"/>
              </a:rPr>
              <a:t>    SELECT </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        ROUND(SUM(spend_usd) / COUNT(DISTINCT campaign_date), 2) AS avg_daily_spend</a:t>
            </a:r>
          </a:p>
          <a:p>
            <a:pPr algn="just" marL="0" indent="0" lvl="0">
              <a:lnSpc>
                <a:spcPts val="2874"/>
              </a:lnSpc>
              <a:spcBef>
                <a:spcPct val="0"/>
              </a:spcBef>
            </a:pPr>
            <a:r>
              <a:rPr lang="en-US" sz="2129" spc="34" u="none">
                <a:solidFill>
                  <a:srgbClr val="1C2120"/>
                </a:solidFill>
                <a:latin typeface="DM Sans"/>
                <a:ea typeface="DM Sans"/>
                <a:cs typeface="DM Sans"/>
                <a:sym typeface="DM Sans"/>
              </a:rPr>
              <a:t>    FROM ab_campaign_data</a:t>
            </a:r>
          </a:p>
          <a:p>
            <a:pPr algn="just" marL="0" indent="0" lvl="0">
              <a:lnSpc>
                <a:spcPts val="2874"/>
              </a:lnSpc>
              <a:spcBef>
                <a:spcPct val="0"/>
              </a:spcBef>
            </a:pPr>
            <a:r>
              <a:rPr lang="en-US" sz="2129" spc="34" u="none">
                <a:solidFill>
                  <a:srgbClr val="1C2120"/>
                </a:solidFill>
                <a:latin typeface="DM Sans"/>
                <a:ea typeface="DM Sans"/>
                <a:cs typeface="DM Sans"/>
                <a:sym typeface="DM Sans"/>
              </a:rPr>
              <a:t>    GROUP BY group_type</a:t>
            </a:r>
          </a:p>
          <a:p>
            <a:pPr algn="just" marL="0" indent="0" lvl="0">
              <a:lnSpc>
                <a:spcPts val="2874"/>
              </a:lnSpc>
              <a:spcBef>
                <a:spcPct val="0"/>
              </a:spcBef>
            </a:pPr>
            <a:r>
              <a:rPr lang="en-US" sz="2129" spc="34" u="none">
                <a:solidFill>
                  <a:srgbClr val="1C2120"/>
                </a:solidFill>
                <a:latin typeface="DM Sans"/>
                <a:ea typeface="DM Sans"/>
                <a:cs typeface="DM Sans"/>
                <a:sym typeface="DM Sans"/>
              </a:rPr>
              <a:t>),</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766085"/>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289380" y="1915857"/>
            <a:ext cx="5405440" cy="1800366"/>
          </a:xfrm>
          <a:prstGeom prst="rect">
            <a:avLst/>
          </a:prstGeom>
        </p:spPr>
        <p:txBody>
          <a:bodyPr anchor="t" rtlCol="false" tIns="0" lIns="0" bIns="0" rIns="0">
            <a:spAutoFit/>
          </a:bodyPr>
          <a:lstStyle/>
          <a:p>
            <a:pPr algn="just" marL="0" indent="0" lvl="0">
              <a:lnSpc>
                <a:spcPts val="3587"/>
              </a:lnSpc>
              <a:spcBef>
                <a:spcPct val="0"/>
              </a:spcBef>
            </a:pPr>
            <a:r>
              <a:rPr lang="en-US" sz="2657" spc="42">
                <a:solidFill>
                  <a:srgbClr val="1C2120"/>
                </a:solidFill>
                <a:latin typeface="DM Sans"/>
                <a:ea typeface="DM Sans"/>
                <a:cs typeface="DM Sans"/>
                <a:sym typeface="DM Sans"/>
              </a:rPr>
              <a:t>Combined Output:</a:t>
            </a:r>
          </a:p>
          <a:p>
            <a:pPr algn="just" marL="0" indent="0" lvl="0">
              <a:lnSpc>
                <a:spcPts val="3587"/>
              </a:lnSpc>
              <a:spcBef>
                <a:spcPct val="0"/>
              </a:spcBef>
            </a:pPr>
            <a:r>
              <a:rPr lang="en-US" sz="2657" spc="42" u="none">
                <a:solidFill>
                  <a:srgbClr val="1C2120"/>
                </a:solidFill>
                <a:latin typeface="DM Sans"/>
                <a:ea typeface="DM Sans"/>
                <a:cs typeface="DM Sans"/>
                <a:sym typeface="DM Sans"/>
              </a:rPr>
              <a:t>Merge all metrics for comparison between A/B groups using Inner Join.</a:t>
            </a:r>
          </a:p>
        </p:txBody>
      </p:sp>
      <p:sp>
        <p:nvSpPr>
          <p:cNvPr name="TextBox 9" id="9"/>
          <p:cNvSpPr txBox="true"/>
          <p:nvPr/>
        </p:nvSpPr>
        <p:spPr>
          <a:xfrm rot="0">
            <a:off x="9419242" y="2142407"/>
            <a:ext cx="5676202" cy="7246778"/>
          </a:xfrm>
          <a:prstGeom prst="rect">
            <a:avLst/>
          </a:prstGeom>
        </p:spPr>
        <p:txBody>
          <a:bodyPr anchor="t" rtlCol="false" tIns="0" lIns="0" bIns="0" rIns="0">
            <a:spAutoFit/>
          </a:bodyPr>
          <a:lstStyle/>
          <a:p>
            <a:pPr algn="just">
              <a:lnSpc>
                <a:spcPts val="2126"/>
              </a:lnSpc>
            </a:pPr>
            <a:r>
              <a:rPr lang="en-US" sz="1575" spc="25">
                <a:solidFill>
                  <a:srgbClr val="1C2120"/>
                </a:solidFill>
                <a:latin typeface="DM Sans"/>
                <a:ea typeface="DM Sans"/>
                <a:cs typeface="DM Sans"/>
                <a:sym typeface="DM Sans"/>
              </a:rPr>
              <a:t>--  Final Output: Combine All Metrics</a:t>
            </a:r>
          </a:p>
          <a:p>
            <a:pPr algn="just">
              <a:lnSpc>
                <a:spcPts val="2126"/>
              </a:lnSpc>
            </a:pPr>
            <a:r>
              <a:rPr lang="en-US" sz="1575" spc="25">
                <a:solidFill>
                  <a:srgbClr val="1C2120"/>
                </a:solidFill>
                <a:latin typeface="DM Sans"/>
                <a:ea typeface="DM Sans"/>
                <a:cs typeface="DM Sans"/>
                <a:sym typeface="DM Sans"/>
              </a:rPr>
              <a:t>SELECT </a:t>
            </a:r>
          </a:p>
          <a:p>
            <a:pPr algn="just">
              <a:lnSpc>
                <a:spcPts val="2126"/>
              </a:lnSpc>
            </a:pPr>
            <a:r>
              <a:rPr lang="en-US" sz="1575" spc="25">
                <a:solidFill>
                  <a:srgbClr val="1C2120"/>
                </a:solidFill>
                <a:latin typeface="DM Sans"/>
                <a:ea typeface="DM Sans"/>
                <a:cs typeface="DM Sans"/>
                <a:sym typeface="DM Sans"/>
              </a:rPr>
              <a:t>    cm.group_type,</a:t>
            </a:r>
          </a:p>
          <a:p>
            <a:pPr algn="just" marL="0" indent="0" lvl="0">
              <a:lnSpc>
                <a:spcPts val="2126"/>
              </a:lnSpc>
              <a:spcBef>
                <a:spcPct val="0"/>
              </a:spcBef>
            </a:pPr>
            <a:r>
              <a:rPr lang="en-US" sz="1575" spc="25">
                <a:solidFill>
                  <a:srgbClr val="1C2120"/>
                </a:solidFill>
                <a:latin typeface="DM Sans"/>
                <a:ea typeface="DM Sans"/>
                <a:cs typeface="DM Sans"/>
                <a:sym typeface="DM Sans"/>
              </a:rPr>
              <a:t>    cm.total_campaig</a:t>
            </a:r>
            <a:r>
              <a:rPr lang="en-US" sz="1575" spc="25" u="none">
                <a:solidFill>
                  <a:srgbClr val="1C2120"/>
                </a:solidFill>
                <a:latin typeface="DM Sans"/>
                <a:ea typeface="DM Sans"/>
                <a:cs typeface="DM Sans"/>
                <a:sym typeface="DM Sans"/>
              </a:rPr>
              <a:t>ns,</a:t>
            </a:r>
          </a:p>
          <a:p>
            <a:pPr algn="just" marL="0" indent="0" lvl="0">
              <a:lnSpc>
                <a:spcPts val="2126"/>
              </a:lnSpc>
              <a:spcBef>
                <a:spcPct val="0"/>
              </a:spcBef>
            </a:pPr>
            <a:r>
              <a:rPr lang="en-US" sz="1575" spc="25" u="none">
                <a:solidFill>
                  <a:srgbClr val="1C2120"/>
                </a:solidFill>
                <a:latin typeface="DM Sans"/>
                <a:ea typeface="DM Sans"/>
                <a:cs typeface="DM Sans"/>
                <a:sym typeface="DM Sans"/>
              </a:rPr>
              <a:t>    cm.total_days,</a:t>
            </a:r>
          </a:p>
          <a:p>
            <a:pPr algn="just" marL="0" indent="0" lvl="0">
              <a:lnSpc>
                <a:spcPts val="2126"/>
              </a:lnSpc>
              <a:spcBef>
                <a:spcPct val="0"/>
              </a:spcBef>
            </a:pPr>
            <a:r>
              <a:rPr lang="en-US" sz="1575" spc="25" u="none">
                <a:solidFill>
                  <a:srgbClr val="1C2120"/>
                </a:solidFill>
                <a:latin typeface="DM Sans"/>
                <a:ea typeface="DM Sans"/>
                <a:cs typeface="DM Sans"/>
                <a:sym typeface="DM Sans"/>
              </a:rPr>
              <a:t>    cm.total_spend,</a:t>
            </a:r>
          </a:p>
          <a:p>
            <a:pPr algn="just" marL="0" indent="0" lvl="0">
              <a:lnSpc>
                <a:spcPts val="2126"/>
              </a:lnSpc>
              <a:spcBef>
                <a:spcPct val="0"/>
              </a:spcBef>
            </a:pPr>
            <a:r>
              <a:rPr lang="en-US" sz="1575" spc="25" u="none">
                <a:solidFill>
                  <a:srgbClr val="1C2120"/>
                </a:solidFill>
                <a:latin typeface="DM Sans"/>
                <a:ea typeface="DM Sans"/>
                <a:cs typeface="DM Sans"/>
                <a:sym typeface="DM Sans"/>
              </a:rPr>
              <a:t>    cm.total_impressions,</a:t>
            </a:r>
          </a:p>
          <a:p>
            <a:pPr algn="just" marL="0" indent="0" lvl="0">
              <a:lnSpc>
                <a:spcPts val="2126"/>
              </a:lnSpc>
              <a:spcBef>
                <a:spcPct val="0"/>
              </a:spcBef>
            </a:pPr>
            <a:r>
              <a:rPr lang="en-US" sz="1575" spc="25" u="none">
                <a:solidFill>
                  <a:srgbClr val="1C2120"/>
                </a:solidFill>
                <a:latin typeface="DM Sans"/>
                <a:ea typeface="DM Sans"/>
                <a:cs typeface="DM Sans"/>
                <a:sym typeface="DM Sans"/>
              </a:rPr>
              <a:t>    cm.total_clicks,</a:t>
            </a:r>
          </a:p>
          <a:p>
            <a:pPr algn="just" marL="0" indent="0" lvl="0">
              <a:lnSpc>
                <a:spcPts val="2126"/>
              </a:lnSpc>
              <a:spcBef>
                <a:spcPct val="0"/>
              </a:spcBef>
            </a:pPr>
            <a:r>
              <a:rPr lang="en-US" sz="1575" spc="25" u="none">
                <a:solidFill>
                  <a:srgbClr val="1C2120"/>
                </a:solidFill>
                <a:latin typeface="DM Sans"/>
                <a:ea typeface="DM Sans"/>
                <a:cs typeface="DM Sans"/>
                <a:sym typeface="DM Sans"/>
              </a:rPr>
              <a:t>    cm.total_purchases,</a:t>
            </a:r>
          </a:p>
          <a:p>
            <a:pPr algn="just" marL="0" indent="0" lvl="0">
              <a:lnSpc>
                <a:spcPts val="2126"/>
              </a:lnSpc>
              <a:spcBef>
                <a:spcPct val="0"/>
              </a:spcBef>
            </a:pPr>
            <a:r>
              <a:rPr lang="en-US" sz="1575" spc="25" u="none">
                <a:solidFill>
                  <a:srgbClr val="1C2120"/>
                </a:solidFill>
                <a:latin typeface="DM Sans"/>
                <a:ea typeface="DM Sans"/>
                <a:cs typeface="DM Sans"/>
                <a:sym typeface="DM Sans"/>
              </a:rPr>
              <a:t>    conv.conversion_rate_pct,</a:t>
            </a:r>
          </a:p>
          <a:p>
            <a:pPr algn="just" marL="0" indent="0" lvl="0">
              <a:lnSpc>
                <a:spcPts val="2126"/>
              </a:lnSpc>
              <a:spcBef>
                <a:spcPct val="0"/>
              </a:spcBef>
            </a:pPr>
            <a:r>
              <a:rPr lang="en-US" sz="1575" spc="25" u="none">
                <a:solidFill>
                  <a:srgbClr val="1C2120"/>
                </a:solidFill>
                <a:latin typeface="DM Sans"/>
                <a:ea typeface="DM Sans"/>
                <a:cs typeface="DM Sans"/>
                <a:sym typeface="DM Sans"/>
              </a:rPr>
              <a:t>    ctr.ctr_pct,</a:t>
            </a:r>
          </a:p>
          <a:p>
            <a:pPr algn="just" marL="0" indent="0" lvl="0">
              <a:lnSpc>
                <a:spcPts val="2126"/>
              </a:lnSpc>
              <a:spcBef>
                <a:spcPct val="0"/>
              </a:spcBef>
            </a:pPr>
            <a:r>
              <a:rPr lang="en-US" sz="1575" spc="25" u="none">
                <a:solidFill>
                  <a:srgbClr val="1C2120"/>
                </a:solidFill>
                <a:latin typeface="DM Sans"/>
                <a:ea typeface="DM Sans"/>
                <a:cs typeface="DM Sans"/>
                <a:sym typeface="DM Sans"/>
              </a:rPr>
              <a:t>    roas.roas,</a:t>
            </a:r>
          </a:p>
          <a:p>
            <a:pPr algn="just" marL="0" indent="0" lvl="0">
              <a:lnSpc>
                <a:spcPts val="2126"/>
              </a:lnSpc>
              <a:spcBef>
                <a:spcPct val="0"/>
              </a:spcBef>
            </a:pPr>
            <a:r>
              <a:rPr lang="en-US" sz="1575" spc="25" u="none">
                <a:solidFill>
                  <a:srgbClr val="1C2120"/>
                </a:solidFill>
                <a:latin typeface="DM Sans"/>
                <a:ea typeface="DM Sans"/>
                <a:cs typeface="DM Sans"/>
                <a:sym typeface="DM Sans"/>
              </a:rPr>
              <a:t>    cpp.cost_per_purchase,</a:t>
            </a:r>
          </a:p>
          <a:p>
            <a:pPr algn="just" marL="0" indent="0" lvl="0">
              <a:lnSpc>
                <a:spcPts val="2126"/>
              </a:lnSpc>
              <a:spcBef>
                <a:spcPct val="0"/>
              </a:spcBef>
            </a:pPr>
            <a:r>
              <a:rPr lang="en-US" sz="1575" spc="25" u="none">
                <a:solidFill>
                  <a:srgbClr val="1C2120"/>
                </a:solidFill>
                <a:latin typeface="DM Sans"/>
                <a:ea typeface="DM Sans"/>
                <a:cs typeface="DM Sans"/>
                <a:sym typeface="DM Sans"/>
              </a:rPr>
              <a:t>    engagement.engagement_rate_pct,</a:t>
            </a:r>
          </a:p>
          <a:p>
            <a:pPr algn="just" marL="0" indent="0" lvl="0">
              <a:lnSpc>
                <a:spcPts val="2126"/>
              </a:lnSpc>
              <a:spcBef>
                <a:spcPct val="0"/>
              </a:spcBef>
            </a:pPr>
            <a:r>
              <a:rPr lang="en-US" sz="1575" spc="25" u="none">
                <a:solidFill>
                  <a:srgbClr val="1C2120"/>
                </a:solidFill>
                <a:latin typeface="DM Sans"/>
                <a:ea typeface="DM Sans"/>
                <a:cs typeface="DM Sans"/>
                <a:sym typeface="DM Sans"/>
              </a:rPr>
              <a:t>    daily_spend.avg_daily_spend</a:t>
            </a:r>
          </a:p>
          <a:p>
            <a:pPr algn="just" marL="0" indent="0" lvl="0">
              <a:lnSpc>
                <a:spcPts val="2126"/>
              </a:lnSpc>
              <a:spcBef>
                <a:spcPct val="0"/>
              </a:spcBef>
            </a:pPr>
            <a:r>
              <a:rPr lang="en-US" sz="1575" spc="25" u="none">
                <a:solidFill>
                  <a:srgbClr val="1C2120"/>
                </a:solidFill>
                <a:latin typeface="DM Sans"/>
                <a:ea typeface="DM Sans"/>
                <a:cs typeface="DM Sans"/>
                <a:sym typeface="DM Sans"/>
              </a:rPr>
              <a:t>FROM campaign_metrics cm</a:t>
            </a:r>
          </a:p>
          <a:p>
            <a:pPr algn="just" marL="0" indent="0" lvl="0">
              <a:lnSpc>
                <a:spcPts val="2126"/>
              </a:lnSpc>
              <a:spcBef>
                <a:spcPct val="0"/>
              </a:spcBef>
            </a:pPr>
            <a:r>
              <a:rPr lang="en-US" sz="1575" spc="25" u="none">
                <a:solidFill>
                  <a:srgbClr val="1C2120"/>
                </a:solidFill>
                <a:latin typeface="DM Sans"/>
                <a:ea typeface="DM Sans"/>
                <a:cs typeface="DM Sans"/>
                <a:sym typeface="DM Sans"/>
              </a:rPr>
              <a:t>JOIN conversion_rate conv ON cm.group_type = conv.group_type</a:t>
            </a:r>
          </a:p>
          <a:p>
            <a:pPr algn="just" marL="0" indent="0" lvl="0">
              <a:lnSpc>
                <a:spcPts val="2126"/>
              </a:lnSpc>
              <a:spcBef>
                <a:spcPct val="0"/>
              </a:spcBef>
            </a:pPr>
            <a:r>
              <a:rPr lang="en-US" sz="1575" spc="25" u="none">
                <a:solidFill>
                  <a:srgbClr val="1C2120"/>
                </a:solidFill>
                <a:latin typeface="DM Sans"/>
                <a:ea typeface="DM Sans"/>
                <a:cs typeface="DM Sans"/>
                <a:sym typeface="DM Sans"/>
              </a:rPr>
              <a:t>JOIN ctr ON cm.group_type = ctr.group_type</a:t>
            </a:r>
          </a:p>
          <a:p>
            <a:pPr algn="just" marL="0" indent="0" lvl="0">
              <a:lnSpc>
                <a:spcPts val="2126"/>
              </a:lnSpc>
              <a:spcBef>
                <a:spcPct val="0"/>
              </a:spcBef>
            </a:pPr>
            <a:r>
              <a:rPr lang="en-US" sz="1575" spc="25" u="none">
                <a:solidFill>
                  <a:srgbClr val="1C2120"/>
                </a:solidFill>
                <a:latin typeface="DM Sans"/>
                <a:ea typeface="DM Sans"/>
                <a:cs typeface="DM Sans"/>
                <a:sym typeface="DM Sans"/>
              </a:rPr>
              <a:t>JOIN roas ON cm.group_type = roas.group_type</a:t>
            </a:r>
          </a:p>
          <a:p>
            <a:pPr algn="just" marL="0" indent="0" lvl="0">
              <a:lnSpc>
                <a:spcPts val="2126"/>
              </a:lnSpc>
              <a:spcBef>
                <a:spcPct val="0"/>
              </a:spcBef>
            </a:pPr>
            <a:r>
              <a:rPr lang="en-US" sz="1575" spc="25" u="none">
                <a:solidFill>
                  <a:srgbClr val="1C2120"/>
                </a:solidFill>
                <a:latin typeface="DM Sans"/>
                <a:ea typeface="DM Sans"/>
                <a:cs typeface="DM Sans"/>
                <a:sym typeface="DM Sans"/>
              </a:rPr>
              <a:t>JOIN cpp ON cm.group_type = cpp.group_type</a:t>
            </a:r>
          </a:p>
          <a:p>
            <a:pPr algn="just" marL="0" indent="0" lvl="0">
              <a:lnSpc>
                <a:spcPts val="2126"/>
              </a:lnSpc>
              <a:spcBef>
                <a:spcPct val="0"/>
              </a:spcBef>
            </a:pPr>
            <a:r>
              <a:rPr lang="en-US" sz="1575" spc="25" u="none">
                <a:solidFill>
                  <a:srgbClr val="1C2120"/>
                </a:solidFill>
                <a:latin typeface="DM Sans"/>
                <a:ea typeface="DM Sans"/>
                <a:cs typeface="DM Sans"/>
                <a:sym typeface="DM Sans"/>
              </a:rPr>
              <a:t>JOIN engagement ON cm.group_type = engagement.group_type</a:t>
            </a:r>
          </a:p>
          <a:p>
            <a:pPr algn="just" marL="0" indent="0" lvl="0">
              <a:lnSpc>
                <a:spcPts val="2126"/>
              </a:lnSpc>
              <a:spcBef>
                <a:spcPct val="0"/>
              </a:spcBef>
            </a:pPr>
            <a:r>
              <a:rPr lang="en-US" sz="1575" spc="25" u="none">
                <a:solidFill>
                  <a:srgbClr val="1C2120"/>
                </a:solidFill>
                <a:latin typeface="DM Sans"/>
                <a:ea typeface="DM Sans"/>
                <a:cs typeface="DM Sans"/>
                <a:sym typeface="DM Sans"/>
              </a:rPr>
              <a:t>JOIN daily_spend ON cm.group_type = daily_spend.group_type;</a:t>
            </a:r>
          </a:p>
          <a:p>
            <a:pPr algn="just" marL="0" indent="0" lvl="0">
              <a:lnSpc>
                <a:spcPts val="2126"/>
              </a:lnSpc>
              <a:spcBef>
                <a:spcPct val="0"/>
              </a:spcBef>
            </a:pPr>
          </a:p>
          <a:p>
            <a:pPr algn="just" marL="0" indent="0" lvl="0">
              <a:lnSpc>
                <a:spcPts val="2126"/>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2010" y="4449811"/>
            <a:ext cx="16327777" cy="2428757"/>
          </a:xfrm>
          <a:custGeom>
            <a:avLst/>
            <a:gdLst/>
            <a:ahLst/>
            <a:cxnLst/>
            <a:rect r="r" b="b" t="t" l="l"/>
            <a:pathLst>
              <a:path h="2428757" w="16327777">
                <a:moveTo>
                  <a:pt x="0" y="0"/>
                </a:moveTo>
                <a:lnTo>
                  <a:pt x="16327777" y="0"/>
                </a:lnTo>
                <a:lnTo>
                  <a:pt x="16327777" y="2428757"/>
                </a:lnTo>
                <a:lnTo>
                  <a:pt x="0" y="2428757"/>
                </a:lnTo>
                <a:lnTo>
                  <a:pt x="0" y="0"/>
                </a:lnTo>
                <a:close/>
              </a:path>
            </a:pathLst>
          </a:custGeom>
          <a:blipFill>
            <a:blip r:embed="rId2"/>
            <a:stretch>
              <a:fillRect l="0" t="0" r="0" b="0"/>
            </a:stretch>
          </a:blipFill>
        </p:spPr>
      </p:sp>
      <p:sp>
        <p:nvSpPr>
          <p:cNvPr name="TextBox 3" id="3"/>
          <p:cNvSpPr txBox="true"/>
          <p:nvPr/>
        </p:nvSpPr>
        <p:spPr>
          <a:xfrm rot="0">
            <a:off x="1132010" y="1841299"/>
            <a:ext cx="8011990" cy="689015"/>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Final Cleaned Output</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32010" y="1841299"/>
            <a:ext cx="8011990" cy="689015"/>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Conclusion</a:t>
            </a:r>
          </a:p>
        </p:txBody>
      </p:sp>
      <p:sp>
        <p:nvSpPr>
          <p:cNvPr name="TextBox 3" id="3"/>
          <p:cNvSpPr txBox="true"/>
          <p:nvPr/>
        </p:nvSpPr>
        <p:spPr>
          <a:xfrm rot="0">
            <a:off x="1132010" y="2726213"/>
            <a:ext cx="15848590" cy="6677550"/>
          </a:xfrm>
          <a:prstGeom prst="rect">
            <a:avLst/>
          </a:prstGeom>
        </p:spPr>
        <p:txBody>
          <a:bodyPr anchor="t" rtlCol="false" tIns="0" lIns="0" bIns="0" rIns="0">
            <a:spAutoFit/>
          </a:bodyPr>
          <a:lstStyle/>
          <a:p>
            <a:pPr algn="l">
              <a:lnSpc>
                <a:spcPts val="4050"/>
              </a:lnSpc>
              <a:spcBef>
                <a:spcPct val="0"/>
              </a:spcBef>
            </a:pPr>
            <a:r>
              <a:rPr lang="en-US" sz="3000" spc="48">
                <a:solidFill>
                  <a:srgbClr val="1C2120"/>
                </a:solidFill>
                <a:latin typeface="DM Sans"/>
                <a:ea typeface="DM Sans"/>
                <a:cs typeface="DM Sans"/>
                <a:sym typeface="DM Sans"/>
              </a:rPr>
              <a:t>After analyzing both campaigns, we observed that the Control Campaign outperformed the Test Campaign in several key areas. It recorded a higher conversion rate of 9.83% compared to 8.64%, and delivered a slightly better Return on Ad Spend (ROAS) of 0.22 against 0.20. Additionally, the cost per purchase was lower at $4.53 versus $4.92, making it more cost-efficient. On the other hand, the Test Campaign showed better engagement, with a Click-Through Rate (CTR) of 8.09% (vs 4.86%) and an engagement rate of 4.37% (vs 3.44%), along with a higher number of total clicks and purchases despite having fewer impressions. These findings suggest that while the Test Campaign succeeded in grabbing user attention, the Control Campaign was more effective in converting those interactions into meaningful purchases with better budget utilization. So, our final verdict is that the Control Campaign remains the more efficient and conversion-optimized strategy, making it the better choice for driving cost-effective results.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32010" y="1508238"/>
            <a:ext cx="8011990" cy="689015"/>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A/B Testing Intro</a:t>
            </a:r>
          </a:p>
        </p:txBody>
      </p:sp>
      <p:sp>
        <p:nvSpPr>
          <p:cNvPr name="TextBox 3" id="3"/>
          <p:cNvSpPr txBox="true"/>
          <p:nvPr/>
        </p:nvSpPr>
        <p:spPr>
          <a:xfrm rot="0">
            <a:off x="1132010" y="3779869"/>
            <a:ext cx="15364229" cy="2562427"/>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DM Sans"/>
                <a:ea typeface="DM Sans"/>
                <a:cs typeface="DM Sans"/>
                <a:sym typeface="DM Sans"/>
              </a:rPr>
              <a:t>A/B</a:t>
            </a:r>
            <a:r>
              <a:rPr lang="en-US" sz="3000" spc="179" u="none">
                <a:solidFill>
                  <a:srgbClr val="000000"/>
                </a:solidFill>
                <a:latin typeface="DM Sans"/>
                <a:ea typeface="DM Sans"/>
                <a:cs typeface="DM Sans"/>
                <a:sym typeface="DM Sans"/>
              </a:rPr>
              <a:t> testing is a simple yet powerful way to compare two versions of something—like marketing campaigns or product features—to see which performs better. By dividing users into two groups (A and B) and analyzing how they respond, we can make data-backed decisions that improve performance, engagement, and ultimately, business outcomes.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32010" y="1508238"/>
            <a:ext cx="8011990" cy="689015"/>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Dataset Used</a:t>
            </a:r>
          </a:p>
        </p:txBody>
      </p:sp>
      <p:sp>
        <p:nvSpPr>
          <p:cNvPr name="TextBox 3" id="3"/>
          <p:cNvSpPr txBox="true"/>
          <p:nvPr/>
        </p:nvSpPr>
        <p:spPr>
          <a:xfrm rot="0">
            <a:off x="1245713" y="3382681"/>
            <a:ext cx="14194450" cy="2048036"/>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DM Sans"/>
                <a:ea typeface="DM Sans"/>
                <a:cs typeface="DM Sans"/>
                <a:sym typeface="DM Sans"/>
              </a:rPr>
              <a:t>W</a:t>
            </a:r>
            <a:r>
              <a:rPr lang="en-US" sz="3000" spc="179" u="none">
                <a:solidFill>
                  <a:srgbClr val="000000"/>
                </a:solidFill>
                <a:latin typeface="DM Sans"/>
                <a:ea typeface="DM Sans"/>
                <a:cs typeface="DM Sans"/>
                <a:sym typeface="DM Sans"/>
              </a:rPr>
              <a:t>e sourced our dataset from Kaggle: A/B Testing Marketing Campaign Dataset. The dataset includes two CSV files, each containing 30 rows of data. Our primary analysis was conducted on the file, having two campaign groups , control_group.csv and test_group.csv.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2010" y="3874229"/>
            <a:ext cx="16127290" cy="4078418"/>
          </a:xfrm>
          <a:custGeom>
            <a:avLst/>
            <a:gdLst/>
            <a:ahLst/>
            <a:cxnLst/>
            <a:rect r="r" b="b" t="t" l="l"/>
            <a:pathLst>
              <a:path h="4078418" w="16127290">
                <a:moveTo>
                  <a:pt x="0" y="0"/>
                </a:moveTo>
                <a:lnTo>
                  <a:pt x="16127290" y="0"/>
                </a:lnTo>
                <a:lnTo>
                  <a:pt x="16127290" y="4078417"/>
                </a:lnTo>
                <a:lnTo>
                  <a:pt x="0" y="4078417"/>
                </a:lnTo>
                <a:lnTo>
                  <a:pt x="0" y="0"/>
                </a:lnTo>
                <a:close/>
              </a:path>
            </a:pathLst>
          </a:custGeom>
          <a:blipFill>
            <a:blip r:embed="rId2"/>
            <a:stretch>
              <a:fillRect l="0" t="0" r="-2177" b="0"/>
            </a:stretch>
          </a:blipFill>
        </p:spPr>
      </p:sp>
      <p:sp>
        <p:nvSpPr>
          <p:cNvPr name="TextBox 3" id="3"/>
          <p:cNvSpPr txBox="true"/>
          <p:nvPr/>
        </p:nvSpPr>
        <p:spPr>
          <a:xfrm rot="0">
            <a:off x="1132010" y="1841299"/>
            <a:ext cx="8011990" cy="689015"/>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Dataset Overview</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444439"/>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28700" y="1875109"/>
            <a:ext cx="8537476" cy="781010"/>
          </a:xfrm>
          <a:prstGeom prst="rect">
            <a:avLst/>
          </a:prstGeom>
        </p:spPr>
        <p:txBody>
          <a:bodyPr anchor="t" rtlCol="false" tIns="0" lIns="0" bIns="0" rIns="0">
            <a:spAutoFit/>
          </a:bodyPr>
          <a:lstStyle/>
          <a:p>
            <a:pPr algn="l">
              <a:lnSpc>
                <a:spcPts val="5700"/>
              </a:lnSpc>
            </a:pPr>
            <a:r>
              <a:rPr lang="en-US" sz="5000" b="true">
                <a:solidFill>
                  <a:srgbClr val="1C2120"/>
                </a:solidFill>
                <a:latin typeface="Poppins Bold"/>
                <a:ea typeface="Poppins Bold"/>
                <a:cs typeface="Poppins Bold"/>
                <a:sym typeface="Poppins Bold"/>
              </a:rPr>
              <a:t>Data Cleaning</a:t>
            </a:r>
          </a:p>
        </p:txBody>
      </p:sp>
      <p:sp>
        <p:nvSpPr>
          <p:cNvPr name="TextBox 9" id="9"/>
          <p:cNvSpPr txBox="true"/>
          <p:nvPr/>
        </p:nvSpPr>
        <p:spPr>
          <a:xfrm rot="0">
            <a:off x="1671694" y="3727229"/>
            <a:ext cx="4795523" cy="153364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Combining two campaign data to one  by UNION ALL.</a:t>
            </a:r>
          </a:p>
        </p:txBody>
      </p:sp>
      <p:sp>
        <p:nvSpPr>
          <p:cNvPr name="TextBox 10" id="10"/>
          <p:cNvSpPr txBox="true"/>
          <p:nvPr/>
        </p:nvSpPr>
        <p:spPr>
          <a:xfrm rot="0">
            <a:off x="9566176" y="2646593"/>
            <a:ext cx="7026824" cy="6231095"/>
          </a:xfrm>
          <a:prstGeom prst="rect">
            <a:avLst/>
          </a:prstGeom>
        </p:spPr>
        <p:txBody>
          <a:bodyPr anchor="t" rtlCol="false" tIns="0" lIns="0" bIns="0" rIns="0">
            <a:spAutoFit/>
          </a:bodyPr>
          <a:lstStyle/>
          <a:p>
            <a:pPr algn="just" marL="0" indent="0" lvl="0">
              <a:lnSpc>
                <a:spcPts val="1770"/>
              </a:lnSpc>
              <a:spcBef>
                <a:spcPct val="0"/>
              </a:spcBef>
            </a:pPr>
            <a:r>
              <a:rPr lang="en-US" sz="1311" spc="20">
                <a:solidFill>
                  <a:srgbClr val="1C2120"/>
                </a:solidFill>
                <a:latin typeface="DM Sans"/>
                <a:ea typeface="DM Sans"/>
                <a:cs typeface="DM Sans"/>
                <a:sym typeface="DM Sans"/>
              </a:rPr>
              <a:t>CREATE TAB</a:t>
            </a:r>
            <a:r>
              <a:rPr lang="en-US" sz="1311" spc="20" u="none">
                <a:solidFill>
                  <a:srgbClr val="1C2120"/>
                </a:solidFill>
                <a:latin typeface="DM Sans"/>
                <a:ea typeface="DM Sans"/>
                <a:cs typeface="DM Sans"/>
                <a:sym typeface="DM Sans"/>
              </a:rPr>
              <a:t>LE ab_campaign_data AS</a:t>
            </a:r>
          </a:p>
          <a:p>
            <a:pPr algn="just" marL="0" indent="0" lvl="0">
              <a:lnSpc>
                <a:spcPts val="1770"/>
              </a:lnSpc>
              <a:spcBef>
                <a:spcPct val="0"/>
              </a:spcBef>
            </a:pPr>
            <a:r>
              <a:rPr lang="en-US" sz="1311" spc="20" u="none">
                <a:solidFill>
                  <a:srgbClr val="1C2120"/>
                </a:solidFill>
                <a:latin typeface="DM Sans"/>
                <a:ea typeface="DM Sans"/>
                <a:cs typeface="DM Sans"/>
                <a:sym typeface="DM Sans"/>
              </a:rPr>
              <a:t>SELECT </a:t>
            </a:r>
          </a:p>
          <a:p>
            <a:pPr algn="just" marL="0" indent="0" lvl="0">
              <a:lnSpc>
                <a:spcPts val="1770"/>
              </a:lnSpc>
              <a:spcBef>
                <a:spcPct val="0"/>
              </a:spcBef>
            </a:pPr>
            <a:r>
              <a:rPr lang="en-US" sz="1311" spc="20" u="none">
                <a:solidFill>
                  <a:srgbClr val="1C2120"/>
                </a:solidFill>
                <a:latin typeface="DM Sans"/>
                <a:ea typeface="DM Sans"/>
                <a:cs typeface="DM Sans"/>
                <a:sym typeface="DM Sans"/>
              </a:rPr>
              <a:t>    'control' AS group_type,</a:t>
            </a:r>
          </a:p>
          <a:p>
            <a:pPr algn="just" marL="0" indent="0" lvl="0">
              <a:lnSpc>
                <a:spcPts val="1770"/>
              </a:lnSpc>
              <a:spcBef>
                <a:spcPct val="0"/>
              </a:spcBef>
            </a:pPr>
            <a:r>
              <a:rPr lang="en-US" sz="1311" spc="20" u="none">
                <a:solidFill>
                  <a:srgbClr val="1C2120"/>
                </a:solidFill>
                <a:latin typeface="DM Sans"/>
                <a:ea typeface="DM Sans"/>
                <a:cs typeface="DM Sans"/>
                <a:sym typeface="DM Sans"/>
              </a:rPr>
              <a:t>    `Campaign Name`,</a:t>
            </a:r>
          </a:p>
          <a:p>
            <a:pPr algn="just" marL="0" indent="0" lvl="0">
              <a:lnSpc>
                <a:spcPts val="1770"/>
              </a:lnSpc>
              <a:spcBef>
                <a:spcPct val="0"/>
              </a:spcBef>
            </a:pPr>
            <a:r>
              <a:rPr lang="en-US" sz="1311" spc="20" u="none">
                <a:solidFill>
                  <a:srgbClr val="1C2120"/>
                </a:solidFill>
                <a:latin typeface="DM Sans"/>
                <a:ea typeface="DM Sans"/>
                <a:cs typeface="DM Sans"/>
                <a:sym typeface="DM Sans"/>
              </a:rPr>
              <a:t>    `Date`,</a:t>
            </a:r>
          </a:p>
          <a:p>
            <a:pPr algn="just" marL="0" indent="0" lvl="0">
              <a:lnSpc>
                <a:spcPts val="1770"/>
              </a:lnSpc>
              <a:spcBef>
                <a:spcPct val="0"/>
              </a:spcBef>
            </a:pPr>
            <a:r>
              <a:rPr lang="en-US" sz="1311" spc="20" u="none">
                <a:solidFill>
                  <a:srgbClr val="1C2120"/>
                </a:solidFill>
                <a:latin typeface="DM Sans"/>
                <a:ea typeface="DM Sans"/>
                <a:cs typeface="DM Sans"/>
                <a:sym typeface="DM Sans"/>
              </a:rPr>
              <a:t>    `Spend [USD]`,</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Impressions`,</a:t>
            </a:r>
          </a:p>
          <a:p>
            <a:pPr algn="just" marL="0" indent="0" lvl="0">
              <a:lnSpc>
                <a:spcPts val="1770"/>
              </a:lnSpc>
              <a:spcBef>
                <a:spcPct val="0"/>
              </a:spcBef>
            </a:pPr>
            <a:r>
              <a:rPr lang="en-US" sz="1311" spc="20" u="none">
                <a:solidFill>
                  <a:srgbClr val="1C2120"/>
                </a:solidFill>
                <a:latin typeface="DM Sans"/>
                <a:ea typeface="DM Sans"/>
                <a:cs typeface="DM Sans"/>
                <a:sym typeface="DM Sans"/>
              </a:rPr>
              <a:t>    `Reach`,</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Website Clicks`,</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Searches`,</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View Content`,</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Add to Cart`,</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Purchase`</a:t>
            </a:r>
          </a:p>
          <a:p>
            <a:pPr algn="just" marL="0" indent="0" lvl="0">
              <a:lnSpc>
                <a:spcPts val="1770"/>
              </a:lnSpc>
              <a:spcBef>
                <a:spcPct val="0"/>
              </a:spcBef>
            </a:pPr>
            <a:r>
              <a:rPr lang="en-US" sz="1311" spc="20" u="none">
                <a:solidFill>
                  <a:srgbClr val="1C2120"/>
                </a:solidFill>
                <a:latin typeface="DM Sans"/>
                <a:ea typeface="DM Sans"/>
                <a:cs typeface="DM Sans"/>
                <a:sym typeface="DM Sans"/>
              </a:rPr>
              <a:t>FROM control_group</a:t>
            </a:r>
          </a:p>
          <a:p>
            <a:pPr algn="just" marL="0" indent="0" lvl="0">
              <a:lnSpc>
                <a:spcPts val="1770"/>
              </a:lnSpc>
              <a:spcBef>
                <a:spcPct val="0"/>
              </a:spcBef>
            </a:pPr>
            <a:r>
              <a:rPr lang="en-US" sz="1311" spc="20" u="none">
                <a:solidFill>
                  <a:srgbClr val="1C2120"/>
                </a:solidFill>
                <a:latin typeface="DM Sans"/>
                <a:ea typeface="DM Sans"/>
                <a:cs typeface="DM Sans"/>
                <a:sym typeface="DM Sans"/>
              </a:rPr>
              <a:t>UNION ALL</a:t>
            </a:r>
          </a:p>
          <a:p>
            <a:pPr algn="just" marL="0" indent="0" lvl="0">
              <a:lnSpc>
                <a:spcPts val="1770"/>
              </a:lnSpc>
              <a:spcBef>
                <a:spcPct val="0"/>
              </a:spcBef>
            </a:pPr>
            <a:r>
              <a:rPr lang="en-US" sz="1311" spc="20" u="none">
                <a:solidFill>
                  <a:srgbClr val="1C2120"/>
                </a:solidFill>
                <a:latin typeface="DM Sans"/>
                <a:ea typeface="DM Sans"/>
                <a:cs typeface="DM Sans"/>
                <a:sym typeface="DM Sans"/>
              </a:rPr>
              <a:t>SELECT </a:t>
            </a:r>
          </a:p>
          <a:p>
            <a:pPr algn="just" marL="0" indent="0" lvl="0">
              <a:lnSpc>
                <a:spcPts val="1770"/>
              </a:lnSpc>
              <a:spcBef>
                <a:spcPct val="0"/>
              </a:spcBef>
            </a:pPr>
            <a:r>
              <a:rPr lang="en-US" sz="1311" spc="20" u="none">
                <a:solidFill>
                  <a:srgbClr val="1C2120"/>
                </a:solidFill>
                <a:latin typeface="DM Sans"/>
                <a:ea typeface="DM Sans"/>
                <a:cs typeface="DM Sans"/>
                <a:sym typeface="DM Sans"/>
              </a:rPr>
              <a:t>    'test' AS group_type,</a:t>
            </a:r>
          </a:p>
          <a:p>
            <a:pPr algn="just" marL="0" indent="0" lvl="0">
              <a:lnSpc>
                <a:spcPts val="1770"/>
              </a:lnSpc>
              <a:spcBef>
                <a:spcPct val="0"/>
              </a:spcBef>
            </a:pPr>
            <a:r>
              <a:rPr lang="en-US" sz="1311" spc="20" u="none">
                <a:solidFill>
                  <a:srgbClr val="1C2120"/>
                </a:solidFill>
                <a:latin typeface="DM Sans"/>
                <a:ea typeface="DM Sans"/>
                <a:cs typeface="DM Sans"/>
                <a:sym typeface="DM Sans"/>
              </a:rPr>
              <a:t>    `Campaign Name`,</a:t>
            </a:r>
          </a:p>
          <a:p>
            <a:pPr algn="just" marL="0" indent="0" lvl="0">
              <a:lnSpc>
                <a:spcPts val="1770"/>
              </a:lnSpc>
              <a:spcBef>
                <a:spcPct val="0"/>
              </a:spcBef>
            </a:pPr>
            <a:r>
              <a:rPr lang="en-US" sz="1311" spc="20" u="none">
                <a:solidFill>
                  <a:srgbClr val="1C2120"/>
                </a:solidFill>
                <a:latin typeface="DM Sans"/>
                <a:ea typeface="DM Sans"/>
                <a:cs typeface="DM Sans"/>
                <a:sym typeface="DM Sans"/>
              </a:rPr>
              <a:t>    `Date`,</a:t>
            </a:r>
          </a:p>
          <a:p>
            <a:pPr algn="just" marL="0" indent="0" lvl="0">
              <a:lnSpc>
                <a:spcPts val="1770"/>
              </a:lnSpc>
              <a:spcBef>
                <a:spcPct val="0"/>
              </a:spcBef>
            </a:pPr>
            <a:r>
              <a:rPr lang="en-US" sz="1311" spc="20" u="none">
                <a:solidFill>
                  <a:srgbClr val="1C2120"/>
                </a:solidFill>
                <a:latin typeface="DM Sans"/>
                <a:ea typeface="DM Sans"/>
                <a:cs typeface="DM Sans"/>
                <a:sym typeface="DM Sans"/>
              </a:rPr>
              <a:t>    `Spend [USD]`,</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Impressions`,</a:t>
            </a:r>
          </a:p>
          <a:p>
            <a:pPr algn="just" marL="0" indent="0" lvl="0">
              <a:lnSpc>
                <a:spcPts val="1770"/>
              </a:lnSpc>
              <a:spcBef>
                <a:spcPct val="0"/>
              </a:spcBef>
            </a:pPr>
            <a:r>
              <a:rPr lang="en-US" sz="1311" spc="20" u="none">
                <a:solidFill>
                  <a:srgbClr val="1C2120"/>
                </a:solidFill>
                <a:latin typeface="DM Sans"/>
                <a:ea typeface="DM Sans"/>
                <a:cs typeface="DM Sans"/>
                <a:sym typeface="DM Sans"/>
              </a:rPr>
              <a:t>    `Reach`,</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Website Clicks`,</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Searches`,</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View Content`,</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Add to Cart`,</a:t>
            </a:r>
          </a:p>
          <a:p>
            <a:pPr algn="just" marL="0" indent="0" lvl="0">
              <a:lnSpc>
                <a:spcPts val="1770"/>
              </a:lnSpc>
              <a:spcBef>
                <a:spcPct val="0"/>
              </a:spcBef>
            </a:pPr>
            <a:r>
              <a:rPr lang="en-US" sz="1311" spc="20" u="none">
                <a:solidFill>
                  <a:srgbClr val="1C2120"/>
                </a:solidFill>
                <a:latin typeface="DM Sans"/>
                <a:ea typeface="DM Sans"/>
                <a:cs typeface="DM Sans"/>
                <a:sym typeface="DM Sans"/>
              </a:rPr>
              <a:t>    `# of Purchase`</a:t>
            </a:r>
          </a:p>
          <a:p>
            <a:pPr algn="just" marL="0" indent="0" lvl="0">
              <a:lnSpc>
                <a:spcPts val="1770"/>
              </a:lnSpc>
              <a:spcBef>
                <a:spcPct val="0"/>
              </a:spcBef>
            </a:pPr>
            <a:r>
              <a:rPr lang="en-US" sz="1311" spc="20" u="none">
                <a:solidFill>
                  <a:srgbClr val="1C2120"/>
                </a:solidFill>
                <a:latin typeface="DM Sans"/>
                <a:ea typeface="DM Sans"/>
                <a:cs typeface="DM Sans"/>
                <a:sym typeface="DM Sans"/>
              </a:rPr>
              <a:t>FROM test_group;</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894159"/>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602884" y="2167766"/>
            <a:ext cx="4795523" cy="101925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Replacing Blank Spaces to 0 , for better calculation.</a:t>
            </a:r>
          </a:p>
        </p:txBody>
      </p:sp>
      <p:sp>
        <p:nvSpPr>
          <p:cNvPr name="TextBox 9" id="9"/>
          <p:cNvSpPr txBox="true"/>
          <p:nvPr/>
        </p:nvSpPr>
        <p:spPr>
          <a:xfrm rot="0">
            <a:off x="9144000" y="2134840"/>
            <a:ext cx="7026824" cy="7123460"/>
          </a:xfrm>
          <a:prstGeom prst="rect">
            <a:avLst/>
          </a:prstGeom>
        </p:spPr>
        <p:txBody>
          <a:bodyPr anchor="t" rtlCol="false" tIns="0" lIns="0" bIns="0" rIns="0">
            <a:spAutoFit/>
          </a:bodyPr>
          <a:lstStyle/>
          <a:p>
            <a:pPr algn="just">
              <a:lnSpc>
                <a:spcPts val="1770"/>
              </a:lnSpc>
            </a:pPr>
            <a:r>
              <a:rPr lang="en-US" sz="1311" spc="20">
                <a:solidFill>
                  <a:srgbClr val="1C2120"/>
                </a:solidFill>
                <a:latin typeface="DM Sans"/>
                <a:ea typeface="DM Sans"/>
                <a:cs typeface="DM Sans"/>
                <a:sym typeface="DM Sans"/>
              </a:rPr>
              <a:t>SELECT DISTINCT `# of Purchase` </a:t>
            </a:r>
          </a:p>
          <a:p>
            <a:pPr algn="just">
              <a:lnSpc>
                <a:spcPts val="1770"/>
              </a:lnSpc>
            </a:pPr>
            <a:r>
              <a:rPr lang="en-US" sz="1311" spc="20">
                <a:solidFill>
                  <a:srgbClr val="1C2120"/>
                </a:solidFill>
                <a:latin typeface="DM Sans"/>
                <a:ea typeface="DM Sans"/>
                <a:cs typeface="DM Sans"/>
                <a:sym typeface="DM Sans"/>
              </a:rPr>
              <a:t>FROM ab_campaign_data;</a:t>
            </a:r>
          </a:p>
          <a:p>
            <a:pPr algn="just">
              <a:lnSpc>
                <a:spcPts val="1770"/>
              </a:lnSpc>
            </a:pPr>
          </a:p>
          <a:p>
            <a:pPr algn="just" marL="0" indent="0" lvl="0">
              <a:lnSpc>
                <a:spcPts val="1770"/>
              </a:lnSpc>
              <a:spcBef>
                <a:spcPct val="0"/>
              </a:spcBef>
            </a:pPr>
            <a:r>
              <a:rPr lang="en-US" sz="1311" spc="20">
                <a:solidFill>
                  <a:srgbClr val="1C2120"/>
                </a:solidFill>
                <a:latin typeface="DM Sans"/>
                <a:ea typeface="DM Sans"/>
                <a:cs typeface="DM Sans"/>
                <a:sym typeface="DM Sans"/>
              </a:rPr>
              <a:t>UPDAT</a:t>
            </a:r>
            <a:r>
              <a:rPr lang="en-US" sz="1311" spc="20" u="none">
                <a:solidFill>
                  <a:srgbClr val="1C2120"/>
                </a:solidFill>
                <a:latin typeface="DM Sans"/>
                <a:ea typeface="DM Sans"/>
                <a:cs typeface="DM Sans"/>
                <a:sym typeface="DM Sans"/>
              </a:rPr>
              <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 of Purchase`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 of Purchase`) = '' OR `# of Purchase` IS NULL;</a:t>
            </a:r>
          </a:p>
          <a:p>
            <a:pPr algn="just" marL="0" indent="0" lvl="0">
              <a:lnSpc>
                <a:spcPts val="1770"/>
              </a:lnSpc>
              <a:spcBef>
                <a:spcPct val="0"/>
              </a:spcBef>
            </a:pPr>
          </a:p>
          <a:p>
            <a:pPr algn="just" marL="0" indent="0" lvl="0">
              <a:lnSpc>
                <a:spcPts val="1770"/>
              </a:lnSpc>
              <a:spcBef>
                <a:spcPct val="0"/>
              </a:spcBef>
            </a:pPr>
            <a:r>
              <a:rPr lang="en-US" sz="1311" spc="20" u="none">
                <a:solidFill>
                  <a:srgbClr val="1C2120"/>
                </a:solidFill>
                <a:latin typeface="DM Sans"/>
                <a:ea typeface="DM Sans"/>
                <a:cs typeface="DM Sans"/>
                <a:sym typeface="DM Sans"/>
              </a:rPr>
              <a:t>UPDATE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 of Impressions`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 of Impressions`) = '' OR `# of Impressions` IS NULL;</a:t>
            </a:r>
          </a:p>
          <a:p>
            <a:pPr algn="just" marL="0" indent="0" lvl="0">
              <a:lnSpc>
                <a:spcPts val="1770"/>
              </a:lnSpc>
              <a:spcBef>
                <a:spcPct val="0"/>
              </a:spcBef>
            </a:pPr>
          </a:p>
          <a:p>
            <a:pPr algn="just" marL="0" indent="0" lvl="0">
              <a:lnSpc>
                <a:spcPts val="1770"/>
              </a:lnSpc>
              <a:spcBef>
                <a:spcPct val="0"/>
              </a:spcBef>
            </a:pPr>
            <a:r>
              <a:rPr lang="en-US" sz="1311" spc="20" u="none">
                <a:solidFill>
                  <a:srgbClr val="1C2120"/>
                </a:solidFill>
                <a:latin typeface="DM Sans"/>
                <a:ea typeface="DM Sans"/>
                <a:cs typeface="DM Sans"/>
                <a:sym typeface="DM Sans"/>
              </a:rPr>
              <a:t>UPDATE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 of Website Clicks`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 of Website Clicks`) = '' OR `# of Website Clicks` IS NULL;</a:t>
            </a:r>
          </a:p>
          <a:p>
            <a:pPr algn="just" marL="0" indent="0" lvl="0">
              <a:lnSpc>
                <a:spcPts val="1770"/>
              </a:lnSpc>
              <a:spcBef>
                <a:spcPct val="0"/>
              </a:spcBef>
            </a:pPr>
          </a:p>
          <a:p>
            <a:pPr algn="just" marL="0" indent="0" lvl="0">
              <a:lnSpc>
                <a:spcPts val="1770"/>
              </a:lnSpc>
              <a:spcBef>
                <a:spcPct val="0"/>
              </a:spcBef>
            </a:pPr>
            <a:r>
              <a:rPr lang="en-US" sz="1311" spc="20" u="none">
                <a:solidFill>
                  <a:srgbClr val="1C2120"/>
                </a:solidFill>
                <a:latin typeface="DM Sans"/>
                <a:ea typeface="DM Sans"/>
                <a:cs typeface="DM Sans"/>
                <a:sym typeface="DM Sans"/>
              </a:rPr>
              <a:t>UPDATE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 of Searches`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 of Searches`) = '' OR `# of Searches` IS NULL;</a:t>
            </a:r>
          </a:p>
          <a:p>
            <a:pPr algn="just" marL="0" indent="0" lvl="0">
              <a:lnSpc>
                <a:spcPts val="1770"/>
              </a:lnSpc>
              <a:spcBef>
                <a:spcPct val="0"/>
              </a:spcBef>
            </a:pPr>
          </a:p>
          <a:p>
            <a:pPr algn="just" marL="0" indent="0" lvl="0">
              <a:lnSpc>
                <a:spcPts val="1770"/>
              </a:lnSpc>
              <a:spcBef>
                <a:spcPct val="0"/>
              </a:spcBef>
            </a:pPr>
            <a:r>
              <a:rPr lang="en-US" sz="1311" spc="20" u="none">
                <a:solidFill>
                  <a:srgbClr val="1C2120"/>
                </a:solidFill>
                <a:latin typeface="DM Sans"/>
                <a:ea typeface="DM Sans"/>
                <a:cs typeface="DM Sans"/>
                <a:sym typeface="DM Sans"/>
              </a:rPr>
              <a:t>UPDATE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 of View Content`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 of View Content`) = '' OR `# of View Content` IS NULL;</a:t>
            </a:r>
          </a:p>
          <a:p>
            <a:pPr algn="just" marL="0" indent="0" lvl="0">
              <a:lnSpc>
                <a:spcPts val="1770"/>
              </a:lnSpc>
              <a:spcBef>
                <a:spcPct val="0"/>
              </a:spcBef>
            </a:pPr>
          </a:p>
          <a:p>
            <a:pPr algn="just" marL="0" indent="0" lvl="0">
              <a:lnSpc>
                <a:spcPts val="1770"/>
              </a:lnSpc>
              <a:spcBef>
                <a:spcPct val="0"/>
              </a:spcBef>
            </a:pPr>
            <a:r>
              <a:rPr lang="en-US" sz="1311" spc="20" u="none">
                <a:solidFill>
                  <a:srgbClr val="1C2120"/>
                </a:solidFill>
                <a:latin typeface="DM Sans"/>
                <a:ea typeface="DM Sans"/>
                <a:cs typeface="DM Sans"/>
                <a:sym typeface="DM Sans"/>
              </a:rPr>
              <a:t>UPDATE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 of Add to Cart`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 of Add to Cart`) = '' OR `# of Add to Cart` IS NULL;</a:t>
            </a:r>
          </a:p>
          <a:p>
            <a:pPr algn="just" marL="0" indent="0" lvl="0">
              <a:lnSpc>
                <a:spcPts val="1770"/>
              </a:lnSpc>
              <a:spcBef>
                <a:spcPct val="0"/>
              </a:spcBef>
            </a:pPr>
          </a:p>
          <a:p>
            <a:pPr algn="just" marL="0" indent="0" lvl="0">
              <a:lnSpc>
                <a:spcPts val="1770"/>
              </a:lnSpc>
              <a:spcBef>
                <a:spcPct val="0"/>
              </a:spcBef>
            </a:pPr>
            <a:r>
              <a:rPr lang="en-US" sz="1311" spc="20" u="none">
                <a:solidFill>
                  <a:srgbClr val="1C2120"/>
                </a:solidFill>
                <a:latin typeface="DM Sans"/>
                <a:ea typeface="DM Sans"/>
                <a:cs typeface="DM Sans"/>
                <a:sym typeface="DM Sans"/>
              </a:rPr>
              <a:t>UPDATE ab_campaign_data </a:t>
            </a:r>
          </a:p>
          <a:p>
            <a:pPr algn="just" marL="0" indent="0" lvl="0">
              <a:lnSpc>
                <a:spcPts val="1770"/>
              </a:lnSpc>
              <a:spcBef>
                <a:spcPct val="0"/>
              </a:spcBef>
            </a:pPr>
            <a:r>
              <a:rPr lang="en-US" sz="1311" spc="20" u="none">
                <a:solidFill>
                  <a:srgbClr val="1C2120"/>
                </a:solidFill>
                <a:latin typeface="DM Sans"/>
                <a:ea typeface="DM Sans"/>
                <a:cs typeface="DM Sans"/>
                <a:sym typeface="DM Sans"/>
              </a:rPr>
              <a:t>SET `Reach` = 0 </a:t>
            </a:r>
          </a:p>
          <a:p>
            <a:pPr algn="just" marL="0" indent="0" lvl="0">
              <a:lnSpc>
                <a:spcPts val="1770"/>
              </a:lnSpc>
              <a:spcBef>
                <a:spcPct val="0"/>
              </a:spcBef>
            </a:pPr>
            <a:r>
              <a:rPr lang="en-US" sz="1311" spc="20" u="none">
                <a:solidFill>
                  <a:srgbClr val="1C2120"/>
                </a:solidFill>
                <a:latin typeface="DM Sans"/>
                <a:ea typeface="DM Sans"/>
                <a:cs typeface="DM Sans"/>
                <a:sym typeface="DM Sans"/>
              </a:rPr>
              <a:t>WHERE TRIM(`Reach`) = '' OR `Reach` IS NULL;</a:t>
            </a:r>
          </a:p>
          <a:p>
            <a:pPr algn="just" marL="0" indent="0" lvl="0">
              <a:lnSpc>
                <a:spcPts val="1770"/>
              </a:lnSpc>
              <a:spcBef>
                <a:spcPct val="0"/>
              </a:spcBef>
            </a:pPr>
          </a:p>
          <a:p>
            <a:pPr algn="just" marL="0" indent="0" lvl="0">
              <a:lnSpc>
                <a:spcPts val="177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894159"/>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602884" y="2167766"/>
            <a:ext cx="4795523" cy="101925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Redefining datatypes for all columns.</a:t>
            </a:r>
          </a:p>
        </p:txBody>
      </p:sp>
      <p:sp>
        <p:nvSpPr>
          <p:cNvPr name="TextBox 9" id="9"/>
          <p:cNvSpPr txBox="true"/>
          <p:nvPr/>
        </p:nvSpPr>
        <p:spPr>
          <a:xfrm rot="0">
            <a:off x="9111125" y="2929826"/>
            <a:ext cx="7329713" cy="4570964"/>
          </a:xfrm>
          <a:prstGeom prst="rect">
            <a:avLst/>
          </a:prstGeom>
        </p:spPr>
        <p:txBody>
          <a:bodyPr anchor="t" rtlCol="false" tIns="0" lIns="0" bIns="0" rIns="0">
            <a:spAutoFit/>
          </a:bodyPr>
          <a:lstStyle/>
          <a:p>
            <a:pPr algn="just" marL="0" indent="0" lvl="0">
              <a:lnSpc>
                <a:spcPts val="2791"/>
              </a:lnSpc>
              <a:spcBef>
                <a:spcPct val="0"/>
              </a:spcBef>
            </a:pPr>
            <a:r>
              <a:rPr lang="en-US" sz="2068" spc="33">
                <a:solidFill>
                  <a:srgbClr val="1C2120"/>
                </a:solidFill>
                <a:latin typeface="DM Sans"/>
                <a:ea typeface="DM Sans"/>
                <a:cs typeface="DM Sans"/>
                <a:sym typeface="DM Sans"/>
              </a:rPr>
              <a:t>ALTER TABL</a:t>
            </a:r>
            <a:r>
              <a:rPr lang="en-US" sz="2068" spc="33" u="none">
                <a:solidFill>
                  <a:srgbClr val="1C2120"/>
                </a:solidFill>
                <a:latin typeface="DM Sans"/>
                <a:ea typeface="DM Sans"/>
                <a:cs typeface="DM Sans"/>
                <a:sym typeface="DM Sans"/>
              </a:rPr>
              <a:t>E ab_campaign_data </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 of Purchase`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 of Impressions`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 of Website Clicks`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 of Searches`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 of View Content`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 of Add to Cart` INT;</a:t>
            </a:r>
          </a:p>
          <a:p>
            <a:pPr algn="just" marL="0" indent="0" lvl="0">
              <a:lnSpc>
                <a:spcPts val="2791"/>
              </a:lnSpc>
              <a:spcBef>
                <a:spcPct val="0"/>
              </a:spcBef>
            </a:pPr>
          </a:p>
          <a:p>
            <a:pPr algn="just" marL="0" indent="0" lvl="0">
              <a:lnSpc>
                <a:spcPts val="2791"/>
              </a:lnSpc>
              <a:spcBef>
                <a:spcPct val="0"/>
              </a:spcBef>
            </a:pPr>
            <a:r>
              <a:rPr lang="en-US" sz="2068" spc="33" u="none">
                <a:solidFill>
                  <a:srgbClr val="1C2120"/>
                </a:solidFill>
                <a:latin typeface="DM Sans"/>
                <a:ea typeface="DM Sans"/>
                <a:cs typeface="DM Sans"/>
                <a:sym typeface="DM Sans"/>
              </a:rPr>
              <a:t>ALTER TABLE ab_campaign_data </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`Reach` INT;</a:t>
            </a:r>
          </a:p>
          <a:p>
            <a:pPr algn="just" marL="0" indent="0" lvl="0">
              <a:lnSpc>
                <a:spcPts val="2791"/>
              </a:lnSpc>
              <a:spcBef>
                <a:spcPct val="0"/>
              </a:spcBef>
            </a:pPr>
          </a:p>
          <a:p>
            <a:pPr algn="just" marL="0" indent="0" lvl="0">
              <a:lnSpc>
                <a:spcPts val="2791"/>
              </a:lnSpc>
              <a:spcBef>
                <a:spcPct val="0"/>
              </a:spcBef>
            </a:pPr>
            <a:r>
              <a:rPr lang="en-US" sz="2068" spc="33" u="none">
                <a:solidFill>
                  <a:srgbClr val="1C2120"/>
                </a:solidFill>
                <a:latin typeface="DM Sans"/>
                <a:ea typeface="DM Sans"/>
                <a:cs typeface="DM Sans"/>
                <a:sym typeface="DM Sans"/>
              </a:rPr>
              <a:t>ALTER TABLE ab_campaign_data</a:t>
            </a:r>
          </a:p>
          <a:p>
            <a:pPr algn="just" marL="0" indent="0" lvl="0">
              <a:lnSpc>
                <a:spcPts val="2791"/>
              </a:lnSpc>
              <a:spcBef>
                <a:spcPct val="0"/>
              </a:spcBef>
            </a:pPr>
            <a:r>
              <a:rPr lang="en-US" sz="2068" spc="33" u="none">
                <a:solidFill>
                  <a:srgbClr val="1C2120"/>
                </a:solidFill>
                <a:latin typeface="DM Sans"/>
                <a:ea typeface="DM Sans"/>
                <a:cs typeface="DM Sans"/>
                <a:sym typeface="DM Sans"/>
              </a:rPr>
              <a:t>MODIFY `Spend [USD]` FLOAT;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894159"/>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638113" y="1894159"/>
            <a:ext cx="8275735" cy="7771850"/>
            <a:chOff x="0" y="0"/>
            <a:chExt cx="2770370" cy="2601691"/>
          </a:xfrm>
        </p:grpSpPr>
        <p:sp>
          <p:nvSpPr>
            <p:cNvPr name="Freeform 6" id="6"/>
            <p:cNvSpPr/>
            <p:nvPr/>
          </p:nvSpPr>
          <p:spPr>
            <a:xfrm flipH="false" flipV="false" rot="0">
              <a:off x="0" y="0"/>
              <a:ext cx="2770370" cy="2601691"/>
            </a:xfrm>
            <a:custGeom>
              <a:avLst/>
              <a:gdLst/>
              <a:ahLst/>
              <a:cxnLst/>
              <a:rect r="r" b="b" t="t" l="l"/>
              <a:pathLst>
                <a:path h="2601691" w="2770370">
                  <a:moveTo>
                    <a:pt x="46775" y="0"/>
                  </a:moveTo>
                  <a:lnTo>
                    <a:pt x="2723596" y="0"/>
                  </a:lnTo>
                  <a:cubicBezTo>
                    <a:pt x="2736001" y="0"/>
                    <a:pt x="2747898" y="4928"/>
                    <a:pt x="2756670" y="13700"/>
                  </a:cubicBezTo>
                  <a:cubicBezTo>
                    <a:pt x="2765442" y="22472"/>
                    <a:pt x="2770370" y="34369"/>
                    <a:pt x="2770370" y="46775"/>
                  </a:cubicBezTo>
                  <a:lnTo>
                    <a:pt x="2770370" y="2554916"/>
                  </a:lnTo>
                  <a:cubicBezTo>
                    <a:pt x="2770370" y="2567321"/>
                    <a:pt x="2765442" y="2579219"/>
                    <a:pt x="2756670" y="2587991"/>
                  </a:cubicBezTo>
                  <a:cubicBezTo>
                    <a:pt x="2747898" y="2596763"/>
                    <a:pt x="2736001" y="2601691"/>
                    <a:pt x="2723596" y="2601691"/>
                  </a:cubicBezTo>
                  <a:lnTo>
                    <a:pt x="46775" y="2601691"/>
                  </a:lnTo>
                  <a:cubicBezTo>
                    <a:pt x="34369" y="2601691"/>
                    <a:pt x="22472" y="2596763"/>
                    <a:pt x="13700" y="2587991"/>
                  </a:cubicBezTo>
                  <a:cubicBezTo>
                    <a:pt x="4928" y="2579219"/>
                    <a:pt x="0" y="2567321"/>
                    <a:pt x="0" y="2554916"/>
                  </a:cubicBezTo>
                  <a:lnTo>
                    <a:pt x="0" y="46775"/>
                  </a:lnTo>
                  <a:cubicBezTo>
                    <a:pt x="0" y="34369"/>
                    <a:pt x="4928" y="22472"/>
                    <a:pt x="13700" y="13700"/>
                  </a:cubicBezTo>
                  <a:cubicBezTo>
                    <a:pt x="22472" y="4928"/>
                    <a:pt x="34369" y="0"/>
                    <a:pt x="46775" y="0"/>
                  </a:cubicBezTo>
                  <a:close/>
                </a:path>
              </a:pathLst>
            </a:custGeom>
            <a:solidFill>
              <a:srgbClr val="AAD7D4"/>
            </a:solidFill>
          </p:spPr>
        </p:sp>
        <p:sp>
          <p:nvSpPr>
            <p:cNvPr name="TextBox 7" id="7"/>
            <p:cNvSpPr txBox="true"/>
            <p:nvPr/>
          </p:nvSpPr>
          <p:spPr>
            <a:xfrm>
              <a:off x="0" y="85725"/>
              <a:ext cx="2770370" cy="2515966"/>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602884" y="2167766"/>
            <a:ext cx="4795523" cy="1019256"/>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Rename columns to proper names.</a:t>
            </a:r>
          </a:p>
        </p:txBody>
      </p:sp>
      <p:sp>
        <p:nvSpPr>
          <p:cNvPr name="TextBox 9" id="9"/>
          <p:cNvSpPr txBox="true"/>
          <p:nvPr/>
        </p:nvSpPr>
        <p:spPr>
          <a:xfrm rot="0">
            <a:off x="9111125" y="2929826"/>
            <a:ext cx="7329713" cy="4218519"/>
          </a:xfrm>
          <a:prstGeom prst="rect">
            <a:avLst/>
          </a:prstGeom>
        </p:spPr>
        <p:txBody>
          <a:bodyPr anchor="t" rtlCol="false" tIns="0" lIns="0" bIns="0" rIns="0">
            <a:spAutoFit/>
          </a:bodyPr>
          <a:lstStyle/>
          <a:p>
            <a:pPr algn="just" marL="0" indent="0" lvl="0">
              <a:lnSpc>
                <a:spcPts val="2791"/>
              </a:lnSpc>
              <a:spcBef>
                <a:spcPct val="0"/>
              </a:spcBef>
            </a:pPr>
            <a:r>
              <a:rPr lang="en-US" sz="2068" spc="33">
                <a:solidFill>
                  <a:srgbClr val="1C2120"/>
                </a:solidFill>
                <a:latin typeface="DM Sans"/>
                <a:ea typeface="DM Sans"/>
                <a:cs typeface="DM Sans"/>
                <a:sym typeface="DM Sans"/>
              </a:rPr>
              <a:t>ALTER TABL</a:t>
            </a:r>
            <a:r>
              <a:rPr lang="en-US" sz="2068" spc="33" u="none">
                <a:solidFill>
                  <a:srgbClr val="1C2120"/>
                </a:solidFill>
                <a:latin typeface="DM Sans"/>
                <a:ea typeface="DM Sans"/>
                <a:cs typeface="DM Sans"/>
                <a:sym typeface="DM Sans"/>
              </a:rPr>
              <a:t>E ab_campaign_data</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`Campaign Name` campaign_name VARCHAR(255),</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`Date` campaign_date DATE,</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`Spend [USD]` spend_usd FLOAT,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 of Impressions` impressions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`Reach` reach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 of Website Clicks` website_clicks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 of Searches` searches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 of View Content` view_content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 of Add to Cart` add_to_cart INT,</a:t>
            </a:r>
          </a:p>
          <a:p>
            <a:pPr algn="just" marL="0" indent="0" lvl="0">
              <a:lnSpc>
                <a:spcPts val="2791"/>
              </a:lnSpc>
              <a:spcBef>
                <a:spcPct val="0"/>
              </a:spcBef>
            </a:pPr>
            <a:r>
              <a:rPr lang="en-US" sz="2068" spc="33" u="none">
                <a:solidFill>
                  <a:srgbClr val="1C2120"/>
                </a:solidFill>
                <a:latin typeface="DM Sans"/>
                <a:ea typeface="DM Sans"/>
                <a:cs typeface="DM Sans"/>
                <a:sym typeface="DM Sans"/>
              </a:rPr>
              <a:t>CHANGE `# of Purchase` purchase INT;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2010" y="3647025"/>
            <a:ext cx="15283546" cy="4461014"/>
          </a:xfrm>
          <a:custGeom>
            <a:avLst/>
            <a:gdLst/>
            <a:ahLst/>
            <a:cxnLst/>
            <a:rect r="r" b="b" t="t" l="l"/>
            <a:pathLst>
              <a:path h="4461014" w="15283546">
                <a:moveTo>
                  <a:pt x="0" y="0"/>
                </a:moveTo>
                <a:lnTo>
                  <a:pt x="15283547" y="0"/>
                </a:lnTo>
                <a:lnTo>
                  <a:pt x="15283547" y="4461014"/>
                </a:lnTo>
                <a:lnTo>
                  <a:pt x="0" y="4461014"/>
                </a:lnTo>
                <a:lnTo>
                  <a:pt x="0" y="0"/>
                </a:lnTo>
                <a:close/>
              </a:path>
            </a:pathLst>
          </a:custGeom>
          <a:blipFill>
            <a:blip r:embed="rId2"/>
            <a:stretch>
              <a:fillRect l="0" t="0" r="-6139" b="0"/>
            </a:stretch>
          </a:blipFill>
        </p:spPr>
      </p:sp>
      <p:sp>
        <p:nvSpPr>
          <p:cNvPr name="TextBox 3" id="3"/>
          <p:cNvSpPr txBox="true"/>
          <p:nvPr/>
        </p:nvSpPr>
        <p:spPr>
          <a:xfrm rot="0">
            <a:off x="1132010" y="1536479"/>
            <a:ext cx="8011990" cy="1298656"/>
          </a:xfrm>
          <a:prstGeom prst="rect">
            <a:avLst/>
          </a:prstGeom>
        </p:spPr>
        <p:txBody>
          <a:bodyPr anchor="t" rtlCol="false" tIns="0" lIns="0" bIns="0" rIns="0">
            <a:spAutoFit/>
          </a:bodyPr>
          <a:lstStyle/>
          <a:p>
            <a:pPr algn="l">
              <a:lnSpc>
                <a:spcPts val="4850"/>
              </a:lnSpc>
            </a:pPr>
            <a:r>
              <a:rPr lang="en-US" sz="5000" b="true">
                <a:solidFill>
                  <a:srgbClr val="1C2120"/>
                </a:solidFill>
                <a:latin typeface="Poppins Bold"/>
                <a:ea typeface="Poppins Bold"/>
                <a:cs typeface="Poppins Bold"/>
                <a:sym typeface="Poppins Bold"/>
              </a:rPr>
              <a:t>Final Cleaned Dataset Overview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DAGvL_mykMU</dc:identifier>
  <dcterms:modified xsi:type="dcterms:W3CDTF">2011-08-01T06:04:30Z</dcterms:modified>
  <cp:revision>1</cp:revision>
  <dc:title>Project presentation</dc:title>
</cp:coreProperties>
</file>