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inkml+xml" PartName="/ppt/ink/ink5.xml"/>
  <Override ContentType="application/inkml+xml" PartName="/ppt/ink/ink4.xml"/>
  <Override ContentType="application/inkml+xml" PartName="/ppt/ink/ink3.xml"/>
  <Override ContentType="application/inkml+xml" PartName="/ppt/ink/ink2.xml"/>
  <Override ContentType="application/inkml+xml" PartName="/ppt/ink/ink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Lst>
  <p:sldSz cy="6858000" cx="12192000"/>
  <p:notesSz cx="6858000" cy="9144000"/>
  <p:custDataLst>
    <p:tags r:id="rId13"/>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0" Type="http://schemas.openxmlformats.org/officeDocument/2006/relationships/slide" Target="slides/slide8.xml"/><Relationship Id="rId13" Type="http://schemas.openxmlformats.org/officeDocument/2006/relationships/tags" Target="tags/tag1.xml"/><Relationship Id="rId12" Type="http://schemas.openxmlformats.org/officeDocument/2006/relationships/slide" Target="slides/slide1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2.xml"/><Relationship Id="rId9" Type="http://schemas.openxmlformats.org/officeDocument/2006/relationships/slide" Target="slides/slide7.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03.082"/>
    </inkml:context>
    <inkml:brush xml:id="br0">
      <inkml:brushProperty name="width" value="0.5" units="cm"/>
      <inkml:brushProperty name="height" value="1" units="cm"/>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07.033"/>
    </inkml:context>
    <inkml:brush xml:id="br0">
      <inkml:brushProperty name="width" value="0.5" units="cm"/>
      <inkml:brushProperty name="height" value="1" units="cm"/>
      <inkml:brushProperty name="tip" value="rectangle"/>
      <inkml:brushProperty name="rasterOp" value="maskPen"/>
      <inkml:brushProperty name="ignorePressure" value="1"/>
    </inkml:brush>
  </inkml:definitions>
  <inkml:trace contextRef="#ctx0" brushRef="#br0">1 1,'1593'0,"-1573"0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15.720"/>
    </inkml:context>
    <inkml:brush xml:id="br0">
      <inkml:brushProperty name="width" value="0.5" units="cm"/>
      <inkml:brushProperty name="height" value="1" units="cm"/>
      <inkml:brushProperty name="tip" value="rectangle"/>
      <inkml:brushProperty name="rasterOp" value="maskPen"/>
      <inkml:brushProperty name="ignorePressure" value="1"/>
    </inkml:brush>
  </inkml:definitions>
  <inkml:trace contextRef="#ctx0" brushRef="#br0">1 48,'487'0,"-460"-2,0-1,34-7,-15 1,2 0,-29 4,0 2,32-3,-24 6,99 0,-109 1,0 1,-1 1,0 0,1 1,20 8,-22-5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33.449"/>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47,'417'0,"-396"-1,0-2,0 0,0-1,23-8,-22 6,-1 0,1 2,38-4,23 9,-514-2,197 2,228-1,-1 0,1 1,0 0,-9 2,0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35.036"/>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1,'1366'0,"-1356"1,0 0,0 1,-1 0,1 0,-1 1,1 0,9 5,26 9,-37-15,120 39,-108-34,0 2,-1 0,-1 2,23 15,-30-18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191250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64240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107392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0925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4258404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341CE3-AE97-4248-AB44-61FB9B9EE7D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997129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341CE3-AE97-4248-AB44-61FB9B9EE7D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3191940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868832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351038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16377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72402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43815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341CE3-AE97-4248-AB44-61FB9B9EE7D8}"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126606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341CE3-AE97-4248-AB44-61FB9B9EE7D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3208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41CE3-AE97-4248-AB44-61FB9B9EE7D8}"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422427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67315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80714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6341CE3-AE97-4248-AB44-61FB9B9EE7D8}" type="datetimeFigureOut">
              <a:rPr lang="en-IN" smtClean="0"/>
              <a:t>11-10-2023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07B6E0-0569-4E1F-AC80-D977B53824B1}" type="slidenum">
              <a:rPr lang="en-IN" smtClean="0"/>
              <a:t>‹#›</a:t>
            </a:fld>
            <a:endParaRPr lang="en-IN"/>
          </a:p>
        </p:txBody>
      </p:sp>
    </p:spTree>
    <p:extLst>
      <p:ext uri="{BB962C8B-B14F-4D97-AF65-F5344CB8AC3E}">
        <p14:creationId xmlns:p14="http://schemas.microsoft.com/office/powerpoint/2010/main" val="33699224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5FB7-242F-34BE-043A-6A8977719609}"/>
              </a:ext>
            </a:extLst>
          </p:cNvPr>
          <p:cNvSpPr>
            <a:spLocks noGrp="1"/>
          </p:cNvSpPr>
          <p:nvPr>
            <p:ph type="title"/>
          </p:nvPr>
        </p:nvSpPr>
        <p:spPr>
          <a:xfrm>
            <a:off x="3039533" y="2380193"/>
            <a:ext cx="6299200" cy="1252008"/>
          </a:xfrm>
        </p:spPr>
        <p:txBody>
          <a:bodyPr>
            <a:normAutofit fontScale="90000"/>
          </a:bodyPr>
          <a:lstStyle/>
          <a:p>
            <a:r>
              <a:rPr lang="en-IN" sz="8000" dirty="0">
                <a:solidFill>
                  <a:schemeClr val="tx1">
                    <a:lumMod val="85000"/>
                  </a:schemeClr>
                </a:solidFill>
              </a:rPr>
              <a:t>THANK YOU</a:t>
            </a:r>
          </a:p>
        </p:txBody>
      </p:sp>
    </p:spTree>
    <p:extLst>
      <p:ext uri="{BB962C8B-B14F-4D97-AF65-F5344CB8AC3E}">
        <p14:creationId xmlns:p14="http://schemas.microsoft.com/office/powerpoint/2010/main" val="316467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8B2C-B280-98E6-E31F-CC93F92EAC45}"/>
              </a:ext>
            </a:extLst>
          </p:cNvPr>
          <p:cNvSpPr>
            <a:spLocks noGrp="1"/>
          </p:cNvSpPr>
          <p:nvPr>
            <p:ph type="title"/>
          </p:nvPr>
        </p:nvSpPr>
        <p:spPr>
          <a:xfrm>
            <a:off x="538941" y="80918"/>
            <a:ext cx="10515600" cy="1200237"/>
          </a:xfrm>
        </p:spPr>
        <p:txBody>
          <a:bodyPr>
            <a:normAutofit/>
          </a:bodyPr>
          <a:lstStyle/>
          <a:p>
            <a:r>
              <a:rPr lang="en-IN" sz="3600" b="1" dirty="0">
                <a:solidFill>
                  <a:schemeClr val="accent6">
                    <a:lumMod val="60000"/>
                    <a:lumOff val="40000"/>
                  </a:schemeClr>
                </a:solidFill>
              </a:rPr>
              <a:t>INNOVATION:</a:t>
            </a:r>
          </a:p>
        </p:txBody>
      </p:sp>
      <p:sp>
        <p:nvSpPr>
          <p:cNvPr id="3" name="Content Placeholder 2">
            <a:extLst>
              <a:ext uri="{FF2B5EF4-FFF2-40B4-BE49-F238E27FC236}">
                <a16:creationId xmlns:a16="http://schemas.microsoft.com/office/drawing/2014/main" id="{6AA24001-A20B-06FC-BE6D-D5E3AA6CC2D8}"/>
              </a:ext>
            </a:extLst>
          </p:cNvPr>
          <p:cNvSpPr>
            <a:spLocks noGrp="1"/>
          </p:cNvSpPr>
          <p:nvPr>
            <p:ph idx="1"/>
          </p:nvPr>
        </p:nvSpPr>
        <p:spPr>
          <a:xfrm>
            <a:off x="538941" y="1281155"/>
            <a:ext cx="10814859" cy="4895808"/>
          </a:xfrm>
        </p:spPr>
        <p:txBody>
          <a:bodyPr>
            <a:normAutofit fontScale="92500" lnSpcReduction="20000"/>
          </a:bodyPr>
          <a:lstStyle/>
          <a:p>
            <a:pPr>
              <a:buFont typeface="Wingdings" panose="05000000000000000000" pitchFamily="2" charset="2"/>
              <a:buChar char="Ø"/>
            </a:pPr>
            <a:r>
              <a:rPr lang="en-US" sz="2000" b="0" i="0" dirty="0">
                <a:effectLst/>
                <a:latin typeface="Söhne"/>
              </a:rPr>
              <a:t>Creating an innovative smart parking system using the Internet of Things (IoT) involves leveraging sensors, connectivity, and data analytics to optimize parking space utilization, enhance user experience, and reduce congestion.</a:t>
            </a:r>
          </a:p>
          <a:p>
            <a:pPr>
              <a:buFont typeface="Wingdings" panose="05000000000000000000" pitchFamily="2" charset="2"/>
              <a:buChar char="Ø"/>
            </a:pPr>
            <a:r>
              <a:rPr lang="en-US" sz="2000" b="0" i="0" dirty="0">
                <a:effectLst/>
                <a:latin typeface="Söhne"/>
              </a:rPr>
              <a:t>These sensors can detect the presence or absence of vehicles and transmit real-time data to a central server or cloud. Users can access this information through a mobile app or a website to find available parking spaces</a:t>
            </a:r>
            <a:r>
              <a:rPr lang="en-US" sz="1400" b="0" i="0" dirty="0">
                <a:solidFill>
                  <a:srgbClr val="D1D5DB"/>
                </a:solidFill>
                <a:effectLst/>
                <a:latin typeface="Söhne"/>
              </a:rPr>
              <a:t>.</a:t>
            </a:r>
          </a:p>
          <a:p>
            <a:pPr>
              <a:buFont typeface="Wingdings" panose="05000000000000000000" pitchFamily="2" charset="2"/>
              <a:buChar char="Ø"/>
            </a:pPr>
            <a:r>
              <a:rPr lang="en-US" sz="2000" b="0" i="0" dirty="0">
                <a:effectLst/>
                <a:latin typeface="Söhne"/>
              </a:rPr>
              <a:t>Use IoT data to implement dynamic pricing based on demand.</a:t>
            </a:r>
          </a:p>
          <a:p>
            <a:pPr>
              <a:buFont typeface="Wingdings" panose="05000000000000000000" pitchFamily="2" charset="2"/>
              <a:buChar char="Ø"/>
            </a:pPr>
            <a:r>
              <a:rPr lang="en-US" sz="2000" b="0" i="0" dirty="0">
                <a:effectLst/>
                <a:latin typeface="Söhne"/>
              </a:rPr>
              <a:t>Link users' accounts to their vehicle and automate payments for parking. </a:t>
            </a:r>
          </a:p>
          <a:p>
            <a:pPr>
              <a:buFont typeface="Wingdings" panose="05000000000000000000" pitchFamily="2" charset="2"/>
              <a:buChar char="Ø"/>
            </a:pPr>
            <a:r>
              <a:rPr lang="en-US" sz="2000" b="0" i="0" dirty="0">
                <a:effectLst/>
                <a:latin typeface="Söhne"/>
              </a:rPr>
              <a:t>Utilize IoT to monitor the condition of parking equipment such as ticket machines, gates, and sensors. This allows for predictive maintenance, reducing downtime and improving user experience</a:t>
            </a:r>
            <a:r>
              <a:rPr lang="en-US" sz="1400" b="0" i="0" dirty="0">
                <a:solidFill>
                  <a:srgbClr val="D1D5DB"/>
                </a:solidFill>
                <a:effectLst/>
                <a:latin typeface="Söhne"/>
              </a:rPr>
              <a:t>..</a:t>
            </a:r>
          </a:p>
          <a:p>
            <a:pPr>
              <a:buFont typeface="Wingdings" panose="05000000000000000000" pitchFamily="2" charset="2"/>
              <a:buChar char="Ø"/>
            </a:pPr>
            <a:r>
              <a:rPr lang="en-US" sz="2000" b="0" i="0" dirty="0">
                <a:effectLst/>
                <a:latin typeface="Söhne"/>
              </a:rPr>
              <a:t>In the event of accidents or medical emergencies, the system can automatically alert emergency services and provide precise location data.</a:t>
            </a:r>
          </a:p>
          <a:p>
            <a:pPr>
              <a:buFont typeface="Wingdings" panose="05000000000000000000" pitchFamily="2" charset="2"/>
              <a:buChar char="Ø"/>
            </a:pPr>
            <a:r>
              <a:rPr lang="en-US" sz="2000" b="0" i="0" dirty="0">
                <a:effectLst/>
                <a:latin typeface="Söhne"/>
              </a:rPr>
              <a:t>Collect and analyze data from IoT sensors to identify trends and patterns. </a:t>
            </a:r>
            <a:endParaRPr lang="en-IN" sz="2000" dirty="0"/>
          </a:p>
        </p:txBody>
      </p:sp>
    </p:spTree>
    <p:extLst>
      <p:ext uri="{BB962C8B-B14F-4D97-AF65-F5344CB8AC3E}">
        <p14:creationId xmlns:p14="http://schemas.microsoft.com/office/powerpoint/2010/main" val="225656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43CB-CAD2-7C95-E3FD-EFC37CE954D1}"/>
              </a:ext>
            </a:extLst>
          </p:cNvPr>
          <p:cNvSpPr>
            <a:spLocks noGrp="1"/>
          </p:cNvSpPr>
          <p:nvPr>
            <p:ph type="title"/>
          </p:nvPr>
        </p:nvSpPr>
        <p:spPr>
          <a:xfrm>
            <a:off x="490451" y="198581"/>
            <a:ext cx="10863349" cy="964911"/>
          </a:xfrm>
        </p:spPr>
        <p:txBody>
          <a:bodyPr>
            <a:normAutofit/>
          </a:bodyPr>
          <a:lstStyle/>
          <a:p>
            <a:r>
              <a:rPr lang="en-IN" sz="4000" b="1" dirty="0">
                <a:solidFill>
                  <a:schemeClr val="accent6">
                    <a:lumMod val="60000"/>
                    <a:lumOff val="40000"/>
                  </a:schemeClr>
                </a:solidFill>
              </a:rPr>
              <a:t>OBJECTIVES:</a:t>
            </a:r>
          </a:p>
        </p:txBody>
      </p:sp>
      <p:sp>
        <p:nvSpPr>
          <p:cNvPr id="3" name="Content Placeholder 2">
            <a:extLst>
              <a:ext uri="{FF2B5EF4-FFF2-40B4-BE49-F238E27FC236}">
                <a16:creationId xmlns:a16="http://schemas.microsoft.com/office/drawing/2014/main" id="{5D53540D-C40D-3C7A-BB61-1B3B44F8E5E6}"/>
              </a:ext>
            </a:extLst>
          </p:cNvPr>
          <p:cNvSpPr>
            <a:spLocks noGrp="1"/>
          </p:cNvSpPr>
          <p:nvPr>
            <p:ph idx="1"/>
          </p:nvPr>
        </p:nvSpPr>
        <p:spPr>
          <a:xfrm>
            <a:off x="490451" y="1163492"/>
            <a:ext cx="10863349" cy="5013471"/>
          </a:xfrm>
        </p:spPr>
        <p:txBody>
          <a:bodyPr>
            <a:normAutofit lnSpcReduction="10000"/>
          </a:bodyPr>
          <a:lstStyle/>
          <a:p>
            <a:pPr>
              <a:buFont typeface="Wingdings" panose="05000000000000000000" pitchFamily="2" charset="2"/>
              <a:buChar char="Ø"/>
            </a:pPr>
            <a:r>
              <a:rPr lang="en-US" sz="2000" b="0" i="0" dirty="0">
                <a:effectLst/>
                <a:latin typeface="Söhne"/>
              </a:rPr>
              <a:t>Maximizing the use of available parking spaces by efficiently managing their allocation, reducing congestion, and eliminating the need for excessive parking infrastructure</a:t>
            </a:r>
            <a:r>
              <a:rPr lang="en-US" sz="2000" dirty="0">
                <a:latin typeface="Söhne"/>
              </a:rPr>
              <a:t>.</a:t>
            </a:r>
          </a:p>
          <a:p>
            <a:pPr>
              <a:buFont typeface="Wingdings" panose="05000000000000000000" pitchFamily="2" charset="2"/>
              <a:buChar char="Ø"/>
            </a:pPr>
            <a:r>
              <a:rPr lang="en-US" sz="2000" b="0" i="0" dirty="0">
                <a:effectLst/>
                <a:latin typeface="Söhne"/>
              </a:rPr>
              <a:t>Increasing the revenue for parking facility operators by implementing dynamic pricing strategies, offering premium services, and reducing revenue leakage due to unauthorized parking.</a:t>
            </a:r>
          </a:p>
          <a:p>
            <a:pPr>
              <a:buFont typeface="Wingdings" panose="05000000000000000000" pitchFamily="2" charset="2"/>
              <a:buChar char="Ø"/>
            </a:pPr>
            <a:r>
              <a:rPr lang="en-US" sz="2000" b="0" i="0" dirty="0">
                <a:effectLst/>
                <a:latin typeface="Söhne"/>
              </a:rPr>
              <a:t>Improving the security of parking facilities by implementing surveillance systems, real-time alerts for emergencies, and features that deter criminal activities.</a:t>
            </a:r>
          </a:p>
          <a:p>
            <a:pPr>
              <a:buFont typeface="Wingdings" panose="05000000000000000000" pitchFamily="2" charset="2"/>
              <a:buChar char="Ø"/>
            </a:pPr>
            <a:r>
              <a:rPr lang="en-US" sz="2000" b="0" i="0" dirty="0">
                <a:effectLst/>
                <a:latin typeface="Söhne"/>
              </a:rPr>
              <a:t>Minimizing the traffic congestion and pollution in and around parking facilities by efficiently guiding vehicles to available parking spaces.</a:t>
            </a:r>
          </a:p>
          <a:p>
            <a:pPr>
              <a:buFont typeface="Wingdings" panose="05000000000000000000" pitchFamily="2" charset="2"/>
              <a:buChar char="Ø"/>
            </a:pPr>
            <a:r>
              <a:rPr lang="en-US" sz="2000" b="0" i="0" dirty="0">
                <a:effectLst/>
                <a:latin typeface="Söhne"/>
              </a:rPr>
              <a:t>Streamline parking operations by automating tasks like ticketing, payments, and enforcement, reducing administrative overhead.</a:t>
            </a:r>
          </a:p>
          <a:p>
            <a:pPr>
              <a:buFont typeface="Wingdings" panose="05000000000000000000" pitchFamily="2" charset="2"/>
              <a:buChar char="Ø"/>
            </a:pPr>
            <a:r>
              <a:rPr lang="en-US" sz="2000" b="0" i="0" dirty="0">
                <a:effectLst/>
                <a:latin typeface="Söhne"/>
              </a:rPr>
              <a:t>Creating mechanisms for gathering user feedback and continually improving the system based on user suggestions and experiences.</a:t>
            </a:r>
          </a:p>
        </p:txBody>
      </p:sp>
    </p:spTree>
    <p:extLst>
      <p:ext uri="{BB962C8B-B14F-4D97-AF65-F5344CB8AC3E}">
        <p14:creationId xmlns:p14="http://schemas.microsoft.com/office/powerpoint/2010/main" val="136468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405A-665B-56B6-6001-038A71CCC0E4}"/>
              </a:ext>
            </a:extLst>
          </p:cNvPr>
          <p:cNvSpPr>
            <a:spLocks noGrp="1"/>
          </p:cNvSpPr>
          <p:nvPr>
            <p:ph type="title"/>
          </p:nvPr>
        </p:nvSpPr>
        <p:spPr>
          <a:xfrm>
            <a:off x="532015" y="365125"/>
            <a:ext cx="10821785" cy="773719"/>
          </a:xfrm>
        </p:spPr>
        <p:txBody>
          <a:bodyPr>
            <a:normAutofit/>
          </a:bodyPr>
          <a:lstStyle/>
          <a:p>
            <a:r>
              <a:rPr lang="en-IN" sz="3600" b="1" dirty="0">
                <a:solidFill>
                  <a:schemeClr val="accent6">
                    <a:lumMod val="60000"/>
                    <a:lumOff val="40000"/>
                  </a:schemeClr>
                </a:solidFill>
              </a:rPr>
              <a:t>IOT SENSOR DESIGN:</a:t>
            </a:r>
          </a:p>
        </p:txBody>
      </p:sp>
      <p:sp>
        <p:nvSpPr>
          <p:cNvPr id="3" name="Content Placeholder 2">
            <a:extLst>
              <a:ext uri="{FF2B5EF4-FFF2-40B4-BE49-F238E27FC236}">
                <a16:creationId xmlns:a16="http://schemas.microsoft.com/office/drawing/2014/main" id="{B04F1807-3989-7411-70C2-C4543303ECDB}"/>
              </a:ext>
            </a:extLst>
          </p:cNvPr>
          <p:cNvSpPr>
            <a:spLocks noGrp="1"/>
          </p:cNvSpPr>
          <p:nvPr>
            <p:ph idx="1"/>
          </p:nvPr>
        </p:nvSpPr>
        <p:spPr>
          <a:xfrm>
            <a:off x="466900" y="1138844"/>
            <a:ext cx="10821785" cy="5471665"/>
          </a:xfrm>
        </p:spPr>
        <p:txBody>
          <a:bodyPr/>
          <a:lstStyle/>
          <a:p>
            <a:pPr marL="0" indent="0">
              <a:buNone/>
            </a:pPr>
            <a:r>
              <a:rPr lang="en-IN" dirty="0"/>
              <a:t>There are several IoT sensors and components that are used in the smart parking system using IoT. Some of them are as follows,</a:t>
            </a:r>
          </a:p>
          <a:p>
            <a:pPr algn="l">
              <a:buFont typeface="Arial" panose="020B0604020202020204" pitchFamily="34" charset="0"/>
              <a:buChar char="•"/>
            </a:pPr>
            <a:r>
              <a:rPr lang="en-US" b="0" i="0" dirty="0">
                <a:effectLst/>
                <a:latin typeface="Söhne"/>
              </a:rPr>
              <a:t>Ultrasonic sensors: Measure distance and are suitable for detecting the presence of vehicles in parking spots.</a:t>
            </a:r>
          </a:p>
          <a:p>
            <a:pPr algn="l">
              <a:buFont typeface="Arial" panose="020B0604020202020204" pitchFamily="34" charset="0"/>
              <a:buChar char="•"/>
            </a:pPr>
            <a:r>
              <a:rPr lang="en-US" b="0" i="0" dirty="0">
                <a:effectLst/>
                <a:latin typeface="Söhne"/>
              </a:rPr>
              <a:t>Infrared sensors: Detect heat signatures and can be used to identify vehicle presence.</a:t>
            </a:r>
          </a:p>
          <a:p>
            <a:pPr algn="l">
              <a:buFont typeface="Arial" panose="020B0604020202020204" pitchFamily="34" charset="0"/>
              <a:buChar char="•"/>
            </a:pPr>
            <a:r>
              <a:rPr lang="en-US" b="0" i="0" dirty="0">
                <a:effectLst/>
                <a:latin typeface="Söhne"/>
              </a:rPr>
              <a:t>Magnetic sensors: Detect changes in magnetic fields when a vehicle is parked.</a:t>
            </a:r>
          </a:p>
          <a:p>
            <a:pPr algn="l">
              <a:buFont typeface="Arial" panose="020B0604020202020204" pitchFamily="34" charset="0"/>
              <a:buChar char="•"/>
            </a:pPr>
            <a:r>
              <a:rPr lang="en-US" b="0" i="0" dirty="0">
                <a:effectLst/>
                <a:latin typeface="Söhne"/>
              </a:rPr>
              <a:t>Optical sensors: Use cameras or image sensors to capture images and analyze them for vehicle detection.</a:t>
            </a:r>
          </a:p>
          <a:p>
            <a:pPr marL="0" indent="0">
              <a:buNone/>
            </a:pPr>
            <a:endParaRPr lang="en-IN" dirty="0"/>
          </a:p>
        </p:txBody>
      </p:sp>
    </p:spTree>
    <p:extLst>
      <p:ext uri="{BB962C8B-B14F-4D97-AF65-F5344CB8AC3E}">
        <p14:creationId xmlns:p14="http://schemas.microsoft.com/office/powerpoint/2010/main" val="93733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66BDB-9DD5-62EC-8CD9-D33C0136D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91" y="822960"/>
            <a:ext cx="10431401" cy="585795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DB21734-1364-595D-0760-1C92A2E86D58}"/>
                  </a:ext>
                </a:extLst>
              </p14:cNvPr>
              <p14:cNvContentPartPr/>
              <p14:nvPr/>
            </p14:nvContentPartPr>
            <p14:xfrm>
              <a:off x="6957622" y="3573982"/>
              <a:ext cx="360" cy="360"/>
            </p14:xfrm>
          </p:contentPart>
        </mc:Choice>
        <mc:Fallback xmlns="">
          <p:pic>
            <p:nvPicPr>
              <p:cNvPr id="5" name="Ink 4">
                <a:extLst>
                  <a:ext uri="{FF2B5EF4-FFF2-40B4-BE49-F238E27FC236}">
                    <a16:creationId xmlns:a16="http://schemas.microsoft.com/office/drawing/2014/main" id="{6DB21734-1364-595D-0760-1C92A2E86D58}"/>
                  </a:ext>
                </a:extLst>
              </p:cNvPr>
              <p:cNvPicPr/>
              <p:nvPr/>
            </p:nvPicPr>
            <p:blipFill>
              <a:blip r:embed="rId4"/>
              <a:stretch>
                <a:fillRect/>
              </a:stretch>
            </p:blipFill>
            <p:spPr>
              <a:xfrm>
                <a:off x="6867982" y="339434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EB7888F-C8A3-E663-35F4-F5D287C70FC9}"/>
                  </a:ext>
                </a:extLst>
              </p14:cNvPr>
              <p14:cNvContentPartPr/>
              <p14:nvPr/>
            </p14:nvContentPartPr>
            <p14:xfrm>
              <a:off x="6957622" y="3573982"/>
              <a:ext cx="581040" cy="360"/>
            </p14:xfrm>
          </p:contentPart>
        </mc:Choice>
        <mc:Fallback xmlns="">
          <p:pic>
            <p:nvPicPr>
              <p:cNvPr id="6" name="Ink 5">
                <a:extLst>
                  <a:ext uri="{FF2B5EF4-FFF2-40B4-BE49-F238E27FC236}">
                    <a16:creationId xmlns:a16="http://schemas.microsoft.com/office/drawing/2014/main" id="{BEB7888F-C8A3-E663-35F4-F5D287C70FC9}"/>
                  </a:ext>
                </a:extLst>
              </p:cNvPr>
              <p:cNvPicPr/>
              <p:nvPr/>
            </p:nvPicPr>
            <p:blipFill>
              <a:blip r:embed="rId6"/>
              <a:stretch>
                <a:fillRect/>
              </a:stretch>
            </p:blipFill>
            <p:spPr>
              <a:xfrm>
                <a:off x="6867982" y="3394342"/>
                <a:ext cx="760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283BE83-CA39-10D5-C549-FC7C9EDD536A}"/>
                  </a:ext>
                </a:extLst>
              </p14:cNvPr>
              <p14:cNvContentPartPr/>
              <p14:nvPr/>
            </p14:nvContentPartPr>
            <p14:xfrm>
              <a:off x="6974182" y="3848302"/>
              <a:ext cx="387000" cy="17280"/>
            </p14:xfrm>
          </p:contentPart>
        </mc:Choice>
        <mc:Fallback xmlns="">
          <p:pic>
            <p:nvPicPr>
              <p:cNvPr id="7" name="Ink 6">
                <a:extLst>
                  <a:ext uri="{FF2B5EF4-FFF2-40B4-BE49-F238E27FC236}">
                    <a16:creationId xmlns:a16="http://schemas.microsoft.com/office/drawing/2014/main" id="{E283BE83-CA39-10D5-C549-FC7C9EDD536A}"/>
                  </a:ext>
                </a:extLst>
              </p:cNvPr>
              <p:cNvPicPr/>
              <p:nvPr/>
            </p:nvPicPr>
            <p:blipFill>
              <a:blip r:embed="rId8"/>
              <a:stretch>
                <a:fillRect/>
              </a:stretch>
            </p:blipFill>
            <p:spPr>
              <a:xfrm>
                <a:off x="6884542" y="3668662"/>
                <a:ext cx="56664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F23C436C-ABD7-D172-1314-30534D339CE3}"/>
                  </a:ext>
                </a:extLst>
              </p14:cNvPr>
              <p14:cNvContentPartPr/>
              <p14:nvPr/>
            </p14:nvContentPartPr>
            <p14:xfrm>
              <a:off x="6982822" y="3582262"/>
              <a:ext cx="271440" cy="17280"/>
            </p14:xfrm>
          </p:contentPart>
        </mc:Choice>
        <mc:Fallback xmlns="">
          <p:pic>
            <p:nvPicPr>
              <p:cNvPr id="8" name="Ink 7">
                <a:extLst>
                  <a:ext uri="{FF2B5EF4-FFF2-40B4-BE49-F238E27FC236}">
                    <a16:creationId xmlns:a16="http://schemas.microsoft.com/office/drawing/2014/main" id="{F23C436C-ABD7-D172-1314-30534D339CE3}"/>
                  </a:ext>
                </a:extLst>
              </p:cNvPr>
              <p:cNvPicPr/>
              <p:nvPr/>
            </p:nvPicPr>
            <p:blipFill>
              <a:blip r:embed="rId10"/>
              <a:stretch>
                <a:fillRect/>
              </a:stretch>
            </p:blipFill>
            <p:spPr>
              <a:xfrm>
                <a:off x="6892822" y="3402262"/>
                <a:ext cx="45108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61EE291-FE1A-92AB-2456-75DCCE4D3AB4}"/>
                  </a:ext>
                </a:extLst>
              </p14:cNvPr>
              <p14:cNvContentPartPr/>
              <p14:nvPr/>
            </p14:nvContentPartPr>
            <p14:xfrm>
              <a:off x="6990742" y="3590902"/>
              <a:ext cx="635040" cy="55080"/>
            </p14:xfrm>
          </p:contentPart>
        </mc:Choice>
        <mc:Fallback xmlns="">
          <p:pic>
            <p:nvPicPr>
              <p:cNvPr id="9" name="Ink 8">
                <a:extLst>
                  <a:ext uri="{FF2B5EF4-FFF2-40B4-BE49-F238E27FC236}">
                    <a16:creationId xmlns:a16="http://schemas.microsoft.com/office/drawing/2014/main" id="{261EE291-FE1A-92AB-2456-75DCCE4D3AB4}"/>
                  </a:ext>
                </a:extLst>
              </p:cNvPr>
              <p:cNvPicPr/>
              <p:nvPr/>
            </p:nvPicPr>
            <p:blipFill>
              <a:blip r:embed="rId12"/>
              <a:stretch>
                <a:fillRect/>
              </a:stretch>
            </p:blipFill>
            <p:spPr>
              <a:xfrm>
                <a:off x="6900742" y="3411262"/>
                <a:ext cx="814680" cy="414720"/>
              </a:xfrm>
              <a:prstGeom prst="rect">
                <a:avLst/>
              </a:prstGeom>
            </p:spPr>
          </p:pic>
        </mc:Fallback>
      </mc:AlternateContent>
    </p:spTree>
    <p:extLst>
      <p:ext uri="{BB962C8B-B14F-4D97-AF65-F5344CB8AC3E}">
        <p14:creationId xmlns:p14="http://schemas.microsoft.com/office/powerpoint/2010/main" val="208594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AB24-BB1C-BE08-8293-B4CC8E58F9BB}"/>
              </a:ext>
            </a:extLst>
          </p:cNvPr>
          <p:cNvSpPr>
            <a:spLocks noGrp="1"/>
          </p:cNvSpPr>
          <p:nvPr>
            <p:ph type="title"/>
          </p:nvPr>
        </p:nvSpPr>
        <p:spPr>
          <a:xfrm>
            <a:off x="224444" y="0"/>
            <a:ext cx="10913225" cy="707217"/>
          </a:xfrm>
        </p:spPr>
        <p:txBody>
          <a:bodyPr>
            <a:normAutofit/>
          </a:bodyPr>
          <a:lstStyle/>
          <a:p>
            <a:r>
              <a:rPr lang="en-IN" sz="4000" b="1" dirty="0">
                <a:solidFill>
                  <a:schemeClr val="accent6">
                    <a:lumMod val="60000"/>
                    <a:lumOff val="40000"/>
                  </a:schemeClr>
                </a:solidFill>
              </a:rPr>
              <a:t>DESIGN FEATURES:</a:t>
            </a:r>
          </a:p>
        </p:txBody>
      </p:sp>
      <p:sp>
        <p:nvSpPr>
          <p:cNvPr id="3" name="Content Placeholder 2">
            <a:extLst>
              <a:ext uri="{FF2B5EF4-FFF2-40B4-BE49-F238E27FC236}">
                <a16:creationId xmlns:a16="http://schemas.microsoft.com/office/drawing/2014/main" id="{88AF0B3F-04EF-6798-A46D-0887DD0247E8}"/>
              </a:ext>
            </a:extLst>
          </p:cNvPr>
          <p:cNvSpPr>
            <a:spLocks noGrp="1"/>
          </p:cNvSpPr>
          <p:nvPr>
            <p:ph idx="1"/>
          </p:nvPr>
        </p:nvSpPr>
        <p:spPr>
          <a:xfrm>
            <a:off x="340822" y="707217"/>
            <a:ext cx="11012978" cy="5469746"/>
          </a:xfrm>
        </p:spPr>
        <p:txBody>
          <a:bodyPr>
            <a:normAutofit fontScale="85000" lnSpcReduction="20000"/>
          </a:bodyPr>
          <a:lstStyle/>
          <a:p>
            <a:pPr marL="0" indent="0">
              <a:buNone/>
            </a:pPr>
            <a:r>
              <a:rPr lang="en-US" sz="2000" b="0" i="0" dirty="0">
                <a:effectLst/>
                <a:latin typeface="Söhne"/>
              </a:rPr>
              <a:t>Designing features for a smart parking system involves creating a comprehensive set of functionalities that enhance parking management, user experience, and operational efficiency. Here are some key features to consider when designing a smart parking system:</a:t>
            </a:r>
          </a:p>
          <a:p>
            <a:pPr>
              <a:buFont typeface="Wingdings" panose="05000000000000000000" pitchFamily="2" charset="2"/>
              <a:buChar char="Ø"/>
            </a:pPr>
            <a:r>
              <a:rPr lang="en-US" sz="2000" b="0" i="0" dirty="0">
                <a:effectLst/>
                <a:latin typeface="Söhne"/>
              </a:rPr>
              <a:t>Real time parking availability</a:t>
            </a:r>
          </a:p>
          <a:p>
            <a:pPr>
              <a:buFont typeface="Wingdings" panose="05000000000000000000" pitchFamily="2" charset="2"/>
              <a:buChar char="Ø"/>
            </a:pPr>
            <a:r>
              <a:rPr lang="en-US" sz="2000" dirty="0">
                <a:latin typeface="Söhne"/>
              </a:rPr>
              <a:t>Mobile app integration</a:t>
            </a:r>
          </a:p>
          <a:p>
            <a:pPr>
              <a:buFont typeface="Wingdings" panose="05000000000000000000" pitchFamily="2" charset="2"/>
              <a:buChar char="Ø"/>
            </a:pPr>
            <a:r>
              <a:rPr lang="en-US" sz="2000" b="0" i="0" dirty="0">
                <a:effectLst/>
                <a:latin typeface="Söhne"/>
              </a:rPr>
              <a:t>Sensors and cameras</a:t>
            </a:r>
          </a:p>
          <a:p>
            <a:pPr>
              <a:buFont typeface="Wingdings" panose="05000000000000000000" pitchFamily="2" charset="2"/>
              <a:buChar char="Ø"/>
            </a:pPr>
            <a:r>
              <a:rPr lang="en-US" sz="2000" dirty="0">
                <a:latin typeface="Söhne"/>
              </a:rPr>
              <a:t>Payment integration</a:t>
            </a:r>
          </a:p>
          <a:p>
            <a:pPr>
              <a:buFont typeface="Wingdings" panose="05000000000000000000" pitchFamily="2" charset="2"/>
              <a:buChar char="Ø"/>
            </a:pPr>
            <a:r>
              <a:rPr lang="en-US" sz="2000" b="0" i="0" dirty="0">
                <a:effectLst/>
                <a:latin typeface="Söhne"/>
              </a:rPr>
              <a:t>Navigation assistance</a:t>
            </a:r>
          </a:p>
          <a:p>
            <a:pPr>
              <a:buFont typeface="Wingdings" panose="05000000000000000000" pitchFamily="2" charset="2"/>
              <a:buChar char="Ø"/>
            </a:pPr>
            <a:r>
              <a:rPr lang="en-US" sz="2000" dirty="0">
                <a:latin typeface="Söhne"/>
              </a:rPr>
              <a:t>Energy efficiency</a:t>
            </a:r>
          </a:p>
          <a:p>
            <a:pPr>
              <a:buFont typeface="Wingdings" panose="05000000000000000000" pitchFamily="2" charset="2"/>
              <a:buChar char="Ø"/>
            </a:pPr>
            <a:r>
              <a:rPr lang="en-US" sz="2000" b="0" i="0" dirty="0">
                <a:effectLst/>
                <a:latin typeface="Söhne"/>
              </a:rPr>
              <a:t>Maintenance alerts</a:t>
            </a:r>
          </a:p>
          <a:p>
            <a:pPr>
              <a:buFont typeface="Wingdings" panose="05000000000000000000" pitchFamily="2" charset="2"/>
              <a:buChar char="Ø"/>
            </a:pPr>
            <a:r>
              <a:rPr lang="en-US" sz="2000" dirty="0">
                <a:latin typeface="Söhne"/>
              </a:rPr>
              <a:t>License plate recognition</a:t>
            </a:r>
          </a:p>
          <a:p>
            <a:pPr>
              <a:buFont typeface="Wingdings" panose="05000000000000000000" pitchFamily="2" charset="2"/>
              <a:buChar char="Ø"/>
            </a:pPr>
            <a:r>
              <a:rPr lang="en-US" sz="2000" b="0" i="0" dirty="0">
                <a:effectLst/>
                <a:latin typeface="Söhne"/>
              </a:rPr>
              <a:t>Scalability</a:t>
            </a:r>
          </a:p>
          <a:p>
            <a:pPr>
              <a:buFont typeface="Wingdings" panose="05000000000000000000" pitchFamily="2" charset="2"/>
              <a:buChar char="Ø"/>
            </a:pPr>
            <a:r>
              <a:rPr lang="en-US" sz="2000" dirty="0">
                <a:latin typeface="Söhne"/>
              </a:rPr>
              <a:t>User friendly interface</a:t>
            </a:r>
          </a:p>
          <a:p>
            <a:pPr>
              <a:buFont typeface="Wingdings" panose="05000000000000000000" pitchFamily="2" charset="2"/>
              <a:buChar char="Ø"/>
            </a:pPr>
            <a:r>
              <a:rPr lang="en-US" sz="2000" b="0" i="0" dirty="0">
                <a:effectLst/>
                <a:latin typeface="Söhne"/>
              </a:rPr>
              <a:t>Remote management</a:t>
            </a:r>
          </a:p>
          <a:p>
            <a:pPr>
              <a:buFont typeface="Wingdings" panose="05000000000000000000" pitchFamily="2" charset="2"/>
              <a:buChar char="Ø"/>
            </a:pPr>
            <a:endParaRPr lang="en-US" sz="2000" b="0" i="0" dirty="0">
              <a:effectLst/>
              <a:latin typeface="Söhne"/>
            </a:endParaRPr>
          </a:p>
          <a:p>
            <a:endParaRPr lang="en-IN" sz="2000" dirty="0"/>
          </a:p>
        </p:txBody>
      </p:sp>
    </p:spTree>
    <p:extLst>
      <p:ext uri="{BB962C8B-B14F-4D97-AF65-F5344CB8AC3E}">
        <p14:creationId xmlns:p14="http://schemas.microsoft.com/office/powerpoint/2010/main" val="284300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E303-8D90-65BE-8B3B-ED577D314B2E}"/>
              </a:ext>
            </a:extLst>
          </p:cNvPr>
          <p:cNvSpPr>
            <a:spLocks noGrp="1"/>
          </p:cNvSpPr>
          <p:nvPr>
            <p:ph type="title"/>
          </p:nvPr>
        </p:nvSpPr>
        <p:spPr>
          <a:xfrm>
            <a:off x="-271463" y="-241423"/>
            <a:ext cx="4381327" cy="615142"/>
          </a:xfrm>
        </p:spPr>
        <p:txBody>
          <a:bodyPr>
            <a:normAutofit/>
          </a:bodyPr>
          <a:lstStyle/>
          <a:p>
            <a:r>
              <a:rPr lang="en-IN" sz="1400" b="1" dirty="0">
                <a:solidFill>
                  <a:schemeClr val="accent6">
                    <a:lumMod val="60000"/>
                    <a:lumOff val="40000"/>
                  </a:schemeClr>
                </a:solidFill>
              </a:rPr>
              <a:t>CODE IMPLEMENTATION</a:t>
            </a:r>
            <a:r>
              <a:rPr lang="en-IN" sz="1400" b="1" dirty="0"/>
              <a:t>:</a:t>
            </a:r>
          </a:p>
        </p:txBody>
      </p:sp>
      <p:pic>
        <p:nvPicPr>
          <p:cNvPr id="10" name="Picture Placeholder 9">
            <a:extLst>
              <a:ext uri="{FF2B5EF4-FFF2-40B4-BE49-F238E27FC236}">
                <a16:creationId xmlns:a16="http://schemas.microsoft.com/office/drawing/2014/main" id="{B48B5D67-3316-692C-B6FD-A9C33465FBA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14" b="514"/>
          <a:stretch>
            <a:fillRect/>
          </a:stretch>
        </p:blipFill>
        <p:spPr>
          <a:xfrm>
            <a:off x="7188328" y="465667"/>
            <a:ext cx="4868735" cy="3073400"/>
          </a:xfrm>
        </p:spPr>
      </p:pic>
      <p:sp>
        <p:nvSpPr>
          <p:cNvPr id="4" name="Text Placeholder 3">
            <a:extLst>
              <a:ext uri="{FF2B5EF4-FFF2-40B4-BE49-F238E27FC236}">
                <a16:creationId xmlns:a16="http://schemas.microsoft.com/office/drawing/2014/main" id="{DBA4CEC9-E320-34A9-D149-6ED2931EE88C}"/>
              </a:ext>
            </a:extLst>
          </p:cNvPr>
          <p:cNvSpPr>
            <a:spLocks noGrp="1"/>
          </p:cNvSpPr>
          <p:nvPr>
            <p:ph type="body" sz="half" idx="2"/>
          </p:nvPr>
        </p:nvSpPr>
        <p:spPr>
          <a:xfrm>
            <a:off x="194734" y="373719"/>
            <a:ext cx="4690534" cy="6484281"/>
          </a:xfrm>
        </p:spPr>
        <p:txBody>
          <a:bodyPr>
            <a:noAutofit/>
          </a:bodyPr>
          <a:lstStyle/>
          <a:p>
            <a:r>
              <a:rPr lang="en-IN" sz="1200" b="1" dirty="0"/>
              <a:t>import </a:t>
            </a:r>
            <a:r>
              <a:rPr lang="en-IN" sz="1200" b="1" dirty="0" err="1"/>
              <a:t>RPi.GPIO</a:t>
            </a:r>
            <a:r>
              <a:rPr lang="en-IN" sz="1200" b="1" dirty="0"/>
              <a:t> as GPIO</a:t>
            </a:r>
          </a:p>
          <a:p>
            <a:r>
              <a:rPr lang="en-IN" sz="1200" b="1" dirty="0"/>
              <a:t>import time</a:t>
            </a:r>
          </a:p>
          <a:p>
            <a:endParaRPr lang="en-IN" sz="1200" b="1" dirty="0"/>
          </a:p>
          <a:p>
            <a:r>
              <a:rPr lang="en-IN" sz="1200" b="1" dirty="0"/>
              <a:t># Set the GPIO pins for the ultrasonic sensor (you may need to adapt these)</a:t>
            </a:r>
          </a:p>
          <a:p>
            <a:r>
              <a:rPr lang="en-IN" sz="1200" b="1" dirty="0"/>
              <a:t>TRIG = 23</a:t>
            </a:r>
          </a:p>
          <a:p>
            <a:r>
              <a:rPr lang="en-IN" sz="1200" b="1" dirty="0"/>
              <a:t>ECHO = 24</a:t>
            </a:r>
          </a:p>
          <a:p>
            <a:r>
              <a:rPr lang="en-IN" sz="1200" b="1" dirty="0"/>
              <a:t># Set up GPIO mode and pins</a:t>
            </a:r>
          </a:p>
          <a:p>
            <a:r>
              <a:rPr lang="en-IN" sz="1200" b="1" dirty="0" err="1"/>
              <a:t>GPIO.setmode</a:t>
            </a:r>
            <a:r>
              <a:rPr lang="en-IN" sz="1200" b="1" dirty="0"/>
              <a:t>(GPIO.BCM)</a:t>
            </a:r>
          </a:p>
          <a:p>
            <a:r>
              <a:rPr lang="en-IN" sz="1200" b="1" dirty="0" err="1"/>
              <a:t>GPIO.setup</a:t>
            </a:r>
            <a:r>
              <a:rPr lang="en-IN" sz="1200" b="1" dirty="0"/>
              <a:t>(TRIG, GPIO.OUT)</a:t>
            </a:r>
          </a:p>
          <a:p>
            <a:r>
              <a:rPr lang="en-IN" sz="1200" b="1" dirty="0" err="1"/>
              <a:t>GPIO.setup</a:t>
            </a:r>
            <a:r>
              <a:rPr lang="en-IN" sz="1200" b="1" dirty="0"/>
              <a:t>(ECHO, GPIO.IN)</a:t>
            </a:r>
          </a:p>
          <a:p>
            <a:endParaRPr lang="en-IN" sz="1200" b="1" dirty="0"/>
          </a:p>
          <a:p>
            <a:r>
              <a:rPr lang="en-IN" sz="1200" b="1" dirty="0"/>
              <a:t># Function to measure distance using the ultrasonic sensor</a:t>
            </a:r>
          </a:p>
          <a:p>
            <a:r>
              <a:rPr lang="en-IN" sz="1200" b="1" dirty="0"/>
              <a:t>def </a:t>
            </a:r>
            <a:r>
              <a:rPr lang="en-IN" sz="1200" b="1" dirty="0" err="1"/>
              <a:t>get_distance</a:t>
            </a:r>
            <a:r>
              <a:rPr lang="en-IN" sz="1200" b="1" dirty="0"/>
              <a:t>():</a:t>
            </a:r>
          </a:p>
          <a:p>
            <a:r>
              <a:rPr lang="en-IN" sz="1200" b="1" dirty="0"/>
              <a:t>    </a:t>
            </a:r>
            <a:r>
              <a:rPr lang="en-IN" sz="1200" b="1" dirty="0" err="1"/>
              <a:t>GPIO.output</a:t>
            </a:r>
            <a:r>
              <a:rPr lang="en-IN" sz="1200" b="1" dirty="0"/>
              <a:t>(TRIG, False)</a:t>
            </a:r>
          </a:p>
          <a:p>
            <a:r>
              <a:rPr lang="en-IN" sz="1200" b="1" dirty="0"/>
              <a:t>    </a:t>
            </a:r>
            <a:r>
              <a:rPr lang="en-IN" sz="1200" b="1" dirty="0" err="1"/>
              <a:t>time.sleep</a:t>
            </a:r>
            <a:r>
              <a:rPr lang="en-IN" sz="1200" b="1" dirty="0"/>
              <a:t>(2)</a:t>
            </a:r>
          </a:p>
          <a:p>
            <a:r>
              <a:rPr lang="en-IN" sz="1200" b="1" dirty="0"/>
              <a:t>    </a:t>
            </a:r>
          </a:p>
          <a:p>
            <a:r>
              <a:rPr lang="en-IN" sz="1200" b="1" dirty="0"/>
              <a:t>    </a:t>
            </a:r>
            <a:r>
              <a:rPr lang="en-IN" sz="1200" b="1" dirty="0" err="1"/>
              <a:t>GPIO.output</a:t>
            </a:r>
            <a:r>
              <a:rPr lang="en-IN" sz="1200" b="1" dirty="0"/>
              <a:t>(TRIG, True)</a:t>
            </a:r>
          </a:p>
          <a:p>
            <a:r>
              <a:rPr lang="en-IN" sz="1200" b="1" dirty="0"/>
              <a:t>    </a:t>
            </a:r>
            <a:r>
              <a:rPr lang="en-IN" sz="1200" b="1" dirty="0" err="1"/>
              <a:t>time.sleep</a:t>
            </a:r>
            <a:r>
              <a:rPr lang="en-IN" sz="1200" b="1" dirty="0"/>
              <a:t>(0.00001)</a:t>
            </a:r>
          </a:p>
          <a:p>
            <a:r>
              <a:rPr lang="en-IN" sz="1200" b="1" dirty="0"/>
              <a:t>    </a:t>
            </a:r>
          </a:p>
        </p:txBody>
      </p:sp>
    </p:spTree>
    <p:extLst>
      <p:ext uri="{BB962C8B-B14F-4D97-AF65-F5344CB8AC3E}">
        <p14:creationId xmlns:p14="http://schemas.microsoft.com/office/powerpoint/2010/main" val="274024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BE9354-EC4E-4D8F-E2B9-830910D3A59E}"/>
              </a:ext>
            </a:extLst>
          </p:cNvPr>
          <p:cNvSpPr txBox="1"/>
          <p:nvPr/>
        </p:nvSpPr>
        <p:spPr>
          <a:xfrm>
            <a:off x="711200" y="668866"/>
            <a:ext cx="9643533" cy="4985980"/>
          </a:xfrm>
          <a:prstGeom prst="rect">
            <a:avLst/>
          </a:prstGeom>
          <a:noFill/>
        </p:spPr>
        <p:txBody>
          <a:bodyPr wrap="square">
            <a:spAutoFit/>
          </a:bodyPr>
          <a:lstStyle/>
          <a:p>
            <a:r>
              <a:rPr lang="en-IN" sz="1200" dirty="0" err="1"/>
              <a:t>GPIO.output</a:t>
            </a:r>
            <a:r>
              <a:rPr lang="en-IN" sz="1200" dirty="0"/>
              <a:t>(TRIG, False)</a:t>
            </a:r>
          </a:p>
          <a:p>
            <a:r>
              <a:rPr lang="en-IN" sz="1200" dirty="0"/>
              <a:t>    </a:t>
            </a:r>
          </a:p>
          <a:p>
            <a:r>
              <a:rPr lang="en-IN" sz="1200" dirty="0"/>
              <a:t>    while </a:t>
            </a:r>
            <a:r>
              <a:rPr lang="en-IN" sz="1200" dirty="0" err="1"/>
              <a:t>GPIO.input</a:t>
            </a:r>
            <a:r>
              <a:rPr lang="en-IN" sz="1200" dirty="0"/>
              <a:t>(ECHO) == 0:</a:t>
            </a:r>
          </a:p>
          <a:p>
            <a:r>
              <a:rPr lang="en-IN" sz="1200" dirty="0"/>
              <a:t>        </a:t>
            </a:r>
            <a:r>
              <a:rPr lang="en-IN" sz="1200" dirty="0" err="1"/>
              <a:t>pulse_start</a:t>
            </a:r>
            <a:r>
              <a:rPr lang="en-IN" sz="1200" dirty="0"/>
              <a:t> = </a:t>
            </a:r>
            <a:r>
              <a:rPr lang="en-IN" sz="1200" dirty="0" err="1"/>
              <a:t>time.time</a:t>
            </a:r>
            <a:r>
              <a:rPr lang="en-IN" sz="1200" dirty="0"/>
              <a:t>()</a:t>
            </a:r>
          </a:p>
          <a:p>
            <a:r>
              <a:rPr lang="en-IN" sz="1200" dirty="0"/>
              <a:t>        </a:t>
            </a:r>
          </a:p>
          <a:p>
            <a:r>
              <a:rPr lang="en-IN" sz="1200" dirty="0"/>
              <a:t>    while </a:t>
            </a:r>
            <a:r>
              <a:rPr lang="en-IN" sz="1200" dirty="0" err="1"/>
              <a:t>GPIO.input</a:t>
            </a:r>
            <a:r>
              <a:rPr lang="en-IN" sz="1200" dirty="0"/>
              <a:t>(ECHO) == 1:</a:t>
            </a:r>
          </a:p>
          <a:p>
            <a:r>
              <a:rPr lang="en-IN" sz="1200" dirty="0"/>
              <a:t>        </a:t>
            </a:r>
            <a:r>
              <a:rPr lang="en-IN" sz="1200" dirty="0" err="1"/>
              <a:t>pulse_end</a:t>
            </a:r>
            <a:r>
              <a:rPr lang="en-IN" sz="1200" dirty="0"/>
              <a:t> = </a:t>
            </a:r>
            <a:r>
              <a:rPr lang="en-IN" sz="1200" dirty="0" err="1"/>
              <a:t>time.time</a:t>
            </a:r>
            <a:r>
              <a:rPr lang="en-IN" sz="1200" dirty="0"/>
              <a:t>()</a:t>
            </a:r>
          </a:p>
          <a:p>
            <a:r>
              <a:rPr lang="en-IN" sz="1200" dirty="0"/>
              <a:t>    </a:t>
            </a:r>
          </a:p>
          <a:p>
            <a:r>
              <a:rPr lang="en-IN" sz="1200" dirty="0"/>
              <a:t>    </a:t>
            </a:r>
            <a:r>
              <a:rPr lang="en-IN" sz="1200" dirty="0" err="1"/>
              <a:t>pulse_duration</a:t>
            </a:r>
            <a:r>
              <a:rPr lang="en-IN" sz="1200" dirty="0"/>
              <a:t> = </a:t>
            </a:r>
            <a:r>
              <a:rPr lang="en-IN" sz="1200" dirty="0" err="1"/>
              <a:t>pulse_end</a:t>
            </a:r>
            <a:r>
              <a:rPr lang="en-IN" sz="1200" dirty="0"/>
              <a:t> - </a:t>
            </a:r>
            <a:r>
              <a:rPr lang="en-IN" sz="1200" dirty="0" err="1"/>
              <a:t>pulse_start</a:t>
            </a:r>
            <a:endParaRPr lang="en-IN" sz="1200" dirty="0"/>
          </a:p>
          <a:p>
            <a:r>
              <a:rPr lang="en-IN" sz="1200" dirty="0"/>
              <a:t>    distance = </a:t>
            </a:r>
            <a:r>
              <a:rPr lang="en-IN" sz="1200" dirty="0" err="1"/>
              <a:t>pulse_duration</a:t>
            </a:r>
            <a:r>
              <a:rPr lang="en-IN" sz="1200" dirty="0"/>
              <a:t> * 17150  # Speed of sound = 34300 cm/s</a:t>
            </a:r>
          </a:p>
          <a:p>
            <a:r>
              <a:rPr lang="en-IN" sz="1200" dirty="0"/>
              <a:t>    </a:t>
            </a:r>
          </a:p>
          <a:p>
            <a:r>
              <a:rPr lang="en-IN" sz="1200" dirty="0"/>
              <a:t>    return distance</a:t>
            </a:r>
          </a:p>
          <a:p>
            <a:endParaRPr lang="en-IN" sz="1200" dirty="0"/>
          </a:p>
          <a:p>
            <a:r>
              <a:rPr lang="en-IN" sz="1200" dirty="0"/>
              <a:t>try:</a:t>
            </a:r>
          </a:p>
          <a:p>
            <a:r>
              <a:rPr lang="en-IN" sz="1200" dirty="0"/>
              <a:t>    while True:</a:t>
            </a:r>
          </a:p>
          <a:p>
            <a:r>
              <a:rPr lang="en-IN" sz="1200" dirty="0"/>
              <a:t>        distance = </a:t>
            </a:r>
            <a:r>
              <a:rPr lang="en-IN" sz="1200" dirty="0" err="1"/>
              <a:t>get_distance</a:t>
            </a:r>
            <a:r>
              <a:rPr lang="en-IN" sz="1200" dirty="0"/>
              <a:t>()</a:t>
            </a:r>
          </a:p>
          <a:p>
            <a:r>
              <a:rPr lang="en-IN" sz="1200" dirty="0"/>
              <a:t>        if distance &lt; 10:  # Adjust this threshold based on your sensor and parking spot</a:t>
            </a:r>
          </a:p>
          <a:p>
            <a:r>
              <a:rPr lang="en-IN" sz="1200" dirty="0"/>
              <a:t>            print("Parking spot is occupied.")</a:t>
            </a:r>
          </a:p>
          <a:p>
            <a:r>
              <a:rPr lang="en-IN" sz="1200" dirty="0"/>
              <a:t>            # Here, you can trigger actions for an occupied spot (e.g., update a database).</a:t>
            </a:r>
          </a:p>
          <a:p>
            <a:r>
              <a:rPr lang="en-IN" sz="1200" dirty="0"/>
              <a:t>        else:</a:t>
            </a:r>
          </a:p>
          <a:p>
            <a:r>
              <a:rPr lang="en-IN" sz="1200" dirty="0"/>
              <a:t>            print("Parking spot is vacant.")</a:t>
            </a:r>
          </a:p>
          <a:p>
            <a:r>
              <a:rPr lang="en-IN" sz="1200" dirty="0"/>
              <a:t>            # Here, you can trigger actions for a vacant spot (e.g., update a database).</a:t>
            </a:r>
          </a:p>
          <a:p>
            <a:r>
              <a:rPr lang="en-IN" sz="1200" dirty="0"/>
              <a:t>        </a:t>
            </a:r>
            <a:r>
              <a:rPr lang="en-IN" sz="1200" dirty="0" err="1"/>
              <a:t>time.sleep</a:t>
            </a:r>
            <a:r>
              <a:rPr lang="en-IN" sz="1200" dirty="0"/>
              <a:t>(5)  # Adjust the interval as needed</a:t>
            </a:r>
          </a:p>
          <a:p>
            <a:endParaRPr lang="en-IN" dirty="0"/>
          </a:p>
          <a:p>
            <a:r>
              <a:rPr lang="en-IN" sz="1200" dirty="0"/>
              <a:t>except </a:t>
            </a:r>
            <a:r>
              <a:rPr lang="en-IN" sz="1200" dirty="0" err="1"/>
              <a:t>KeyboardInterrupt</a:t>
            </a:r>
            <a:r>
              <a:rPr lang="en-IN" sz="1200" dirty="0"/>
              <a:t>:</a:t>
            </a:r>
          </a:p>
          <a:p>
            <a:r>
              <a:rPr lang="en-IN" sz="1200" dirty="0"/>
              <a:t>    </a:t>
            </a:r>
            <a:r>
              <a:rPr lang="en-IN" sz="1200" dirty="0" err="1"/>
              <a:t>GPIO.cleanup</a:t>
            </a:r>
            <a:r>
              <a:rPr lang="en-IN" sz="1200" dirty="0"/>
              <a:t>()</a:t>
            </a:r>
          </a:p>
        </p:txBody>
      </p:sp>
    </p:spTree>
    <p:extLst>
      <p:ext uri="{BB962C8B-B14F-4D97-AF65-F5344CB8AC3E}">
        <p14:creationId xmlns:p14="http://schemas.microsoft.com/office/powerpoint/2010/main" val="332706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56E9-B8B6-F479-F191-AAA217B0B026}"/>
              </a:ext>
            </a:extLst>
          </p:cNvPr>
          <p:cNvSpPr>
            <a:spLocks noGrp="1"/>
          </p:cNvSpPr>
          <p:nvPr>
            <p:ph type="title"/>
          </p:nvPr>
        </p:nvSpPr>
        <p:spPr>
          <a:xfrm>
            <a:off x="381000" y="77259"/>
            <a:ext cx="10862733" cy="794808"/>
          </a:xfrm>
        </p:spPr>
        <p:txBody>
          <a:bodyPr/>
          <a:lstStyle/>
          <a:p>
            <a:r>
              <a:rPr lang="en-IN" b="1" dirty="0">
                <a:solidFill>
                  <a:schemeClr val="accent6">
                    <a:lumMod val="60000"/>
                    <a:lumOff val="40000"/>
                  </a:schemeClr>
                </a:solidFill>
              </a:rPr>
              <a:t>CONCLUSION:</a:t>
            </a:r>
          </a:p>
        </p:txBody>
      </p:sp>
      <p:sp>
        <p:nvSpPr>
          <p:cNvPr id="3" name="Content Placeholder 2">
            <a:extLst>
              <a:ext uri="{FF2B5EF4-FFF2-40B4-BE49-F238E27FC236}">
                <a16:creationId xmlns:a16="http://schemas.microsoft.com/office/drawing/2014/main" id="{026C4629-1020-ABEF-CF76-59F0C22E0762}"/>
              </a:ext>
            </a:extLst>
          </p:cNvPr>
          <p:cNvSpPr>
            <a:spLocks noGrp="1"/>
          </p:cNvSpPr>
          <p:nvPr>
            <p:ph idx="1"/>
          </p:nvPr>
        </p:nvSpPr>
        <p:spPr>
          <a:xfrm>
            <a:off x="554566" y="1182159"/>
            <a:ext cx="10515600" cy="4351338"/>
          </a:xfrm>
        </p:spPr>
        <p:txBody>
          <a:bodyPr>
            <a:normAutofit/>
          </a:bodyPr>
          <a:lstStyle/>
          <a:p>
            <a:pPr marL="0" indent="0">
              <a:buNone/>
            </a:pPr>
            <a:r>
              <a:rPr lang="en-US" sz="2400" b="0" i="0" dirty="0">
                <a:effectLst/>
                <a:latin typeface="Söhne"/>
              </a:rPr>
              <a:t>Smart parking systems improve the efficiency of parking facilities by providing real-time information about parking spot availability. This reduces the time drivers spend searching for parking spaces, which can lead to reduced traffic congestion and lower emissions . A smart parking system represents a significant technological advancement that can offer numerous benefits to both parking facility operators and users. This technology leverages the Internet of Things (IoT) to optimize parking space management, enhance user experiences, and address the challenges of urban congestion.</a:t>
            </a:r>
            <a:endParaRPr lang="en-IN" sz="2400" dirty="0"/>
          </a:p>
        </p:txBody>
      </p:sp>
    </p:spTree>
    <p:extLst>
      <p:ext uri="{BB962C8B-B14F-4D97-AF65-F5344CB8AC3E}">
        <p14:creationId xmlns:p14="http://schemas.microsoft.com/office/powerpoint/2010/main" val="15388810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Masters/slideMaster1.xml" val="1077346663"/>
  <p:tag name="ppt/slides/slide2.xml" val="4281675616"/>
  <p:tag name="ppt/slides/slide3.xml" val="1274619931"/>
  <p:tag name="ppt/slides/slide4.xml" val="1516125942"/>
  <p:tag name="ppt/slides/slide5.xml" val="2835833207"/>
  <p:tag name="ppt/slides/slide6.xml" val="2394104966"/>
  <p:tag name="ppt/slides/slide7.xml" val="2837506588"/>
  <p:tag name="ppt/slides/slide8.xml" val="1912783773"/>
  <p:tag name="ppt/slides/slide9.xml" val="2760242374"/>
  <p:tag name="ppt/slides/slide10.xml" val="1525432795"/>
  <p:tag name="ppt/theme/theme1.xml" val="2576533949"/>
  <p:tag name="ppt/media/image1.jpeg" val="2198329149"/>
  <p:tag name="ppt/slideLayouts/slideLayout1.xml" val="4212002398"/>
  <p:tag name="ppt/slideLayouts/slideLayout2.xml" val="712287534"/>
  <p:tag name="ppt/slideLayouts/slideLayout3.xml" val="1834008311"/>
  <p:tag name="ppt/slideLayouts/slideLayout4.xml" val="3343825318"/>
  <p:tag name="ppt/slideLayouts/slideLayout5.xml" val="4151433016"/>
  <p:tag name="ppt/slideLayouts/slideLayout6.xml" val="3434105703"/>
  <p:tag name="ppt/slideLayouts/slideLayout7.xml" val="1031003"/>
  <p:tag name="ppt/slideLayouts/slideLayout8.xml" val="2464320211"/>
  <p:tag name="ppt/slideLayouts/slideLayout9.xml" val="3990343610"/>
  <p:tag name="ppt/slideLayouts/slideLayout10.xml" val="1372119274"/>
  <p:tag name="ppt/slideLayouts/slideLayout11.xml" val="2238805698"/>
  <p:tag name="ppt/slideLayouts/slideLayout12.xml" val="3638778178"/>
  <p:tag name="ppt/slideLayouts/slideLayout13.xml" val="2487273582"/>
  <p:tag name="ppt/slideLayouts/slideLayout14.xml" val="965446928"/>
  <p:tag name="ppt/slideLayouts/slideLayout15.xml" val="3500937595"/>
  <p:tag name="ppt/slideLayouts/slideLayout16.xml" val="2602737459"/>
  <p:tag name="ppt/slideLayouts/slideLayout17.xml" val="1788278562"/>
  <p:tag name="ppt/media/image3.jpg" val="2638589127"/>
  <p:tag name="ppt/media/image4.jpg" val="221050103"/>
  <p:tag name="ppt/media/image4.png" val="1235957832"/>
  <p:tag name="ppt/media/image5.png" val="3103303673"/>
  <p:tag name="ppt/media/image6.png" val="3432086012"/>
  <p:tag name="ppt/media/image7.png" val="1532359591"/>
  <p:tag name="ppt/media/image8.png" val="91398281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