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74" r:id="rId4"/>
    <p:sldId id="265" r:id="rId5"/>
    <p:sldId id="281" r:id="rId6"/>
    <p:sldId id="282" r:id="rId7"/>
    <p:sldId id="273" r:id="rId8"/>
    <p:sldId id="272" r:id="rId9"/>
    <p:sldId id="283" r:id="rId10"/>
    <p:sldId id="276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114" d="100"/>
          <a:sy n="114" d="100"/>
        </p:scale>
        <p:origin x="198" y="102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82105" y="2367874"/>
            <a:ext cx="777816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689316" y="3429000"/>
            <a:ext cx="4881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IN" sz="3600" dirty="0"/>
              <a:t> </a:t>
            </a:r>
            <a:r>
              <a:rPr lang="en-IN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Forecasting</a:t>
            </a:r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408571" y="469784"/>
            <a:ext cx="6029044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99954C-13CA-4E18-A306-157268C31902}"/>
              </a:ext>
            </a:extLst>
          </p:cNvPr>
          <p:cNvSpPr/>
          <p:nvPr/>
        </p:nvSpPr>
        <p:spPr>
          <a:xfrm>
            <a:off x="612396" y="1862356"/>
            <a:ext cx="9622173" cy="3858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Coolers have seasonal component, hence the sales forecasting also have the same with upward trend in all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Dry Iron – Bangalore have a flat line in forecasting and </a:t>
            </a:r>
            <a:r>
              <a:rPr lang="en-IN" dirty="0" err="1">
                <a:solidFill>
                  <a:schemeClr val="tx1"/>
                </a:solidFill>
              </a:rPr>
              <a:t>pune</a:t>
            </a:r>
            <a:r>
              <a:rPr lang="en-IN" dirty="0">
                <a:solidFill>
                  <a:schemeClr val="tx1"/>
                </a:solidFill>
              </a:rPr>
              <a:t> has downward forecasting line, other cities has upward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Food Processor – Pune have flat line forecasting, Mumbai has a slight elevated upward forecasting trend and Bangalore on the other hand have downward trend. Cochin, having least sales also have flat line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Gas Stove – Cochin and Mumbai has an upward forecasting trend. Bangalore(least sales) and </a:t>
            </a:r>
            <a:r>
              <a:rPr lang="en-IN" dirty="0" err="1">
                <a:solidFill>
                  <a:schemeClr val="tx1"/>
                </a:solidFill>
              </a:rPr>
              <a:t>Ahmd</a:t>
            </a:r>
            <a:r>
              <a:rPr lang="en-IN" dirty="0">
                <a:solidFill>
                  <a:schemeClr val="tx1"/>
                </a:solidFill>
              </a:rPr>
              <a:t> has unusual flat line forecasting. All other cities have upward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Induction Cookers -  Kolkata having highest sales have sales dropping in the forecasting. Bangalore and Hyderabad have flat line forecasting.  Cochin has least sales and a flat forecasting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9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408571" y="469784"/>
            <a:ext cx="6029044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99954C-13CA-4E18-A306-157268C31902}"/>
              </a:ext>
            </a:extLst>
          </p:cNvPr>
          <p:cNvSpPr/>
          <p:nvPr/>
        </p:nvSpPr>
        <p:spPr>
          <a:xfrm>
            <a:off x="612396" y="1862356"/>
            <a:ext cx="9940954" cy="4202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Steam Iron – Bangalore and Delhi has an upward trend. Other cities have flat line forecasting trend and </a:t>
            </a:r>
            <a:r>
              <a:rPr lang="en-IN" dirty="0" err="1">
                <a:solidFill>
                  <a:schemeClr val="tx1"/>
                </a:solidFill>
              </a:rPr>
              <a:t>pune</a:t>
            </a:r>
            <a:r>
              <a:rPr lang="en-IN" dirty="0">
                <a:solidFill>
                  <a:schemeClr val="tx1"/>
                </a:solidFill>
              </a:rPr>
              <a:t> having downward forecasting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Water heaters – Delhi having least sales have an upward trend, other cities have good forecasting of sales, however cochin has downward trend of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Sales in all cities have an upward trend except </a:t>
            </a:r>
            <a:r>
              <a:rPr lang="en-IN" dirty="0" err="1">
                <a:solidFill>
                  <a:schemeClr val="tx1"/>
                </a:solidFill>
              </a:rPr>
              <a:t>pune</a:t>
            </a:r>
            <a:r>
              <a:rPr lang="en-IN" dirty="0">
                <a:solidFill>
                  <a:schemeClr val="tx1"/>
                </a:solidFill>
              </a:rPr>
              <a:t> which has a flat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SECF also have an upward sales trend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Overall sales of food processor has an downward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408571" y="469784"/>
            <a:ext cx="6029044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99954C-13CA-4E18-A306-157268C31902}"/>
              </a:ext>
            </a:extLst>
          </p:cNvPr>
          <p:cNvSpPr/>
          <p:nvPr/>
        </p:nvSpPr>
        <p:spPr>
          <a:xfrm>
            <a:off x="612396" y="1862356"/>
            <a:ext cx="9546672" cy="4035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Delhi has the lowest sales in all products, hence being the capital city, sales, production, strategies have to be revisited.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Coolers and water heaters have sales almost zero in some months, hence production have to be limited during off season and stock products during highest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Dry iron- Bangalore having the highest sales, have flat line forecasting hence sales strategies have to be altered to keep the trend up by giving promotional offers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Food Processor – Strategies should be changed in </a:t>
            </a:r>
            <a:r>
              <a:rPr lang="en-IN" dirty="0" err="1">
                <a:solidFill>
                  <a:schemeClr val="tx1"/>
                </a:solidFill>
              </a:rPr>
              <a:t>pune</a:t>
            </a:r>
            <a:r>
              <a:rPr lang="en-IN" dirty="0">
                <a:solidFill>
                  <a:schemeClr val="tx1"/>
                </a:solidFill>
              </a:rPr>
              <a:t>(second highest sales) and Bangalore having flat line and downward forecasting respectively and plan production of products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Gas Stove – Bangalore and </a:t>
            </a:r>
            <a:r>
              <a:rPr lang="en-IN" dirty="0" err="1">
                <a:solidFill>
                  <a:schemeClr val="tx1"/>
                </a:solidFill>
              </a:rPr>
              <a:t>Ahmd</a:t>
            </a:r>
            <a:r>
              <a:rPr lang="en-IN" dirty="0">
                <a:solidFill>
                  <a:schemeClr val="tx1"/>
                </a:solidFill>
              </a:rPr>
              <a:t> has moderate sales with flat line forecasting. Sales strategies have to be revisited to bump up the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5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408571" y="469784"/>
            <a:ext cx="6029044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99954C-13CA-4E18-A306-157268C31902}"/>
              </a:ext>
            </a:extLst>
          </p:cNvPr>
          <p:cNvSpPr/>
          <p:nvPr/>
        </p:nvSpPr>
        <p:spPr>
          <a:xfrm>
            <a:off x="612396" y="1862356"/>
            <a:ext cx="9546672" cy="4035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Induction Cooker-  Sales strategies have to altered for induction cookers to keep the product good in the competitive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Steam Iron – Other than Bangalore and Delhi. Sales strategies have to be changed with production of products altered in all cities since they have flat line and </a:t>
            </a:r>
            <a:r>
              <a:rPr lang="en-IN" dirty="0" err="1">
                <a:solidFill>
                  <a:schemeClr val="tx1"/>
                </a:solidFill>
              </a:rPr>
              <a:t>pune</a:t>
            </a:r>
            <a:r>
              <a:rPr lang="en-IN" dirty="0">
                <a:solidFill>
                  <a:schemeClr val="tx1"/>
                </a:solidFill>
              </a:rPr>
              <a:t> with downward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Water heaters – Sales strategies have to be altered for cochin, since sales have downward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Overall sales in </a:t>
            </a:r>
            <a:r>
              <a:rPr lang="en-IN" dirty="0" err="1">
                <a:solidFill>
                  <a:schemeClr val="tx1"/>
                </a:solidFill>
              </a:rPr>
              <a:t>pune</a:t>
            </a:r>
            <a:r>
              <a:rPr lang="en-IN" dirty="0">
                <a:solidFill>
                  <a:schemeClr val="tx1"/>
                </a:solidFill>
              </a:rPr>
              <a:t> has flat line or downward line except water heaters., hence market strategy has to be changed for sales and production of product has to be limited than other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Stock of Food processor might have to be re-evaluated.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5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917294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2DE07B-5576-4E11-95DF-AF7E1128B20F}"/>
              </a:ext>
            </a:extLst>
          </p:cNvPr>
          <p:cNvSpPr txBox="1">
            <a:spLocks/>
          </p:cNvSpPr>
          <p:nvPr/>
        </p:nvSpPr>
        <p:spPr>
          <a:xfrm>
            <a:off x="822121" y="1650347"/>
            <a:ext cx="10185633" cy="4602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12453-726D-40AE-9F1B-205E5EAC841D}"/>
              </a:ext>
            </a:extLst>
          </p:cNvPr>
          <p:cNvSpPr/>
          <p:nvPr/>
        </p:nvSpPr>
        <p:spPr>
          <a:xfrm>
            <a:off x="822121" y="2399251"/>
            <a:ext cx="9479560" cy="3541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Problem Statement – Forecasting Sales and providing business insights and strategies for the sale in different products across different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Dataset is limited to only Q1 in 2018- Might affect forecasting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Exploring different techniques in forecasting models and applying the same based on trend and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Forecasting sales to determine various products in different cities and provide insights to the company</a:t>
            </a:r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654723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Context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13D49-1BEB-45CE-A9BE-32B37CF4B0AA}"/>
              </a:ext>
            </a:extLst>
          </p:cNvPr>
          <p:cNvSpPr/>
          <p:nvPr/>
        </p:nvSpPr>
        <p:spPr>
          <a:xfrm>
            <a:off x="1174456" y="1493939"/>
            <a:ext cx="9152389" cy="6627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Abstract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Sales Forecasting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801C6-DED5-4B63-94D1-019ABFA6FF20}"/>
              </a:ext>
            </a:extLst>
          </p:cNvPr>
          <p:cNvSpPr/>
          <p:nvPr/>
        </p:nvSpPr>
        <p:spPr>
          <a:xfrm>
            <a:off x="1174459" y="2299981"/>
            <a:ext cx="9152389" cy="6627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Introduction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4800 records, 4 variables[Products, Date, Cities, Sales]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61586-ADAF-481E-80A2-EEDFBC0AEB52}"/>
              </a:ext>
            </a:extLst>
          </p:cNvPr>
          <p:cNvSpPr/>
          <p:nvPr/>
        </p:nvSpPr>
        <p:spPr>
          <a:xfrm>
            <a:off x="1174459" y="3122103"/>
            <a:ext cx="9152389" cy="72285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Approach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Univariate/Bivariate Trends and insights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EDA Insights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FEB407-4C10-4904-AC78-8C25FCD6C38C}"/>
              </a:ext>
            </a:extLst>
          </p:cNvPr>
          <p:cNvSpPr/>
          <p:nvPr/>
        </p:nvSpPr>
        <p:spPr>
          <a:xfrm>
            <a:off x="1174458" y="4004345"/>
            <a:ext cx="9152389" cy="6627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Model Building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Model Selection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E24AC8-314E-4FA7-A4AC-D4CB6D18BE26}"/>
              </a:ext>
            </a:extLst>
          </p:cNvPr>
          <p:cNvSpPr/>
          <p:nvPr/>
        </p:nvSpPr>
        <p:spPr>
          <a:xfrm>
            <a:off x="1174457" y="4826467"/>
            <a:ext cx="9152389" cy="6627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Outcome: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Best Performing Model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113AE3-0ADB-4DB3-96FF-6FCDC9984DB7}"/>
              </a:ext>
            </a:extLst>
          </p:cNvPr>
          <p:cNvSpPr/>
          <p:nvPr/>
        </p:nvSpPr>
        <p:spPr>
          <a:xfrm>
            <a:off x="1174457" y="5648589"/>
            <a:ext cx="9152389" cy="6627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Conclusion &amp; Recommendation: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Classification of Products based on 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Recommendation for products </a:t>
            </a:r>
          </a:p>
        </p:txBody>
      </p:sp>
    </p:spTree>
    <p:extLst>
      <p:ext uri="{BB962C8B-B14F-4D97-AF65-F5344CB8AC3E}">
        <p14:creationId xmlns:p14="http://schemas.microsoft.com/office/powerpoint/2010/main" val="138981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19759AF8-B9B1-45AC-947A-E822FB389AC0}"/>
              </a:ext>
            </a:extLst>
          </p:cNvPr>
          <p:cNvSpPr/>
          <p:nvPr/>
        </p:nvSpPr>
        <p:spPr>
          <a:xfrm>
            <a:off x="906011" y="2181138"/>
            <a:ext cx="10737908" cy="311231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IN" sz="4000" dirty="0">
                <a:solidFill>
                  <a:srgbClr val="57903F"/>
                </a:solidFill>
              </a:rPr>
              <a:t> </a:t>
            </a:r>
            <a:r>
              <a:rPr lang="en-IN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CB2D85-E1E9-4737-B249-AED4B8153C26}"/>
              </a:ext>
            </a:extLst>
          </p:cNvPr>
          <p:cNvSpPr/>
          <p:nvPr/>
        </p:nvSpPr>
        <p:spPr>
          <a:xfrm>
            <a:off x="1070992" y="2406780"/>
            <a:ext cx="2145487" cy="24177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Insights Using :Univariate and Bivariate analysis</a:t>
            </a:r>
          </a:p>
          <a:p>
            <a:r>
              <a:rPr lang="en-IN" sz="1600" dirty="0"/>
              <a:t>EDA :</a:t>
            </a:r>
          </a:p>
          <a:p>
            <a:r>
              <a:rPr lang="en-IN" sz="1600" dirty="0"/>
              <a:t>City Vs Sales</a:t>
            </a:r>
          </a:p>
          <a:p>
            <a:r>
              <a:rPr lang="en-IN" sz="1600" dirty="0"/>
              <a:t>Product Vs Sales</a:t>
            </a:r>
          </a:p>
          <a:p>
            <a:r>
              <a:rPr lang="en-IN" sz="1600" dirty="0"/>
              <a:t>City Vs Product Vs Sales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0BF278-2366-4386-901E-02ECBC375EE3}"/>
              </a:ext>
            </a:extLst>
          </p:cNvPr>
          <p:cNvSpPr/>
          <p:nvPr/>
        </p:nvSpPr>
        <p:spPr>
          <a:xfrm>
            <a:off x="3616354" y="2456253"/>
            <a:ext cx="2054604" cy="24177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Model building:</a:t>
            </a:r>
          </a:p>
          <a:p>
            <a:r>
              <a:rPr lang="en-IN" sz="1600" dirty="0"/>
              <a:t>Simple average</a:t>
            </a:r>
          </a:p>
          <a:p>
            <a:r>
              <a:rPr lang="en-IN" sz="1600" dirty="0"/>
              <a:t>Simple Exponential</a:t>
            </a:r>
          </a:p>
          <a:p>
            <a:r>
              <a:rPr lang="en-IN" sz="1600" dirty="0"/>
              <a:t>Triple Exponential</a:t>
            </a:r>
          </a:p>
          <a:p>
            <a:r>
              <a:rPr lang="en-IN" sz="1600" dirty="0"/>
              <a:t>ARIMA</a:t>
            </a:r>
          </a:p>
          <a:p>
            <a:r>
              <a:rPr lang="en-IN" sz="1600" dirty="0"/>
              <a:t>SARIMA</a:t>
            </a:r>
          </a:p>
          <a:p>
            <a:r>
              <a:rPr lang="en-IN" sz="1600" dirty="0"/>
              <a:t>Prophet</a:t>
            </a:r>
            <a:endParaRPr lang="en-IN" dirty="0"/>
          </a:p>
          <a:p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61C94C-1EC9-4EBE-B084-CC6405511A38}"/>
              </a:ext>
            </a:extLst>
          </p:cNvPr>
          <p:cNvSpPr/>
          <p:nvPr/>
        </p:nvSpPr>
        <p:spPr>
          <a:xfrm>
            <a:off x="5956882" y="2483517"/>
            <a:ext cx="2313965" cy="23904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Model Selection:</a:t>
            </a:r>
          </a:p>
          <a:p>
            <a:r>
              <a:rPr lang="en-IN" sz="1600" dirty="0"/>
              <a:t>Based on Trend and Seasonality</a:t>
            </a:r>
          </a:p>
          <a:p>
            <a:r>
              <a:rPr lang="en-IN" sz="1600" dirty="0"/>
              <a:t>Trend – ARIMA Model</a:t>
            </a:r>
          </a:p>
          <a:p>
            <a:r>
              <a:rPr lang="en-IN" sz="1600" dirty="0"/>
              <a:t>Trend &amp; Seasonality – triple Exponential and SARIMA </a:t>
            </a:r>
            <a:r>
              <a:rPr lang="en-IN" sz="1600" dirty="0" err="1"/>
              <a:t>Model,Prophet</a:t>
            </a:r>
            <a:endParaRPr lang="en-IN" dirty="0"/>
          </a:p>
          <a:p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A17FBE-7D0E-4542-8F14-48FA537FB19D}"/>
              </a:ext>
            </a:extLst>
          </p:cNvPr>
          <p:cNvSpPr/>
          <p:nvPr/>
        </p:nvSpPr>
        <p:spPr>
          <a:xfrm>
            <a:off x="8670722" y="2483517"/>
            <a:ext cx="2054604" cy="24177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Apply Domain understanding to understand the features</a:t>
            </a:r>
          </a:p>
          <a:p>
            <a:endParaRPr lang="en-IN" sz="1600" dirty="0"/>
          </a:p>
          <a:p>
            <a:r>
              <a:rPr lang="en-IN" sz="1600" dirty="0"/>
              <a:t>Prepare recommendations based on insights collected.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ABA83-AE2E-44B9-A4CC-93923767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22" y="797668"/>
            <a:ext cx="4505405" cy="4965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50CDC-72DF-48A7-A353-23F08590D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29" y="924128"/>
            <a:ext cx="4262358" cy="483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1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C9B3F0-4785-460B-97E8-55FF913CE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1" y="0"/>
            <a:ext cx="11291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4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757571" y="920188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1069633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Mumbai has the highest sales and Delhi has the lowest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Mixers has the highest sales and SECF has the lowest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Coolers is seasonal product with maximum sales in Chennai and followed by Kolkata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Dry Iron – Sales are in upward trend in almost all cities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Food processor – sales has downward trend in almost all cities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Induction Cookers – Sales is moderate in </a:t>
            </a:r>
            <a:r>
              <a:rPr lang="en-IN" sz="2400" dirty="0" err="1"/>
              <a:t>Ahmd</a:t>
            </a:r>
            <a:r>
              <a:rPr lang="en-IN" sz="2400" dirty="0"/>
              <a:t>, Chennai, Cochin and Delhi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Water Heaters- seasonal pattern with maximum sales in Kolkata, Cochin. Mumbai has moderate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Gas Stove – Sales has Upward trend in all cities</a:t>
            </a:r>
          </a:p>
          <a:p>
            <a:endParaRPr lang="en-IN" sz="2800" dirty="0"/>
          </a:p>
          <a:p>
            <a:pPr>
              <a:buClr>
                <a:srgbClr val="0070C0"/>
              </a:buClr>
            </a:pPr>
            <a:r>
              <a:rPr lang="en-IN" sz="1600" dirty="0">
                <a:solidFill>
                  <a:srgbClr val="6D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408571" y="917294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Approach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99954C-13CA-4E18-A306-157268C31902}"/>
              </a:ext>
            </a:extLst>
          </p:cNvPr>
          <p:cNvSpPr/>
          <p:nvPr/>
        </p:nvSpPr>
        <p:spPr>
          <a:xfrm>
            <a:off x="612396" y="1862356"/>
            <a:ext cx="9940954" cy="4202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Broke down the dataset into data frame with each product and city To exemplify, Mumbai and Mixers and proceeded with the modelling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For seasonal </a:t>
            </a:r>
            <a:r>
              <a:rPr lang="en-IN" dirty="0" err="1">
                <a:solidFill>
                  <a:schemeClr val="tx1"/>
                </a:solidFill>
              </a:rPr>
              <a:t>dataframe</a:t>
            </a:r>
            <a:r>
              <a:rPr lang="en-IN" dirty="0">
                <a:solidFill>
                  <a:schemeClr val="tx1"/>
                </a:solidFill>
              </a:rPr>
              <a:t> applied Triple exponential , SARIMA models, Prophet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For </a:t>
            </a:r>
            <a:r>
              <a:rPr lang="en-IN" dirty="0" err="1">
                <a:solidFill>
                  <a:schemeClr val="tx1"/>
                </a:solidFill>
              </a:rPr>
              <a:t>dataframes</a:t>
            </a:r>
            <a:r>
              <a:rPr lang="en-IN" dirty="0">
                <a:solidFill>
                  <a:schemeClr val="tx1"/>
                </a:solidFill>
              </a:rPr>
              <a:t> with trend alone applied ARIMA , Simple and Double exponential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Triple exponential did well in almost all seasonal </a:t>
            </a:r>
            <a:r>
              <a:rPr lang="en-IN" dirty="0" err="1">
                <a:solidFill>
                  <a:schemeClr val="tx1"/>
                </a:solidFill>
              </a:rPr>
              <a:t>dataframe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ARIMA did well in all </a:t>
            </a:r>
            <a:r>
              <a:rPr lang="en-IN" dirty="0" err="1">
                <a:solidFill>
                  <a:schemeClr val="tx1"/>
                </a:solidFill>
              </a:rPr>
              <a:t>dataframe</a:t>
            </a:r>
            <a:r>
              <a:rPr lang="en-IN" dirty="0">
                <a:solidFill>
                  <a:schemeClr val="tx1"/>
                </a:solidFill>
              </a:rPr>
              <a:t> with trend and no seasonality.</a:t>
            </a:r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2479E-E536-4F83-AE03-99FD189E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14375"/>
            <a:ext cx="4291114" cy="22731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42793E-F57C-4CFF-9E70-1660AEE82144}"/>
              </a:ext>
            </a:extLst>
          </p:cNvPr>
          <p:cNvSpPr/>
          <p:nvPr/>
        </p:nvSpPr>
        <p:spPr>
          <a:xfrm>
            <a:off x="1164910" y="233107"/>
            <a:ext cx="2675107" cy="330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Coolers - Mumbai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D5FF6-4188-4FA4-85C5-6E6D65A49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09" y="665379"/>
            <a:ext cx="4771923" cy="23793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247857-38F9-41C8-AE61-D3280101B4E3}"/>
              </a:ext>
            </a:extLst>
          </p:cNvPr>
          <p:cNvSpPr/>
          <p:nvPr/>
        </p:nvSpPr>
        <p:spPr>
          <a:xfrm>
            <a:off x="6891259" y="220137"/>
            <a:ext cx="2675107" cy="330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Coolers- Cochin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C5E4E8-CAA4-4D34-AB87-558930EEA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3959064"/>
            <a:ext cx="4134661" cy="21321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FAD06C-FF14-493A-A35D-C6E2F3563C0F}"/>
              </a:ext>
            </a:extLst>
          </p:cNvPr>
          <p:cNvSpPr/>
          <p:nvPr/>
        </p:nvSpPr>
        <p:spPr>
          <a:xfrm>
            <a:off x="1164910" y="3405945"/>
            <a:ext cx="2675107" cy="330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Coolers - Chennai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9282F4-856D-43C5-A708-EA746628A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39425"/>
              </p:ext>
            </p:extLst>
          </p:nvPr>
        </p:nvGraphicFramePr>
        <p:xfrm>
          <a:off x="6072335" y="3633787"/>
          <a:ext cx="4559300" cy="2457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4523">
                  <a:extLst>
                    <a:ext uri="{9D8B030D-6E8A-4147-A177-3AD203B41FA5}">
                      <a16:colId xmlns:a16="http://schemas.microsoft.com/office/drawing/2014/main" val="3523512863"/>
                    </a:ext>
                  </a:extLst>
                </a:gridCol>
                <a:gridCol w="2474777">
                  <a:extLst>
                    <a:ext uri="{9D8B030D-6E8A-4147-A177-3AD203B41FA5}">
                      <a16:colId xmlns:a16="http://schemas.microsoft.com/office/drawing/2014/main" val="21202766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Test RMSE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2567149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Alpha=0.0403,Beta=0.0001,Gamma=0.0001,TripleExponentialSmoothing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2.23E+06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524454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Alpha=0.1,Beta=0.2,Gamma=1.0,TripleExponentialSmoothing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1.73E+06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35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SARIMA(0,1,0)(3,1,0)6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6.39E+15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044798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SARIMA(0,1,0)(0,1,2)12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3.99E+12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9302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Prophet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3.69E+12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126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5862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Sandeep AG</cp:lastModifiedBy>
  <cp:revision>91</cp:revision>
  <dcterms:created xsi:type="dcterms:W3CDTF">2019-12-31T09:37:22Z</dcterms:created>
  <dcterms:modified xsi:type="dcterms:W3CDTF">2021-09-05T04:30:15Z</dcterms:modified>
</cp:coreProperties>
</file>