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FDDB-67E5-49FB-9BC7-7A168423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914389" cy="61575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7903F"/>
                </a:solidFill>
              </a:rPr>
              <a:t>Project Context</a:t>
            </a:r>
            <a:endParaRPr lang="en-IN" sz="2800" dirty="0">
              <a:solidFill>
                <a:srgbClr val="5790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B3C1-4A07-4FB4-8BA8-9290EBC6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350628"/>
            <a:ext cx="10185633" cy="4602116"/>
          </a:xfrm>
        </p:spPr>
        <p:txBody>
          <a:bodyPr/>
          <a:lstStyle/>
          <a:p>
            <a:r>
              <a:rPr lang="en-IN" dirty="0"/>
              <a:t>Abstract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A7CB9-539A-4EFF-BA7B-BF900F3F1702}"/>
              </a:ext>
            </a:extLst>
          </p:cNvPr>
          <p:cNvSpPr/>
          <p:nvPr/>
        </p:nvSpPr>
        <p:spPr>
          <a:xfrm>
            <a:off x="1174459" y="1417739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Abstract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Sales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FFDEF-8555-48CB-83E0-50333B7C4B99}"/>
              </a:ext>
            </a:extLst>
          </p:cNvPr>
          <p:cNvSpPr/>
          <p:nvPr/>
        </p:nvSpPr>
        <p:spPr>
          <a:xfrm>
            <a:off x="1174459" y="2299981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Introduction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4800 records, 4 variables[Products, Date, Cities, Sales]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099A8-45F2-4042-8D32-C11B4BABF793}"/>
              </a:ext>
            </a:extLst>
          </p:cNvPr>
          <p:cNvSpPr/>
          <p:nvPr/>
        </p:nvSpPr>
        <p:spPr>
          <a:xfrm>
            <a:off x="1174459" y="3182223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Approach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Univariate/Bivariate Trends and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EDA Insights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A5DF1-C5E7-4681-803B-B760F2FBA7F1}"/>
              </a:ext>
            </a:extLst>
          </p:cNvPr>
          <p:cNvSpPr/>
          <p:nvPr/>
        </p:nvSpPr>
        <p:spPr>
          <a:xfrm>
            <a:off x="1174458" y="4004345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Model Building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Model Selection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68BBF-392B-4578-9C30-8237B94E0594}"/>
              </a:ext>
            </a:extLst>
          </p:cNvPr>
          <p:cNvSpPr/>
          <p:nvPr/>
        </p:nvSpPr>
        <p:spPr>
          <a:xfrm>
            <a:off x="1174457" y="4826467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Outcome: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Best Performing Model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0D7E51-2FB7-4FCD-AA25-C77F40BAAB67}"/>
              </a:ext>
            </a:extLst>
          </p:cNvPr>
          <p:cNvSpPr txBox="1">
            <a:spLocks/>
          </p:cNvSpPr>
          <p:nvPr/>
        </p:nvSpPr>
        <p:spPr>
          <a:xfrm>
            <a:off x="1174458" y="1350628"/>
            <a:ext cx="10185633" cy="460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 marL="0" indent="0">
              <a:buFont typeface="Garamond" pitchFamily="18" charset="0"/>
              <a:buNone/>
            </a:pP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57994-02A7-498B-996F-39DEB1AA9D32}"/>
              </a:ext>
            </a:extLst>
          </p:cNvPr>
          <p:cNvSpPr/>
          <p:nvPr/>
        </p:nvSpPr>
        <p:spPr>
          <a:xfrm>
            <a:off x="1174457" y="5648589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Conclusion &amp; Recommendation: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Classification of Products based on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Recommendation for products </a:t>
            </a:r>
          </a:p>
        </p:txBody>
      </p:sp>
    </p:spTree>
    <p:extLst>
      <p:ext uri="{BB962C8B-B14F-4D97-AF65-F5344CB8AC3E}">
        <p14:creationId xmlns:p14="http://schemas.microsoft.com/office/powerpoint/2010/main" val="656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DBBE329-8FE3-4AAE-8F3E-AC3AAB09CF19}"/>
              </a:ext>
            </a:extLst>
          </p:cNvPr>
          <p:cNvSpPr/>
          <p:nvPr/>
        </p:nvSpPr>
        <p:spPr>
          <a:xfrm>
            <a:off x="1066799" y="2013358"/>
            <a:ext cx="10058402" cy="314587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FDD81-C8A0-4811-B26C-13A39BF1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780165" cy="69125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57903F"/>
                </a:solidFill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76EC-3CE3-4C2B-B43C-A14867CE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208015"/>
            <a:ext cx="10202412" cy="474472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E8937-9451-41A6-B0D2-6427C4C156DE}"/>
              </a:ext>
            </a:extLst>
          </p:cNvPr>
          <p:cNvSpPr/>
          <p:nvPr/>
        </p:nvSpPr>
        <p:spPr>
          <a:xfrm>
            <a:off x="1070992" y="2406780"/>
            <a:ext cx="2145487" cy="241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Insights Using :Univariate and Bivariate analysis</a:t>
            </a:r>
          </a:p>
          <a:p>
            <a:r>
              <a:rPr lang="en-IN" sz="1600" dirty="0"/>
              <a:t>EDA :</a:t>
            </a:r>
          </a:p>
          <a:p>
            <a:r>
              <a:rPr lang="en-IN" sz="1600" dirty="0"/>
              <a:t>City Vs Sales</a:t>
            </a:r>
          </a:p>
          <a:p>
            <a:r>
              <a:rPr lang="en-IN" sz="1600" dirty="0"/>
              <a:t>Product Vs Sales</a:t>
            </a:r>
          </a:p>
          <a:p>
            <a:r>
              <a:rPr lang="en-IN" sz="1600" dirty="0"/>
              <a:t>City Vs Product Vs Sales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2C8F5-603A-4D7B-9D1A-EC6927CDE4A1}"/>
              </a:ext>
            </a:extLst>
          </p:cNvPr>
          <p:cNvSpPr/>
          <p:nvPr/>
        </p:nvSpPr>
        <p:spPr>
          <a:xfrm>
            <a:off x="3616354" y="2456253"/>
            <a:ext cx="2054604" cy="241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Model building:</a:t>
            </a:r>
          </a:p>
          <a:p>
            <a:r>
              <a:rPr lang="en-IN" sz="1600" dirty="0"/>
              <a:t>Simple average</a:t>
            </a:r>
          </a:p>
          <a:p>
            <a:r>
              <a:rPr lang="en-IN" sz="1600" dirty="0"/>
              <a:t>Simple Exponential</a:t>
            </a:r>
          </a:p>
          <a:p>
            <a:r>
              <a:rPr lang="en-IN" sz="1600" dirty="0"/>
              <a:t>Triple Exponential</a:t>
            </a:r>
          </a:p>
          <a:p>
            <a:r>
              <a:rPr lang="en-IN" sz="1600" dirty="0"/>
              <a:t>ARIMA</a:t>
            </a:r>
          </a:p>
          <a:p>
            <a:r>
              <a:rPr lang="en-IN" sz="1600" dirty="0"/>
              <a:t>SARIMA</a:t>
            </a:r>
          </a:p>
          <a:p>
            <a:r>
              <a:rPr lang="en-IN" sz="1600" dirty="0"/>
              <a:t>Prophet</a:t>
            </a:r>
            <a:endParaRPr lang="en-IN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2327C-C1BD-4645-AA44-61AC9B83177D}"/>
              </a:ext>
            </a:extLst>
          </p:cNvPr>
          <p:cNvSpPr/>
          <p:nvPr/>
        </p:nvSpPr>
        <p:spPr>
          <a:xfrm>
            <a:off x="5956882" y="2483517"/>
            <a:ext cx="2313965" cy="23904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Model Selection:</a:t>
            </a:r>
          </a:p>
          <a:p>
            <a:r>
              <a:rPr lang="en-IN" sz="1600" dirty="0"/>
              <a:t>Based on Trend and Seasonality</a:t>
            </a:r>
          </a:p>
          <a:p>
            <a:r>
              <a:rPr lang="en-IN" sz="1600" dirty="0"/>
              <a:t>Trend – ARIMA Model</a:t>
            </a:r>
          </a:p>
          <a:p>
            <a:r>
              <a:rPr lang="en-IN" sz="1600" dirty="0"/>
              <a:t>Trend &amp; Seasonality – triple Exponential and SARIMA Model, Prophet Model</a:t>
            </a:r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41B4E-89A0-49CF-A082-0A5B3AD08C6A}"/>
              </a:ext>
            </a:extLst>
          </p:cNvPr>
          <p:cNvSpPr/>
          <p:nvPr/>
        </p:nvSpPr>
        <p:spPr>
          <a:xfrm>
            <a:off x="8670722" y="2483517"/>
            <a:ext cx="2054604" cy="241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Apply Domain understanding to understand the features</a:t>
            </a:r>
          </a:p>
          <a:p>
            <a:endParaRPr lang="en-IN" sz="1600" dirty="0"/>
          </a:p>
          <a:p>
            <a:r>
              <a:rPr lang="en-IN" sz="1600" dirty="0"/>
              <a:t>Prepare recommendations based on insights collected.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2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5384-61A7-4C3F-9064-200DA724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57903F"/>
                </a:solidFill>
              </a:rPr>
              <a:t>EDA</a:t>
            </a:r>
            <a:r>
              <a:rPr lang="en-IN" dirty="0"/>
              <a:t> </a:t>
            </a:r>
            <a:r>
              <a:rPr lang="en-IN" sz="2800" dirty="0">
                <a:solidFill>
                  <a:srgbClr val="57903F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EEC-7417-4D0B-BABE-681EC27D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Mumbai has the highest sales and Delhi has the lowest sales</a:t>
            </a:r>
          </a:p>
          <a:p>
            <a:r>
              <a:rPr lang="en-IN" dirty="0"/>
              <a:t>Mixers has the highest sales and SECF has the lowest sales</a:t>
            </a:r>
          </a:p>
          <a:p>
            <a:r>
              <a:rPr lang="en-IN" dirty="0"/>
              <a:t>Coolers is seasonal product with maximum sales in Chennai and followed by Kolkata</a:t>
            </a:r>
          </a:p>
          <a:p>
            <a:r>
              <a:rPr lang="en-IN" dirty="0"/>
              <a:t>Dry Iron – Sales are in upward trend in almost all cities</a:t>
            </a:r>
          </a:p>
          <a:p>
            <a:r>
              <a:rPr lang="en-IN" dirty="0"/>
              <a:t>Food processor – sales has downward trend in almost all cities</a:t>
            </a:r>
          </a:p>
          <a:p>
            <a:r>
              <a:rPr lang="en-IN" dirty="0"/>
              <a:t>Induction Cookers – Sales is moderate in </a:t>
            </a:r>
            <a:r>
              <a:rPr lang="en-IN" dirty="0" err="1"/>
              <a:t>Ahmd</a:t>
            </a:r>
            <a:r>
              <a:rPr lang="en-IN" dirty="0"/>
              <a:t>, Chennai, Cochin and Delhi</a:t>
            </a:r>
          </a:p>
          <a:p>
            <a:r>
              <a:rPr lang="en-IN" dirty="0"/>
              <a:t>Water Heaters- seasonal pattern with maximum sales in Kolkata, Cochin. Mumbai has moderate sales</a:t>
            </a:r>
          </a:p>
          <a:p>
            <a:r>
              <a:rPr lang="en-IN" dirty="0"/>
              <a:t>Gas Stove – Sales has Upward trend in all cities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39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8F9D-65CF-4535-BDA0-B156187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E3A7-97C0-483F-8BC1-47D666AB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24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{9E7269BC-41B7-4689-9F5C-AFB1A058A71F}tf78438558_win32</Template>
  <TotalTime>0</TotalTime>
  <Words>235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Title Lorem Ipsum</vt:lpstr>
      <vt:lpstr>Project Context</vt:lpstr>
      <vt:lpstr>Solution Approach</vt:lpstr>
      <vt:lpstr>EDA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AG</dc:creator>
  <cp:lastModifiedBy>Sandeep AG</cp:lastModifiedBy>
  <cp:revision>3</cp:revision>
  <dcterms:created xsi:type="dcterms:W3CDTF">2021-09-02T04:24:13Z</dcterms:created>
  <dcterms:modified xsi:type="dcterms:W3CDTF">2021-09-02T16:46:38Z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