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743200" y="2209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953000" y="3429000"/>
            <a:ext cx="5800851" cy="2725105"/>
          </a:xfrm>
          <a:prstGeom prst="rect">
            <a:avLst/>
          </a:prstGeom>
        </p:spPr>
        <p:txBody>
          <a:bodyPr vert="horz" wrap="square" lIns="0" tIns="16510" rIns="0" bIns="0" rtlCol="0">
            <a:spAutoFit/>
          </a:bodyPr>
          <a:lstStyle/>
          <a:p>
            <a:pPr marL="1528763" indent="-179388">
              <a:lnSpc>
                <a:spcPct val="100000"/>
              </a:lnSpc>
              <a:spcBef>
                <a:spcPts val="130"/>
              </a:spcBef>
            </a:pPr>
            <a:r>
              <a:rPr lang="en-IN" b="1" spc="15" dirty="0">
                <a:latin typeface="Times New Roman" pitchFamily="18" charset="0"/>
                <a:cs typeface="Times New Roman" pitchFamily="18" charset="0"/>
              </a:rPr>
              <a:t>Submitted By</a:t>
            </a:r>
            <a:br>
              <a:rPr lang="en-IN" b="1" spc="15" dirty="0">
                <a:latin typeface="Times New Roman" pitchFamily="18" charset="0"/>
                <a:cs typeface="Times New Roman" pitchFamily="18" charset="0"/>
              </a:rPr>
            </a:br>
            <a:r>
              <a:rPr lang="en-IN" sz="2400" b="1" spc="15" dirty="0">
                <a:latin typeface="Times New Roman" pitchFamily="18" charset="0"/>
                <a:cs typeface="Times New Roman" pitchFamily="18" charset="0"/>
              </a:rPr>
              <a:t>Name: </a:t>
            </a:r>
            <a:r>
              <a:rPr lang="en-IN" sz="2400" spc="15" dirty="0" err="1">
                <a:latin typeface="Times New Roman" pitchFamily="18" charset="0"/>
                <a:cs typeface="Times New Roman" pitchFamily="18" charset="0"/>
              </a:rPr>
              <a:t>Ashvathi</a:t>
            </a:r>
            <a:r>
              <a:rPr lang="en-IN" sz="2400" spc="15" dirty="0">
                <a:latin typeface="Times New Roman" pitchFamily="18" charset="0"/>
                <a:cs typeface="Times New Roman" pitchFamily="18" charset="0"/>
              </a:rPr>
              <a:t> S</a:t>
            </a:r>
            <a:br>
              <a:rPr lang="en-IN" sz="2400" spc="15" dirty="0">
                <a:latin typeface="Times New Roman" pitchFamily="18" charset="0"/>
                <a:cs typeface="Times New Roman" pitchFamily="18" charset="0"/>
              </a:rPr>
            </a:br>
            <a:r>
              <a:rPr lang="en-IN" sz="2400" b="1" spc="15" dirty="0" err="1">
                <a:latin typeface="Times New Roman" pitchFamily="18" charset="0"/>
                <a:cs typeface="Times New Roman" pitchFamily="18" charset="0"/>
              </a:rPr>
              <a:t>Reg.No</a:t>
            </a:r>
            <a:r>
              <a:rPr lang="en-IN" sz="2400" b="1" spc="15">
                <a:latin typeface="Times New Roman" pitchFamily="18" charset="0"/>
                <a:cs typeface="Times New Roman" pitchFamily="18" charset="0"/>
              </a:rPr>
              <a:t>: </a:t>
            </a:r>
            <a:r>
              <a:rPr lang="en-IN" sz="2400" spc="15">
                <a:latin typeface="Times New Roman" pitchFamily="18" charset="0"/>
                <a:cs typeface="Times New Roman" pitchFamily="18" charset="0"/>
              </a:rPr>
              <a:t>962821205014</a:t>
            </a:r>
            <a:br>
              <a:rPr lang="en-IN" sz="2400" spc="15" dirty="0">
                <a:latin typeface="Times New Roman" pitchFamily="18" charset="0"/>
                <a:cs typeface="Times New Roman" pitchFamily="18" charset="0"/>
              </a:rPr>
            </a:br>
            <a:r>
              <a:rPr lang="en-IN" sz="2400" b="1" spc="15" dirty="0">
                <a:latin typeface="Times New Roman" pitchFamily="18" charset="0"/>
                <a:cs typeface="Times New Roman" pitchFamily="18" charset="0"/>
              </a:rPr>
              <a:t>Dept: </a:t>
            </a:r>
            <a:r>
              <a:rPr lang="en-IN" sz="2400" spc="15" dirty="0">
                <a:latin typeface="Times New Roman" pitchFamily="18" charset="0"/>
                <a:cs typeface="Times New Roman" pitchFamily="18" charset="0"/>
              </a:rPr>
              <a:t>Information Technology</a:t>
            </a:r>
            <a:br>
              <a:rPr lang="en-IN" sz="2400" spc="15" dirty="0">
                <a:latin typeface="Times New Roman" pitchFamily="18" charset="0"/>
                <a:cs typeface="Times New Roman" pitchFamily="18" charset="0"/>
              </a:rPr>
            </a:br>
            <a:br>
              <a:rPr lang="en-IN" sz="2400" spc="15" dirty="0">
                <a:latin typeface="Times New Roman" pitchFamily="18" charset="0"/>
                <a:cs typeface="Times New Roman" pitchFamily="18" charset="0"/>
              </a:rPr>
            </a:br>
            <a:br>
              <a:rPr lang="en-IN" sz="2400" spc="15" dirty="0">
                <a:latin typeface="Times New Roman" pitchFamily="18" charset="0"/>
                <a:cs typeface="Times New Roman" pitchFamily="18" charset="0"/>
              </a:rPr>
            </a:br>
            <a:endParaRPr sz="2400" spc="15" dirty="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TextBox 11"/>
          <p:cNvSpPr txBox="1"/>
          <p:nvPr/>
        </p:nvSpPr>
        <p:spPr>
          <a:xfrm>
            <a:off x="2590800" y="304800"/>
            <a:ext cx="6781800" cy="954107"/>
          </a:xfrm>
          <a:prstGeom prst="rect">
            <a:avLst/>
          </a:prstGeom>
          <a:noFill/>
        </p:spPr>
        <p:txBody>
          <a:bodyPr wrap="square" rtlCol="0">
            <a:spAutoFit/>
          </a:bodyPr>
          <a:lstStyle/>
          <a:p>
            <a:pPr algn="ctr"/>
            <a:r>
              <a:rPr lang="en-IN" sz="2800" b="1" dirty="0">
                <a:latin typeface="Times New Roman" pitchFamily="18" charset="0"/>
                <a:cs typeface="Times New Roman" pitchFamily="18" charset="0"/>
              </a:rPr>
              <a:t>Skin Disease Detection using Deep Learning with ResNet50</a:t>
            </a:r>
            <a:endParaRPr 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p:cNvSpPr txBox="1"/>
          <p:nvPr/>
        </p:nvSpPr>
        <p:spPr>
          <a:xfrm>
            <a:off x="1676400" y="1143000"/>
            <a:ext cx="7467600" cy="5324535"/>
          </a:xfrm>
          <a:prstGeom prst="rect">
            <a:avLst/>
          </a:prstGeom>
          <a:noFill/>
        </p:spPr>
        <p:txBody>
          <a:bodyPr wrap="square" rtlCol="0">
            <a:spAutoFit/>
          </a:bodyPr>
          <a:lstStyle/>
          <a:p>
            <a:r>
              <a:rPr lang="en-US" sz="2000" b="1" dirty="0">
                <a:latin typeface="Times New Roman" pitchFamily="18" charset="0"/>
                <a:cs typeface="Times New Roman" pitchFamily="18" charset="0"/>
              </a:rPr>
              <a:t>Data Collection and Preparation</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Assemble a diverse dataset of skin disease images with accurate annotations.</a:t>
            </a:r>
          </a:p>
          <a:p>
            <a:pPr lvl="1"/>
            <a:r>
              <a:rPr lang="en-US" sz="2000" dirty="0">
                <a:latin typeface="Times New Roman" pitchFamily="18" charset="0"/>
                <a:cs typeface="Times New Roman" pitchFamily="18" charset="0"/>
              </a:rPr>
              <a:t>Standardize image size, color, and orientation, and augment the dataset for increased diversity and model robustness.</a:t>
            </a:r>
          </a:p>
          <a:p>
            <a:r>
              <a:rPr lang="en-US" sz="2000" b="1" dirty="0">
                <a:latin typeface="Times New Roman" pitchFamily="18" charset="0"/>
                <a:cs typeface="Times New Roman" pitchFamily="18" charset="0"/>
              </a:rPr>
              <a:t>Model Development and Training</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Utilize ResNet50 architecture as the base model for its proven effectiveness in image classification tasks.</a:t>
            </a:r>
          </a:p>
          <a:p>
            <a:pPr lvl="1"/>
            <a:r>
              <a:rPr lang="en-US" sz="2000" dirty="0">
                <a:latin typeface="Times New Roman" pitchFamily="18" charset="0"/>
                <a:cs typeface="Times New Roman" pitchFamily="18" charset="0"/>
              </a:rPr>
              <a:t>Customize the model by adding relevant layers and fine-tune its parameters to optimize performance on the skin disease classification task.</a:t>
            </a:r>
          </a:p>
          <a:p>
            <a:r>
              <a:rPr lang="en-US" sz="2000" b="1" dirty="0">
                <a:latin typeface="Times New Roman" pitchFamily="18" charset="0"/>
                <a:cs typeface="Times New Roman" pitchFamily="18" charset="0"/>
              </a:rPr>
              <a:t>Evaluation and Deployment </a:t>
            </a:r>
            <a:r>
              <a:rPr lang="en-US" sz="2000" dirty="0">
                <a:latin typeface="Times New Roman" pitchFamily="18" charset="0"/>
                <a:cs typeface="Times New Roman" pitchFamily="18" charset="0"/>
              </a:rPr>
              <a:t>:</a:t>
            </a:r>
          </a:p>
          <a:p>
            <a:pPr lvl="1"/>
            <a:r>
              <a:rPr lang="en-US" sz="2000" dirty="0">
                <a:latin typeface="Times New Roman" pitchFamily="18" charset="0"/>
                <a:cs typeface="Times New Roman" pitchFamily="18" charset="0"/>
              </a:rPr>
              <a:t>Train the model on the prepared dataset, monitoring key metrics such as accuracy and loss.</a:t>
            </a:r>
          </a:p>
          <a:p>
            <a:pPr lvl="1"/>
            <a:r>
              <a:rPr lang="en-US" sz="2000" dirty="0">
                <a:latin typeface="Times New Roman" pitchFamily="18" charset="0"/>
                <a:cs typeface="Times New Roman" pitchFamily="18" charset="0"/>
              </a:rPr>
              <a:t>Evaluate the trained model's performance on a separate test set to ensure generalization and deploy it as an automated system for rapid and accurate skin disease diagnosis.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392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a:extLst>
              <a:ext uri="{FF2B5EF4-FFF2-40B4-BE49-F238E27FC236}">
                <a16:creationId xmlns:a16="http://schemas.microsoft.com/office/drawing/2014/main" id="{79EE9C34-3444-F676-EDF5-558B5BB32A74}"/>
              </a:ext>
            </a:extLst>
          </p:cNvPr>
          <p:cNvPicPr>
            <a:picLocks noChangeAspect="1"/>
          </p:cNvPicPr>
          <p:nvPr/>
        </p:nvPicPr>
        <p:blipFill>
          <a:blip r:embed="rId3"/>
          <a:stretch>
            <a:fillRect/>
          </a:stretch>
        </p:blipFill>
        <p:spPr>
          <a:xfrm>
            <a:off x="759997" y="1735998"/>
            <a:ext cx="8100762" cy="42675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752600" y="2590800"/>
            <a:ext cx="7315200" cy="1077218"/>
          </a:xfrm>
          <a:prstGeom prst="rect">
            <a:avLst/>
          </a:prstGeom>
          <a:noFill/>
        </p:spPr>
        <p:txBody>
          <a:bodyPr wrap="square" rtlCol="0">
            <a:spAutoFit/>
          </a:bodyPr>
          <a:lstStyle/>
          <a:p>
            <a:pPr algn="ctr"/>
            <a:r>
              <a:rPr lang="en-IN" sz="3200" b="1" dirty="0">
                <a:solidFill>
                  <a:schemeClr val="accent5">
                    <a:lumMod val="50000"/>
                  </a:schemeClr>
                </a:solidFill>
                <a:latin typeface="Times New Roman" pitchFamily="18" charset="0"/>
                <a:cs typeface="Times New Roman" pitchFamily="18" charset="0"/>
              </a:rPr>
              <a:t>Skin Disease Detection Using Deep Learning with ResNet50</a:t>
            </a:r>
            <a:endParaRPr lang="en-US" sz="3200" b="1" dirty="0">
              <a:solidFill>
                <a:schemeClr val="accent5">
                  <a:lumMod val="50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00937" y="21827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442210" y="1194730"/>
            <a:ext cx="5105400" cy="5755422"/>
          </a:xfrm>
          <a:prstGeom prst="rect">
            <a:avLst/>
          </a:prstGeom>
          <a:noFill/>
        </p:spPr>
        <p:txBody>
          <a:bodyPr wrap="square" rtlCol="0">
            <a:spAutoFit/>
          </a:bodyPr>
          <a:lstStyle/>
          <a:p>
            <a:pPr marL="457200" indent="-457200">
              <a:buFont typeface="Wingdings" panose="05000000000000000000" pitchFamily="2" charset="2"/>
              <a:buChar char="§"/>
            </a:pPr>
            <a:r>
              <a:rPr lang="en-IN" sz="2400" dirty="0">
                <a:latin typeface="Times New Roman" pitchFamily="18" charset="0"/>
                <a:cs typeface="Times New Roman" pitchFamily="18" charset="0"/>
              </a:rPr>
              <a:t>Problem Statement</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Project Overview</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End Users</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Solutions and Proposition</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Key Features</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Modelling</a:t>
            </a:r>
          </a:p>
          <a:p>
            <a:pPr marL="342900" indent="-342900">
              <a:buFont typeface="Wingdings" panose="05000000000000000000" pitchFamily="2" charset="2"/>
              <a:buChar char="§"/>
            </a:pPr>
            <a:endParaRPr lang="en-IN" sz="2400" dirty="0">
              <a:latin typeface="Times New Roman" pitchFamily="18" charset="0"/>
              <a:cs typeface="Times New Roman" pitchFamily="18" charset="0"/>
            </a:endParaRPr>
          </a:p>
          <a:p>
            <a:pPr marL="457200" indent="-457200">
              <a:buFont typeface="Wingdings" panose="05000000000000000000" pitchFamily="2" charset="2"/>
              <a:buChar char="§"/>
            </a:pPr>
            <a:r>
              <a:rPr lang="en-IN" sz="2400" dirty="0">
                <a:latin typeface="Times New Roman" pitchFamily="18" charset="0"/>
                <a:cs typeface="Times New Roman" pitchFamily="18" charset="0"/>
              </a:rPr>
              <a:t>Results</a:t>
            </a:r>
          </a:p>
          <a:p>
            <a:pPr>
              <a:buFont typeface="Wingdings" pitchFamily="2" charset="2"/>
              <a:buChar char="Ø"/>
            </a:pPr>
            <a:endParaRPr lang="en-IN" sz="2800" dirty="0">
              <a:latin typeface="Times New Roman" pitchFamily="18" charset="0"/>
              <a:cs typeface="Times New Roman" pitchFamily="18" charset="0"/>
            </a:endParaRPr>
          </a:p>
          <a:p>
            <a:pPr>
              <a:buFont typeface="Wingdings" pitchFamily="2" charset="2"/>
              <a:buChar char="Ø"/>
            </a:pP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905000" y="1905000"/>
            <a:ext cx="541020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itchFamily="18" charset="0"/>
                <a:cs typeface="Times New Roman" pitchFamily="18" charset="0"/>
              </a:rPr>
              <a:t>Manual diagnosis of skin diseases by dermatologists is time-consuming and subjective, leading to delays in treatment and potential misdiagnosis.</a:t>
            </a:r>
          </a:p>
          <a:p>
            <a:pPr marL="342900" indent="-342900">
              <a:buFont typeface="Wingdings" panose="05000000000000000000" pitchFamily="2" charset="2"/>
              <a:buChar char="Ø"/>
            </a:pPr>
            <a:endParaRPr lang="en-US" sz="2000" dirty="0">
              <a:latin typeface="Times New Roman" pitchFamily="18" charset="0"/>
              <a:cs typeface="Times New Roman" pitchFamily="18" charset="0"/>
            </a:endParaRPr>
          </a:p>
          <a:p>
            <a:pPr marL="342900" indent="-342900">
              <a:buFont typeface="Wingdings" panose="05000000000000000000" pitchFamily="2" charset="2"/>
              <a:buChar char="Ø"/>
            </a:pPr>
            <a:r>
              <a:rPr lang="en-US" sz="2000" dirty="0">
                <a:latin typeface="Times New Roman" pitchFamily="18" charset="0"/>
                <a:cs typeface="Times New Roman" pitchFamily="18" charset="0"/>
              </a:rPr>
              <a:t>Develop a deep learning model utilizing ResNet50 architecture to automatically classify skin disease images, aiding in rapid and accurate diagnosis.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1628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2438400" y="1676400"/>
            <a:ext cx="5334000" cy="3600986"/>
          </a:xfrm>
          <a:prstGeom prst="rect">
            <a:avLst/>
          </a:prstGeom>
          <a:noFill/>
        </p:spPr>
        <p:txBody>
          <a:bodyPr wrap="square" rtlCol="0">
            <a:spAutoFit/>
          </a:bodyPr>
          <a:lstStyle/>
          <a:p>
            <a:pPr marL="342900" indent="-342900">
              <a:buFont typeface="Wingdings" panose="05000000000000000000" pitchFamily="2" charset="2"/>
              <a:buChar char="Ø"/>
            </a:pPr>
            <a:r>
              <a:rPr lang="en-US" sz="1900" dirty="0">
                <a:latin typeface="Times New Roman" pitchFamily="18" charset="0"/>
                <a:cs typeface="Times New Roman" pitchFamily="18" charset="0"/>
              </a:rPr>
              <a:t>Objective: Develop an automated system using deep learning to classify skin diseases from images.</a:t>
            </a:r>
          </a:p>
          <a:p>
            <a:pPr marL="342900" indent="-342900">
              <a:buFont typeface="Wingdings" panose="05000000000000000000" pitchFamily="2" charset="2"/>
              <a:buChar char="Ø"/>
            </a:pPr>
            <a:endParaRPr lang="en-US" sz="1900" dirty="0">
              <a:latin typeface="Times New Roman" pitchFamily="18" charset="0"/>
              <a:cs typeface="Times New Roman" pitchFamily="18" charset="0"/>
            </a:endParaRPr>
          </a:p>
          <a:p>
            <a:pPr marL="342900" indent="-342900">
              <a:buFont typeface="Wingdings" panose="05000000000000000000" pitchFamily="2" charset="2"/>
              <a:buChar char="Ø"/>
            </a:pPr>
            <a:r>
              <a:rPr lang="en-US" sz="1900" dirty="0">
                <a:latin typeface="Times New Roman" pitchFamily="18" charset="0"/>
                <a:cs typeface="Times New Roman" pitchFamily="18" charset="0"/>
              </a:rPr>
              <a:t>Methodology: Utilize ResNet50 architecture to train a model on a dataset of skin lesion images, then evaluate its performance.</a:t>
            </a:r>
          </a:p>
          <a:p>
            <a:pPr marL="342900" indent="-342900">
              <a:buFont typeface="Wingdings" panose="05000000000000000000" pitchFamily="2" charset="2"/>
              <a:buChar char="Ø"/>
            </a:pPr>
            <a:endParaRPr lang="en-US" sz="1900" dirty="0">
              <a:latin typeface="Times New Roman" pitchFamily="18" charset="0"/>
              <a:cs typeface="Times New Roman" pitchFamily="18" charset="0"/>
            </a:endParaRPr>
          </a:p>
          <a:p>
            <a:pPr marL="342900" indent="-342900">
              <a:buFont typeface="Wingdings" panose="05000000000000000000" pitchFamily="2" charset="2"/>
              <a:buChar char="Ø"/>
            </a:pPr>
            <a:r>
              <a:rPr lang="en-US" sz="1900" dirty="0">
                <a:latin typeface="Times New Roman" pitchFamily="18" charset="0"/>
                <a:cs typeface="Times New Roman" pitchFamily="18" charset="0"/>
              </a:rPr>
              <a:t>Expected Impact: Improve dermatological diagnosis by providing a fast, accurate, and accessible tool, potentially reducing healthcare disparities.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2743200" y="2209800"/>
            <a:ext cx="5105400" cy="3416320"/>
          </a:xfrm>
          <a:prstGeom prst="rect">
            <a:avLst/>
          </a:prstGeom>
          <a:noFill/>
        </p:spPr>
        <p:txBody>
          <a:bodyPr wrap="square" rtlCol="0">
            <a:spAutoFit/>
          </a:bodyPr>
          <a:lstStyle/>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Dermatologists</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Primary Care Physicians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Patients </a:t>
            </a:r>
          </a:p>
          <a:p>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     Healthcare Professionals</a:t>
            </a:r>
          </a:p>
          <a:p>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9342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a:t> </a:t>
            </a:r>
            <a:r>
              <a:rPr sz="3600" spc="25"/>
              <a:t>S</a:t>
            </a:r>
            <a:r>
              <a:rPr sz="3600" spc="10"/>
              <a:t>O</a:t>
            </a:r>
            <a:r>
              <a:rPr sz="3600" spc="25"/>
              <a:t>LU</a:t>
            </a:r>
            <a:r>
              <a:rPr sz="3600" spc="-35"/>
              <a:t>T</a:t>
            </a:r>
            <a:r>
              <a:rPr sz="3600" spc="-30"/>
              <a:t>I</a:t>
            </a:r>
            <a:r>
              <a:rPr sz="3600" spc="10"/>
              <a:t>O</a:t>
            </a:r>
            <a:r>
              <a:rPr sz="3600"/>
              <a:t>N</a:t>
            </a:r>
            <a:r>
              <a:rPr sz="3600" spc="-345"/>
              <a:t> </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905000"/>
            <a:ext cx="6096000" cy="3416320"/>
          </a:xfrm>
          <a:prstGeom prst="rect">
            <a:avLst/>
          </a:prstGeom>
        </p:spPr>
        <p:txBody>
          <a:bodyPr wrap="square">
            <a:spAutoFit/>
          </a:bodyPr>
          <a:lstStyle/>
          <a:p>
            <a:pPr marL="457200" indent="-457200">
              <a:buAutoNum type="arabicPeriod"/>
            </a:pPr>
            <a:r>
              <a:rPr lang="en-US" sz="2400" dirty="0">
                <a:latin typeface="Times New Roman" pitchFamily="18" charset="0"/>
                <a:cs typeface="Times New Roman" pitchFamily="18" charset="0"/>
              </a:rPr>
              <a:t>Develop an automated skin disease classification system using deep learning algorithms trained on a diverse dataset of skin disease images.</a:t>
            </a:r>
          </a:p>
          <a:p>
            <a:pPr marL="457200" indent="-457200">
              <a:buAutoNum type="arabicPeriod"/>
            </a:pPr>
            <a:endParaRPr lang="en-US" sz="2400" dirty="0">
              <a:latin typeface="Times New Roman" pitchFamily="18" charset="0"/>
              <a:cs typeface="Times New Roman" pitchFamily="18" charset="0"/>
            </a:endParaRPr>
          </a:p>
          <a:p>
            <a:pPr marL="457200" indent="-457200">
              <a:buAutoNum type="arabicPeriod"/>
            </a:pPr>
            <a:r>
              <a:rPr lang="en-US" sz="2400" dirty="0">
                <a:latin typeface="Times New Roman" pitchFamily="18" charset="0"/>
                <a:cs typeface="Times New Roman" pitchFamily="18" charset="0"/>
              </a:rPr>
              <a:t>Deploy the developed system to assist dermatologists in rapid and accurate diagnosis, reducing treatment delays and minimizing the risk of misdiagnosis.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Proposition</a:t>
            </a:r>
            <a:endParaRPr lang="en-US" dirty="0"/>
          </a:p>
        </p:txBody>
      </p:sp>
      <p:sp>
        <p:nvSpPr>
          <p:cNvPr id="5" name="object 4"/>
          <p:cNvSpPr/>
          <p:nvPr/>
        </p:nvSpPr>
        <p:spPr>
          <a:xfrm>
            <a:off x="9220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Rectangle 5"/>
          <p:cNvSpPr/>
          <p:nvPr/>
        </p:nvSpPr>
        <p:spPr>
          <a:xfrm>
            <a:off x="3048000" y="1143001"/>
            <a:ext cx="6096000" cy="4401205"/>
          </a:xfrm>
          <a:prstGeom prst="rect">
            <a:avLst/>
          </a:prstGeom>
        </p:spPr>
        <p:txBody>
          <a:bodyPr wrap="square">
            <a:spAutoFit/>
          </a:bodyPr>
          <a:lstStyle/>
          <a:p>
            <a:pPr marL="457200" indent="-457200">
              <a:buFont typeface="Wingdings" panose="05000000000000000000" pitchFamily="2" charset="2"/>
              <a:buChar char="Ø"/>
            </a:pPr>
            <a:r>
              <a:rPr lang="en-US" sz="2000" dirty="0">
                <a:latin typeface="Times New Roman" pitchFamily="18" charset="0"/>
                <a:cs typeface="Times New Roman" pitchFamily="18" charset="0"/>
              </a:rPr>
              <a:t> Develop an automated system for skin disease diagnosis using machine learning.</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Curate a diverse dataset of skin disease images for training and validation.</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Design and fine-tune machine learning algorithms for accurate diagnosis.</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Integrate the system into clinical workflows to aid dermatologists.</a:t>
            </a:r>
          </a:p>
          <a:p>
            <a:pPr marL="457200" indent="-457200">
              <a:buFont typeface="Wingdings" panose="05000000000000000000" pitchFamily="2" charset="2"/>
              <a:buChar char="Ø"/>
            </a:pPr>
            <a:endParaRPr lang="en-US" sz="2000" dirty="0">
              <a:latin typeface="Times New Roman" pitchFamily="18" charset="0"/>
              <a:cs typeface="Times New Roman" pitchFamily="18" charset="0"/>
            </a:endParaRPr>
          </a:p>
          <a:p>
            <a:pPr marL="457200" indent="-457200">
              <a:buFont typeface="Wingdings" panose="05000000000000000000" pitchFamily="2" charset="2"/>
              <a:buChar char="Ø"/>
            </a:pPr>
            <a:r>
              <a:rPr lang="en-US" sz="2000" dirty="0">
                <a:latin typeface="Times New Roman" pitchFamily="18" charset="0"/>
                <a:cs typeface="Times New Roman" pitchFamily="18" charset="0"/>
              </a:rPr>
              <a:t>Continuously monitor and improve the system's performance over time.</a:t>
            </a:r>
          </a:p>
        </p:txBody>
      </p:sp>
      <p:pic>
        <p:nvPicPr>
          <p:cNvPr id="7" name="object 2"/>
          <p:cNvPicPr/>
          <p:nvPr/>
        </p:nvPicPr>
        <p:blipFill>
          <a:blip r:embed="rId2" cstate="print"/>
          <a:stretch>
            <a:fillRect/>
          </a:stretch>
        </p:blipFill>
        <p:spPr>
          <a:xfrm>
            <a:off x="0" y="1476375"/>
            <a:ext cx="2695574" cy="3248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p:cNvSpPr txBox="1"/>
          <p:nvPr/>
        </p:nvSpPr>
        <p:spPr>
          <a:xfrm>
            <a:off x="2819400" y="2286000"/>
            <a:ext cx="6248400" cy="2308324"/>
          </a:xfrm>
          <a:prstGeom prst="rect">
            <a:avLst/>
          </a:prstGeom>
          <a:noFill/>
        </p:spPr>
        <p:txBody>
          <a:bodyPr wrap="square" rtlCol="0">
            <a:spAutoFit/>
          </a:bodyPr>
          <a:lstStyle/>
          <a:p>
            <a:r>
              <a:rPr lang="en-US" sz="2400" dirty="0">
                <a:latin typeface="Times New Roman" pitchFamily="18" charset="0"/>
                <a:cs typeface="Times New Roman" pitchFamily="18" charset="0"/>
              </a:rPr>
              <a:t>The project's wow factor is that by automating skin disease diagnosis with machine learning, we're revolutionizing healthcare, ensuring quicker and more accurate treatment for patients while supporting dermatologists with advanced 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TotalTime>
  <Words>467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Submitted By Name: Ashvathi S Reg.No: 962821205014 Dept: Information Technology   </vt:lpstr>
      <vt:lpstr>PROJECT TITLE</vt:lpstr>
      <vt:lpstr>AGENDA</vt:lpstr>
      <vt:lpstr>PROBLEM STATEMENT</vt:lpstr>
      <vt:lpstr>PROJECT OVERVIEW</vt:lpstr>
      <vt:lpstr>WHO ARE THE END USERS?</vt:lpstr>
      <vt:lpstr> SOLUTION </vt:lpstr>
      <vt:lpstr>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By Name: Ashika C Reg.No: 962821205012 Dept: Information Technology</dc:title>
  <dc:creator>Deepthi.A</dc:creator>
  <cp:lastModifiedBy>Deepthi A</cp:lastModifiedBy>
  <cp:revision>8</cp:revision>
  <dcterms:created xsi:type="dcterms:W3CDTF">2024-04-05T04:31:46Z</dcterms:created>
  <dcterms:modified xsi:type="dcterms:W3CDTF">2024-04-24T09:46:33Z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