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3" r:id="rId3"/>
    <p:sldId id="306" r:id="rId4"/>
    <p:sldId id="296" r:id="rId5"/>
    <p:sldId id="300" r:id="rId6"/>
    <p:sldId id="301" r:id="rId7"/>
    <p:sldId id="316" r:id="rId8"/>
    <p:sldId id="307" r:id="rId9"/>
    <p:sldId id="308" r:id="rId10"/>
    <p:sldId id="309" r:id="rId11"/>
    <p:sldId id="302" r:id="rId12"/>
    <p:sldId id="310" r:id="rId13"/>
    <p:sldId id="311" r:id="rId14"/>
    <p:sldId id="314" r:id="rId15"/>
    <p:sldId id="315" r:id="rId16"/>
    <p:sldId id="317" r:id="rId17"/>
    <p:sldId id="312" r:id="rId18"/>
    <p:sldId id="299" r:id="rId19"/>
    <p:sldId id="31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8" d="100"/>
          <a:sy n="68" d="100"/>
        </p:scale>
        <p:origin x="86" y="4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6D09A-FA5D-48A2-95C9-66AE841ED3C2}" type="datetimeFigureOut">
              <a:rPr lang="en-IN" smtClean="0"/>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249CD-1538-4334-A526-FCD93CF9B1FD}" type="slidenum">
              <a:rPr lang="en-IN" smtClean="0"/>
              <a:t>‹#›</a:t>
            </a:fld>
            <a:endParaRPr lang="en-IN"/>
          </a:p>
        </p:txBody>
      </p:sp>
    </p:spTree>
    <p:extLst>
      <p:ext uri="{BB962C8B-B14F-4D97-AF65-F5344CB8AC3E}">
        <p14:creationId xmlns:p14="http://schemas.microsoft.com/office/powerpoint/2010/main" val="117359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751DD8-6D56-4FD5-BEEE-F0786884B76C}" type="slidenum">
              <a:rPr lang="en-US" altLang="en-US"/>
              <a:pPr eaLnBrk="1" hangingPunct="1"/>
              <a:t>18</a:t>
            </a:fld>
            <a:endParaRPr lang="en-US" altLang="en-US"/>
          </a:p>
        </p:txBody>
      </p:sp>
      <p:sp>
        <p:nvSpPr>
          <p:cNvPr id="634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3E75C6E-8B95-425E-B3CD-4BE463AA4EFC}" type="slidenum">
              <a:rPr lang="en-US" altLang="en-US" sz="1200">
                <a:latin typeface="Times New Roman" panose="02020603050405020304" pitchFamily="18" charset="0"/>
              </a:rPr>
              <a:pPr algn="r"/>
              <a:t>18</a:t>
            </a:fld>
            <a:endParaRPr lang="en-US" altLang="en-US" sz="1200">
              <a:latin typeface="Times New Roman" panose="02020603050405020304" pitchFamily="18" charset="0"/>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1193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751DD8-6D56-4FD5-BEEE-F0786884B76C}" type="slidenum">
              <a:rPr lang="en-US" altLang="en-US"/>
              <a:pPr eaLnBrk="1" hangingPunct="1"/>
              <a:t>19</a:t>
            </a:fld>
            <a:endParaRPr lang="en-US" altLang="en-US"/>
          </a:p>
        </p:txBody>
      </p:sp>
      <p:sp>
        <p:nvSpPr>
          <p:cNvPr id="634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3E75C6E-8B95-425E-B3CD-4BE463AA4EFC}" type="slidenum">
              <a:rPr lang="en-US" altLang="en-US" sz="1200">
                <a:latin typeface="Times New Roman" panose="02020603050405020304" pitchFamily="18" charset="0"/>
              </a:rPr>
              <a:pPr algn="r"/>
              <a:t>19</a:t>
            </a:fld>
            <a:endParaRPr lang="en-US" altLang="en-US" sz="1200">
              <a:latin typeface="Times New Roman" panose="02020603050405020304" pitchFamily="18" charset="0"/>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0760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5396915-E984-46D2-8C54-ABAD3A2F7B4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403827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396915-E984-46D2-8C54-ABAD3A2F7B4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422653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396915-E984-46D2-8C54-ABAD3A2F7B4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224693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396915-E984-46D2-8C54-ABAD3A2F7B4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200887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96915-E984-46D2-8C54-ABAD3A2F7B45}"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169211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396915-E984-46D2-8C54-ABAD3A2F7B45}"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138367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5396915-E984-46D2-8C54-ABAD3A2F7B45}" type="datetimeFigureOut">
              <a:rPr lang="en-IN" smtClean="0"/>
              <a:t>31-03-2022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3379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5396915-E984-46D2-8C54-ABAD3A2F7B45}" type="datetimeFigureOut">
              <a:rPr lang="en-IN" smtClean="0"/>
              <a:t>31-03-2022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284569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96915-E984-46D2-8C54-ABAD3A2F7B45}" type="datetimeFigureOut">
              <a:rPr lang="en-IN" smtClean="0"/>
              <a:t>31-03-2022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292303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96915-E984-46D2-8C54-ABAD3A2F7B45}"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272426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96915-E984-46D2-8C54-ABAD3A2F7B45}"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64F08-82F2-464A-9E57-8E9E007273BF}" type="slidenum">
              <a:rPr lang="en-IN" smtClean="0"/>
              <a:t>‹#›</a:t>
            </a:fld>
            <a:endParaRPr lang="en-IN"/>
          </a:p>
        </p:txBody>
      </p:sp>
    </p:spTree>
    <p:extLst>
      <p:ext uri="{BB962C8B-B14F-4D97-AF65-F5344CB8AC3E}">
        <p14:creationId xmlns:p14="http://schemas.microsoft.com/office/powerpoint/2010/main" val="44358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96915-E984-46D2-8C54-ABAD3A2F7B45}" type="datetimeFigureOut">
              <a:rPr lang="en-IN" smtClean="0"/>
              <a:t>31-03-2022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64F08-82F2-464A-9E57-8E9E007273BF}" type="slidenum">
              <a:rPr lang="en-IN" smtClean="0"/>
              <a:t>‹#›</a:t>
            </a:fld>
            <a:endParaRPr lang="en-IN"/>
          </a:p>
        </p:txBody>
      </p:sp>
    </p:spTree>
    <p:extLst>
      <p:ext uri="{BB962C8B-B14F-4D97-AF65-F5344CB8AC3E}">
        <p14:creationId xmlns:p14="http://schemas.microsoft.com/office/powerpoint/2010/main" val="1844810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2322" y="737882"/>
            <a:ext cx="11167353" cy="1655762"/>
          </a:xfrm>
        </p:spPr>
        <p:txBody>
          <a:bodyPr>
            <a:noAutofit/>
          </a:bodyPr>
          <a:lstStyle/>
          <a:p>
            <a:pPr fontAlgn="t"/>
            <a:r>
              <a:rPr lang="en-IN" sz="4400" b="1" dirty="0">
                <a:solidFill>
                  <a:schemeClr val="tx2"/>
                </a:solidFill>
              </a:rPr>
              <a:t> </a:t>
            </a:r>
            <a:r>
              <a:rPr lang="en-US" sz="3500" b="1" dirty="0">
                <a:solidFill>
                  <a:schemeClr val="tx2"/>
                </a:solidFill>
                <a:latin typeface="Times New Roman" panose="02020603050405020304" pitchFamily="18" charset="0"/>
                <a:cs typeface="Times New Roman" panose="02020603050405020304" pitchFamily="18" charset="0"/>
              </a:rPr>
              <a:t>Student Placement Prediction Using</a:t>
            </a:r>
          </a:p>
          <a:p>
            <a:pPr fontAlgn="t"/>
            <a:r>
              <a:rPr lang="en-US" sz="3500" b="1" dirty="0">
                <a:solidFill>
                  <a:schemeClr val="tx2"/>
                </a:solidFill>
                <a:latin typeface="Times New Roman" panose="02020603050405020304" pitchFamily="18" charset="0"/>
                <a:cs typeface="Times New Roman" panose="02020603050405020304" pitchFamily="18" charset="0"/>
              </a:rPr>
              <a:t>  Naive Bayes Algorithm</a:t>
            </a:r>
          </a:p>
          <a:p>
            <a:pPr fontAlgn="t"/>
            <a:endParaRPr lang="en-US" sz="3500" b="1" dirty="0">
              <a:solidFill>
                <a:schemeClr val="tx2"/>
              </a:solidFill>
              <a:latin typeface="Times New Roman" panose="02020603050405020304" pitchFamily="18" charset="0"/>
              <a:cs typeface="Times New Roman" panose="02020603050405020304" pitchFamily="18" charset="0"/>
            </a:endParaRPr>
          </a:p>
          <a:p>
            <a:pPr fontAlgn="t"/>
            <a:endParaRPr lang="en-US" sz="3500" b="1" dirty="0">
              <a:solidFill>
                <a:schemeClr val="tx2"/>
              </a:solidFill>
              <a:latin typeface="Times New Roman" panose="02020603050405020304" pitchFamily="18" charset="0"/>
              <a:cs typeface="Times New Roman" panose="02020603050405020304" pitchFamily="18" charset="0"/>
            </a:endParaRPr>
          </a:p>
          <a:p>
            <a:pPr fontAlgn="t"/>
            <a:endParaRPr lang="en-US" sz="3500" b="1" dirty="0">
              <a:solidFill>
                <a:schemeClr val="tx2"/>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0" y="6439990"/>
            <a:ext cx="12192000" cy="26126"/>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512322" y="4079712"/>
            <a:ext cx="6040877"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t"/>
            <a:r>
              <a:rPr lang="en-IN" sz="2500" b="1" dirty="0">
                <a:solidFill>
                  <a:schemeClr val="tx2"/>
                </a:solidFill>
              </a:rPr>
              <a:t>Presented By</a:t>
            </a:r>
          </a:p>
        </p:txBody>
      </p:sp>
      <p:sp>
        <p:nvSpPr>
          <p:cNvPr id="10" name="Subtitle 2"/>
          <p:cNvSpPr txBox="1">
            <a:spLocks/>
          </p:cNvSpPr>
          <p:nvPr/>
        </p:nvSpPr>
        <p:spPr>
          <a:xfrm>
            <a:off x="5876377" y="4040006"/>
            <a:ext cx="6367448"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t"/>
            <a:r>
              <a:rPr lang="en-IN" sz="2800" b="1" dirty="0">
                <a:solidFill>
                  <a:schemeClr val="tx2"/>
                </a:solidFill>
              </a:rPr>
              <a:t>Guided By</a:t>
            </a:r>
          </a:p>
        </p:txBody>
      </p:sp>
    </p:spTree>
    <p:extLst>
      <p:ext uri="{BB962C8B-B14F-4D97-AF65-F5344CB8AC3E}">
        <p14:creationId xmlns:p14="http://schemas.microsoft.com/office/powerpoint/2010/main" val="280547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descr="{\mathrm  {d}}({\mathbf  {p}},{\mathbf  {q}})={\sqrt  {(q_{1}-p_{1})^{2}+(q_{2}-p_{2})^{2}}}."/>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5" descr="{\mathrm  {d}}({\mathbf  {p}},{\mathbf  {q}})={\sqrt  {(q_{1}-p_{1})^{2}+(q_{2}-p_{2})^{2}}}."/>
          <p:cNvSpPr>
            <a:spLocks noChangeAspect="1" noChangeArrowheads="1"/>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graphicFrame>
        <p:nvGraphicFramePr>
          <p:cNvPr id="5" name="Table 4"/>
          <p:cNvGraphicFramePr>
            <a:graphicFrameLocks noGrp="1"/>
          </p:cNvGraphicFramePr>
          <p:nvPr/>
        </p:nvGraphicFramePr>
        <p:xfrm>
          <a:off x="457200" y="1044546"/>
          <a:ext cx="4523874" cy="2988675"/>
        </p:xfrm>
        <a:graphic>
          <a:graphicData uri="http://schemas.openxmlformats.org/drawingml/2006/table">
            <a:tbl>
              <a:tblPr firstRow="1" firstCol="1" bandRow="1">
                <a:tableStyleId>{5C22544A-7EE6-4342-B048-85BDC9FD1C3A}</a:tableStyleId>
              </a:tblPr>
              <a:tblGrid>
                <a:gridCol w="492699">
                  <a:extLst>
                    <a:ext uri="{9D8B030D-6E8A-4147-A177-3AD203B41FA5}">
                      <a16:colId xmlns:a16="http://schemas.microsoft.com/office/drawing/2014/main" val="3352755624"/>
                    </a:ext>
                  </a:extLst>
                </a:gridCol>
                <a:gridCol w="906480">
                  <a:extLst>
                    <a:ext uri="{9D8B030D-6E8A-4147-A177-3AD203B41FA5}">
                      <a16:colId xmlns:a16="http://schemas.microsoft.com/office/drawing/2014/main" val="3623959957"/>
                    </a:ext>
                  </a:extLst>
                </a:gridCol>
                <a:gridCol w="704567">
                  <a:extLst>
                    <a:ext uri="{9D8B030D-6E8A-4147-A177-3AD203B41FA5}">
                      <a16:colId xmlns:a16="http://schemas.microsoft.com/office/drawing/2014/main" val="1938756021"/>
                    </a:ext>
                  </a:extLst>
                </a:gridCol>
                <a:gridCol w="920191">
                  <a:extLst>
                    <a:ext uri="{9D8B030D-6E8A-4147-A177-3AD203B41FA5}">
                      <a16:colId xmlns:a16="http://schemas.microsoft.com/office/drawing/2014/main" val="2890128760"/>
                    </a:ext>
                  </a:extLst>
                </a:gridCol>
                <a:gridCol w="625642">
                  <a:extLst>
                    <a:ext uri="{9D8B030D-6E8A-4147-A177-3AD203B41FA5}">
                      <a16:colId xmlns:a16="http://schemas.microsoft.com/office/drawing/2014/main" val="906500735"/>
                    </a:ext>
                  </a:extLst>
                </a:gridCol>
                <a:gridCol w="874295">
                  <a:extLst>
                    <a:ext uri="{9D8B030D-6E8A-4147-A177-3AD203B41FA5}">
                      <a16:colId xmlns:a16="http://schemas.microsoft.com/office/drawing/2014/main" val="1244675362"/>
                    </a:ext>
                  </a:extLst>
                </a:gridCol>
              </a:tblGrid>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Day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Outlook</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Temp</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Humidity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Windy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Play Ball</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extLst>
                  <a:ext uri="{0D108BD9-81ED-4DB2-BD59-A6C34878D82A}">
                    <a16:rowId xmlns:a16="http://schemas.microsoft.com/office/drawing/2014/main" val="2840326423"/>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Sunny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181280072"/>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Sunny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Strong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995872645"/>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Overcast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51226992"/>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Rain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Mild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1335766434"/>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5</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Rain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Cool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Normal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1533643270"/>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6</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Rain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Cool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Normal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Strong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415128329"/>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7</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Overcast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Cool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Normal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Strong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2973083153"/>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8</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Sunny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Mild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568698291"/>
                  </a:ext>
                </a:extLst>
              </a:tr>
              <a:tr h="199245">
                <a:tc>
                  <a:txBody>
                    <a:bodyPr/>
                    <a:lstStyle/>
                    <a:p>
                      <a:pPr>
                        <a:lnSpc>
                          <a:spcPct val="107000"/>
                        </a:lnSpc>
                        <a:spcAft>
                          <a:spcPts val="800"/>
                        </a:spcAft>
                      </a:pPr>
                      <a:r>
                        <a:rPr lang="en-IN" sz="1300">
                          <a:effectLst/>
                          <a:latin typeface="Times New Roman" panose="02020603050405020304" pitchFamily="18" charset="0"/>
                          <a:cs typeface="Times New Roman" panose="02020603050405020304" pitchFamily="18" charset="0"/>
                        </a:rPr>
                        <a:t>9</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Sunny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Cool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Normal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1409503036"/>
                  </a:ext>
                </a:extLst>
              </a:tr>
              <a:tr h="199245">
                <a:tc>
                  <a:txBody>
                    <a:bodyPr/>
                    <a:lstStyle/>
                    <a:p>
                      <a:pPr>
                        <a:lnSpc>
                          <a:spcPct val="107000"/>
                        </a:lnSpc>
                        <a:spcAft>
                          <a:spcPts val="800"/>
                        </a:spcAft>
                      </a:pPr>
                      <a:r>
                        <a:rPr lang="en-IN" sz="1300">
                          <a:effectLst/>
                          <a:latin typeface="Times New Roman" panose="02020603050405020304" pitchFamily="18" charset="0"/>
                          <a:cs typeface="Times New Roman" panose="02020603050405020304" pitchFamily="18" charset="0"/>
                        </a:rPr>
                        <a:t>10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Rain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Mild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Normal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923885484"/>
                  </a:ext>
                </a:extLst>
              </a:tr>
              <a:tr h="199245">
                <a:tc>
                  <a:txBody>
                    <a:bodyPr/>
                    <a:lstStyle/>
                    <a:p>
                      <a:pPr>
                        <a:lnSpc>
                          <a:spcPct val="107000"/>
                        </a:lnSpc>
                        <a:spcAft>
                          <a:spcPts val="800"/>
                        </a:spcAft>
                      </a:pPr>
                      <a:r>
                        <a:rPr lang="en-IN" sz="1300">
                          <a:effectLst/>
                          <a:latin typeface="Times New Roman" panose="02020603050405020304" pitchFamily="18" charset="0"/>
                          <a:cs typeface="Times New Roman" panose="02020603050405020304" pitchFamily="18" charset="0"/>
                        </a:rPr>
                        <a:t>11</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Sunny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Mild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Normal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Strong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192614075"/>
                  </a:ext>
                </a:extLst>
              </a:tr>
              <a:tr h="199245">
                <a:tc>
                  <a:txBody>
                    <a:bodyPr/>
                    <a:lstStyle/>
                    <a:p>
                      <a:pPr>
                        <a:lnSpc>
                          <a:spcPct val="107000"/>
                        </a:lnSpc>
                        <a:spcAft>
                          <a:spcPts val="800"/>
                        </a:spcAft>
                      </a:pPr>
                      <a:r>
                        <a:rPr lang="en-IN" sz="1300">
                          <a:effectLst/>
                          <a:latin typeface="Times New Roman" panose="02020603050405020304" pitchFamily="18" charset="0"/>
                          <a:cs typeface="Times New Roman" panose="02020603050405020304" pitchFamily="18" charset="0"/>
                        </a:rPr>
                        <a:t>12</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Overcast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Mild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Strong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2142054574"/>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13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Overcast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Normal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4262275385"/>
                  </a:ext>
                </a:extLst>
              </a:tr>
              <a:tr h="199245">
                <a:tc>
                  <a:txBody>
                    <a:bodyPr/>
                    <a:lstStyle/>
                    <a:p>
                      <a:pPr>
                        <a:lnSpc>
                          <a:spcPct val="107000"/>
                        </a:lnSpc>
                        <a:spcAft>
                          <a:spcPts val="800"/>
                        </a:spcAft>
                      </a:pPr>
                      <a:r>
                        <a:rPr lang="en-IN" sz="1300" dirty="0">
                          <a:effectLst/>
                          <a:latin typeface="Times New Roman" panose="02020603050405020304" pitchFamily="18" charset="0"/>
                          <a:cs typeface="Times New Roman" panose="02020603050405020304" pitchFamily="18" charset="0"/>
                        </a:rPr>
                        <a:t>14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Rain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Mild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Strong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nSpc>
                          <a:spcPct val="107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4204121579"/>
                  </a:ext>
                </a:extLst>
              </a:tr>
            </a:tbl>
          </a:graphicData>
        </a:graphic>
      </p:graphicFrame>
      <p:graphicFrame>
        <p:nvGraphicFramePr>
          <p:cNvPr id="8" name="Table 7"/>
          <p:cNvGraphicFramePr>
            <a:graphicFrameLocks noGrp="1"/>
          </p:cNvGraphicFramePr>
          <p:nvPr/>
        </p:nvGraphicFramePr>
        <p:xfrm>
          <a:off x="5246553" y="1075052"/>
          <a:ext cx="6616606" cy="1558475"/>
        </p:xfrm>
        <a:graphic>
          <a:graphicData uri="http://schemas.openxmlformats.org/drawingml/2006/table">
            <a:tbl>
              <a:tblPr firstRow="1" firstCol="1" bandRow="1">
                <a:tableStyleId>{5C22544A-7EE6-4342-B048-85BDC9FD1C3A}</a:tableStyleId>
              </a:tblPr>
              <a:tblGrid>
                <a:gridCol w="630908">
                  <a:extLst>
                    <a:ext uri="{9D8B030D-6E8A-4147-A177-3AD203B41FA5}">
                      <a16:colId xmlns:a16="http://schemas.microsoft.com/office/drawing/2014/main" val="401276860"/>
                    </a:ext>
                  </a:extLst>
                </a:gridCol>
                <a:gridCol w="430680">
                  <a:extLst>
                    <a:ext uri="{9D8B030D-6E8A-4147-A177-3AD203B41FA5}">
                      <a16:colId xmlns:a16="http://schemas.microsoft.com/office/drawing/2014/main" val="43689600"/>
                    </a:ext>
                  </a:extLst>
                </a:gridCol>
                <a:gridCol w="401213">
                  <a:extLst>
                    <a:ext uri="{9D8B030D-6E8A-4147-A177-3AD203B41FA5}">
                      <a16:colId xmlns:a16="http://schemas.microsoft.com/office/drawing/2014/main" val="1816898495"/>
                    </a:ext>
                  </a:extLst>
                </a:gridCol>
                <a:gridCol w="562151">
                  <a:extLst>
                    <a:ext uri="{9D8B030D-6E8A-4147-A177-3AD203B41FA5}">
                      <a16:colId xmlns:a16="http://schemas.microsoft.com/office/drawing/2014/main" val="977064331"/>
                    </a:ext>
                  </a:extLst>
                </a:gridCol>
                <a:gridCol w="430680">
                  <a:extLst>
                    <a:ext uri="{9D8B030D-6E8A-4147-A177-3AD203B41FA5}">
                      <a16:colId xmlns:a16="http://schemas.microsoft.com/office/drawing/2014/main" val="92670657"/>
                    </a:ext>
                  </a:extLst>
                </a:gridCol>
                <a:gridCol w="430680">
                  <a:extLst>
                    <a:ext uri="{9D8B030D-6E8A-4147-A177-3AD203B41FA5}">
                      <a16:colId xmlns:a16="http://schemas.microsoft.com/office/drawing/2014/main" val="290353430"/>
                    </a:ext>
                  </a:extLst>
                </a:gridCol>
                <a:gridCol w="642998">
                  <a:extLst>
                    <a:ext uri="{9D8B030D-6E8A-4147-A177-3AD203B41FA5}">
                      <a16:colId xmlns:a16="http://schemas.microsoft.com/office/drawing/2014/main" val="2467866628"/>
                    </a:ext>
                  </a:extLst>
                </a:gridCol>
                <a:gridCol w="321121">
                  <a:extLst>
                    <a:ext uri="{9D8B030D-6E8A-4147-A177-3AD203B41FA5}">
                      <a16:colId xmlns:a16="http://schemas.microsoft.com/office/drawing/2014/main" val="573845929"/>
                    </a:ext>
                  </a:extLst>
                </a:gridCol>
                <a:gridCol w="430680">
                  <a:extLst>
                    <a:ext uri="{9D8B030D-6E8A-4147-A177-3AD203B41FA5}">
                      <a16:colId xmlns:a16="http://schemas.microsoft.com/office/drawing/2014/main" val="2084357916"/>
                    </a:ext>
                  </a:extLst>
                </a:gridCol>
                <a:gridCol w="535706">
                  <a:extLst>
                    <a:ext uri="{9D8B030D-6E8A-4147-A177-3AD203B41FA5}">
                      <a16:colId xmlns:a16="http://schemas.microsoft.com/office/drawing/2014/main" val="484850090"/>
                    </a:ext>
                  </a:extLst>
                </a:gridCol>
                <a:gridCol w="362678">
                  <a:extLst>
                    <a:ext uri="{9D8B030D-6E8A-4147-A177-3AD203B41FA5}">
                      <a16:colId xmlns:a16="http://schemas.microsoft.com/office/drawing/2014/main" val="388871173"/>
                    </a:ext>
                  </a:extLst>
                </a:gridCol>
                <a:gridCol w="449569">
                  <a:extLst>
                    <a:ext uri="{9D8B030D-6E8A-4147-A177-3AD203B41FA5}">
                      <a16:colId xmlns:a16="http://schemas.microsoft.com/office/drawing/2014/main" val="3178092363"/>
                    </a:ext>
                  </a:extLst>
                </a:gridCol>
                <a:gridCol w="493393">
                  <a:extLst>
                    <a:ext uri="{9D8B030D-6E8A-4147-A177-3AD203B41FA5}">
                      <a16:colId xmlns:a16="http://schemas.microsoft.com/office/drawing/2014/main" val="1267082204"/>
                    </a:ext>
                  </a:extLst>
                </a:gridCol>
                <a:gridCol w="494149">
                  <a:extLst>
                    <a:ext uri="{9D8B030D-6E8A-4147-A177-3AD203B41FA5}">
                      <a16:colId xmlns:a16="http://schemas.microsoft.com/office/drawing/2014/main" val="3785338708"/>
                    </a:ext>
                  </a:extLst>
                </a:gridCol>
              </a:tblGrid>
              <a:tr h="311695">
                <a:tc gridSpan="3">
                  <a:txBody>
                    <a:bodyPr/>
                    <a:lstStyle/>
                    <a:p>
                      <a:pPr algn="ctr">
                        <a:lnSpc>
                          <a:spcPct val="107000"/>
                        </a:lnSpc>
                        <a:spcAft>
                          <a:spcPts val="800"/>
                        </a:spcAft>
                      </a:pPr>
                      <a:r>
                        <a:rPr lang="en-IN" sz="1000" b="1" dirty="0">
                          <a:effectLst/>
                          <a:latin typeface="Times New Roman" panose="02020603050405020304" pitchFamily="18" charset="0"/>
                          <a:cs typeface="Times New Roman" panose="02020603050405020304" pitchFamily="18" charset="0"/>
                        </a:rPr>
                        <a:t>Outlook</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hMerge="1">
                  <a:txBody>
                    <a:bodyPr/>
                    <a:lstStyle/>
                    <a:p>
                      <a:endParaRPr lang="en-IN"/>
                    </a:p>
                  </a:txBody>
                  <a:tcPr/>
                </a:tc>
                <a:tc hMerge="1">
                  <a:txBody>
                    <a:bodyPr/>
                    <a:lstStyle/>
                    <a:p>
                      <a:endParaRPr lang="en-IN"/>
                    </a:p>
                  </a:txBody>
                  <a:tcPr/>
                </a:tc>
                <a:tc gridSpan="3">
                  <a:txBody>
                    <a:bodyPr/>
                    <a:lstStyle/>
                    <a:p>
                      <a:pPr algn="ctr">
                        <a:lnSpc>
                          <a:spcPct val="107000"/>
                        </a:lnSpc>
                        <a:spcAft>
                          <a:spcPts val="800"/>
                        </a:spcAft>
                      </a:pPr>
                      <a:r>
                        <a:rPr lang="en-IN" sz="1000" b="1" dirty="0">
                          <a:effectLst/>
                          <a:latin typeface="Times New Roman" panose="02020603050405020304" pitchFamily="18" charset="0"/>
                          <a:cs typeface="Times New Roman" panose="02020603050405020304" pitchFamily="18" charset="0"/>
                        </a:rPr>
                        <a:t>Temp</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tc hMerge="1">
                  <a:txBody>
                    <a:bodyPr/>
                    <a:lstStyle/>
                    <a:p>
                      <a:endParaRPr lang="en-IN"/>
                    </a:p>
                  </a:txBody>
                  <a:tcPr/>
                </a:tc>
                <a:tc hMerge="1">
                  <a:txBody>
                    <a:bodyPr/>
                    <a:lstStyle/>
                    <a:p>
                      <a:endParaRPr lang="en-IN"/>
                    </a:p>
                  </a:txBody>
                  <a:tcPr/>
                </a:tc>
                <a:tc gridSpan="3">
                  <a:txBody>
                    <a:bodyPr/>
                    <a:lstStyle/>
                    <a:p>
                      <a:pPr algn="ctr">
                        <a:lnSpc>
                          <a:spcPct val="107000"/>
                        </a:lnSpc>
                        <a:spcAft>
                          <a:spcPts val="800"/>
                        </a:spcAft>
                      </a:pPr>
                      <a:r>
                        <a:rPr lang="en-IN" sz="1000" b="1" dirty="0">
                          <a:effectLst/>
                          <a:latin typeface="Times New Roman" panose="02020603050405020304" pitchFamily="18" charset="0"/>
                          <a:cs typeface="Times New Roman" panose="02020603050405020304" pitchFamily="18" charset="0"/>
                        </a:rPr>
                        <a:t>Humidity</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tc hMerge="1">
                  <a:txBody>
                    <a:bodyPr/>
                    <a:lstStyle/>
                    <a:p>
                      <a:endParaRPr lang="en-IN"/>
                    </a:p>
                  </a:txBody>
                  <a:tcPr/>
                </a:tc>
                <a:tc hMerge="1">
                  <a:txBody>
                    <a:bodyPr/>
                    <a:lstStyle/>
                    <a:p>
                      <a:endParaRPr lang="en-IN"/>
                    </a:p>
                  </a:txBody>
                  <a:tcPr/>
                </a:tc>
                <a:tc gridSpan="3">
                  <a:txBody>
                    <a:bodyPr/>
                    <a:lstStyle/>
                    <a:p>
                      <a:pPr algn="ctr">
                        <a:lnSpc>
                          <a:spcPct val="107000"/>
                        </a:lnSpc>
                        <a:spcAft>
                          <a:spcPts val="800"/>
                        </a:spcAft>
                      </a:pPr>
                      <a:r>
                        <a:rPr lang="en-IN" sz="1000" b="1" dirty="0">
                          <a:effectLst/>
                          <a:latin typeface="Times New Roman" panose="02020603050405020304" pitchFamily="18" charset="0"/>
                          <a:cs typeface="Times New Roman" panose="02020603050405020304" pitchFamily="18" charset="0"/>
                        </a:rPr>
                        <a:t>Windy</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800"/>
                        </a:spcAft>
                      </a:pPr>
                      <a:r>
                        <a:rPr lang="en-IN" sz="1000" b="1" dirty="0">
                          <a:effectLst/>
                          <a:latin typeface="Times New Roman" panose="02020603050405020304" pitchFamily="18" charset="0"/>
                          <a:cs typeface="Times New Roman" panose="02020603050405020304" pitchFamily="18" charset="0"/>
                        </a:rPr>
                        <a:t>Play Ball</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solidFill>
                  </a:tcPr>
                </a:tc>
                <a:tc hMerge="1">
                  <a:txBody>
                    <a:bodyPr/>
                    <a:lstStyle/>
                    <a:p>
                      <a:endParaRPr lang="en-IN"/>
                    </a:p>
                  </a:txBody>
                  <a:tcPr/>
                </a:tc>
                <a:extLst>
                  <a:ext uri="{0D108BD9-81ED-4DB2-BD59-A6C34878D82A}">
                    <a16:rowId xmlns:a16="http://schemas.microsoft.com/office/drawing/2014/main" val="3354805310"/>
                  </a:ext>
                </a:extLst>
              </a:tr>
              <a:tr h="311695">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Y</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N</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Y</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N</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Y</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N</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Y</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N</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Y</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N</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2759660477"/>
                  </a:ext>
                </a:extLst>
              </a:tr>
              <a:tr h="311695">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Sunny</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2</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3</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Hot</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2</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2</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High</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3</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4</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Weak</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6</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2</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9</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5</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124026101"/>
                  </a:ext>
                </a:extLst>
              </a:tr>
              <a:tr h="311695">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Overcast</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4</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0</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Mild</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4</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2</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Normal</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6</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1</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Strong</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3</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3</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gridSpan="2">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hMerge="1">
                  <a:txBody>
                    <a:bodyPr/>
                    <a:lstStyle/>
                    <a:p>
                      <a:endParaRPr lang="en-IN"/>
                    </a:p>
                  </a:txBody>
                  <a:tcPr/>
                </a:tc>
                <a:extLst>
                  <a:ext uri="{0D108BD9-81ED-4DB2-BD59-A6C34878D82A}">
                    <a16:rowId xmlns:a16="http://schemas.microsoft.com/office/drawing/2014/main" val="3662734426"/>
                  </a:ext>
                </a:extLst>
              </a:tr>
              <a:tr h="311695">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Rainy</a:t>
                      </a:r>
                      <a:endParaRPr lang="en-IN"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3</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2</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Cool</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a:solidFill>
                            <a:schemeClr val="tx1"/>
                          </a:solidFill>
                          <a:effectLst/>
                          <a:latin typeface="Times New Roman" panose="02020603050405020304" pitchFamily="18" charset="0"/>
                          <a:cs typeface="Times New Roman" panose="02020603050405020304" pitchFamily="18" charset="0"/>
                        </a:rPr>
                        <a:t>3</a:t>
                      </a:r>
                      <a:endParaRPr lang="en-IN"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1</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gridSpan="3">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 </a:t>
                      </a:r>
                      <a:endPar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hMerge="1">
                  <a:txBody>
                    <a:bodyPr/>
                    <a:lstStyle/>
                    <a:p>
                      <a:endParaRPr lang="en-IN"/>
                    </a:p>
                  </a:txBody>
                  <a:tcPr/>
                </a:tc>
                <a:extLst>
                  <a:ext uri="{0D108BD9-81ED-4DB2-BD59-A6C34878D82A}">
                    <a16:rowId xmlns:a16="http://schemas.microsoft.com/office/drawing/2014/main" val="382446613"/>
                  </a:ext>
                </a:extLst>
              </a:tr>
            </a:tbl>
          </a:graphicData>
        </a:graphic>
      </p:graphicFrame>
      <p:graphicFrame>
        <p:nvGraphicFramePr>
          <p:cNvPr id="20" name="Table 19"/>
          <p:cNvGraphicFramePr>
            <a:graphicFrameLocks noGrp="1"/>
          </p:cNvGraphicFramePr>
          <p:nvPr/>
        </p:nvGraphicFramePr>
        <p:xfrm>
          <a:off x="5246551" y="2872253"/>
          <a:ext cx="6616608" cy="1194750"/>
        </p:xfrm>
        <a:graphic>
          <a:graphicData uri="http://schemas.openxmlformats.org/drawingml/2006/table">
            <a:tbl>
              <a:tblPr firstRow="1" firstCol="1" bandRow="1">
                <a:tableStyleId>{5C22544A-7EE6-4342-B048-85BDC9FD1C3A}</a:tableStyleId>
              </a:tblPr>
              <a:tblGrid>
                <a:gridCol w="626276">
                  <a:extLst>
                    <a:ext uri="{9D8B030D-6E8A-4147-A177-3AD203B41FA5}">
                      <a16:colId xmlns:a16="http://schemas.microsoft.com/office/drawing/2014/main" val="1817072924"/>
                    </a:ext>
                  </a:extLst>
                </a:gridCol>
                <a:gridCol w="518979">
                  <a:extLst>
                    <a:ext uri="{9D8B030D-6E8A-4147-A177-3AD203B41FA5}">
                      <a16:colId xmlns:a16="http://schemas.microsoft.com/office/drawing/2014/main" val="149847365"/>
                    </a:ext>
                  </a:extLst>
                </a:gridCol>
                <a:gridCol w="359176">
                  <a:extLst>
                    <a:ext uri="{9D8B030D-6E8A-4147-A177-3AD203B41FA5}">
                      <a16:colId xmlns:a16="http://schemas.microsoft.com/office/drawing/2014/main" val="2455904085"/>
                    </a:ext>
                  </a:extLst>
                </a:gridCol>
                <a:gridCol w="531155">
                  <a:extLst>
                    <a:ext uri="{9D8B030D-6E8A-4147-A177-3AD203B41FA5}">
                      <a16:colId xmlns:a16="http://schemas.microsoft.com/office/drawing/2014/main" val="1043879234"/>
                    </a:ext>
                  </a:extLst>
                </a:gridCol>
                <a:gridCol w="422337">
                  <a:extLst>
                    <a:ext uri="{9D8B030D-6E8A-4147-A177-3AD203B41FA5}">
                      <a16:colId xmlns:a16="http://schemas.microsoft.com/office/drawing/2014/main" val="2555872091"/>
                    </a:ext>
                  </a:extLst>
                </a:gridCol>
                <a:gridCol w="422337">
                  <a:extLst>
                    <a:ext uri="{9D8B030D-6E8A-4147-A177-3AD203B41FA5}">
                      <a16:colId xmlns:a16="http://schemas.microsoft.com/office/drawing/2014/main" val="3914014414"/>
                    </a:ext>
                  </a:extLst>
                </a:gridCol>
                <a:gridCol w="625303">
                  <a:extLst>
                    <a:ext uri="{9D8B030D-6E8A-4147-A177-3AD203B41FA5}">
                      <a16:colId xmlns:a16="http://schemas.microsoft.com/office/drawing/2014/main" val="2131474239"/>
                    </a:ext>
                  </a:extLst>
                </a:gridCol>
                <a:gridCol w="329711">
                  <a:extLst>
                    <a:ext uri="{9D8B030D-6E8A-4147-A177-3AD203B41FA5}">
                      <a16:colId xmlns:a16="http://schemas.microsoft.com/office/drawing/2014/main" val="3795129741"/>
                    </a:ext>
                  </a:extLst>
                </a:gridCol>
                <a:gridCol w="422337">
                  <a:extLst>
                    <a:ext uri="{9D8B030D-6E8A-4147-A177-3AD203B41FA5}">
                      <a16:colId xmlns:a16="http://schemas.microsoft.com/office/drawing/2014/main" val="4119728910"/>
                    </a:ext>
                  </a:extLst>
                </a:gridCol>
                <a:gridCol w="519740">
                  <a:extLst>
                    <a:ext uri="{9D8B030D-6E8A-4147-A177-3AD203B41FA5}">
                      <a16:colId xmlns:a16="http://schemas.microsoft.com/office/drawing/2014/main" val="3474326685"/>
                    </a:ext>
                  </a:extLst>
                </a:gridCol>
                <a:gridCol w="457341">
                  <a:extLst>
                    <a:ext uri="{9D8B030D-6E8A-4147-A177-3AD203B41FA5}">
                      <a16:colId xmlns:a16="http://schemas.microsoft.com/office/drawing/2014/main" val="193630367"/>
                    </a:ext>
                  </a:extLst>
                </a:gridCol>
                <a:gridCol w="457341">
                  <a:extLst>
                    <a:ext uri="{9D8B030D-6E8A-4147-A177-3AD203B41FA5}">
                      <a16:colId xmlns:a16="http://schemas.microsoft.com/office/drawing/2014/main" val="1043748825"/>
                    </a:ext>
                  </a:extLst>
                </a:gridCol>
                <a:gridCol w="461907">
                  <a:extLst>
                    <a:ext uri="{9D8B030D-6E8A-4147-A177-3AD203B41FA5}">
                      <a16:colId xmlns:a16="http://schemas.microsoft.com/office/drawing/2014/main" val="1439578265"/>
                    </a:ext>
                  </a:extLst>
                </a:gridCol>
                <a:gridCol w="462668">
                  <a:extLst>
                    <a:ext uri="{9D8B030D-6E8A-4147-A177-3AD203B41FA5}">
                      <a16:colId xmlns:a16="http://schemas.microsoft.com/office/drawing/2014/main" val="2221724922"/>
                    </a:ext>
                  </a:extLst>
                </a:gridCol>
              </a:tblGrid>
              <a:tr h="415712">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Sunny</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2/9</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3/5</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Hot</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2/9</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2/5</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High</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3/9</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4/5</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Weak</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6/9</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2/5</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9/14</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solidFill>
                            <a:schemeClr val="tx1"/>
                          </a:solidFill>
                          <a:effectLst/>
                          <a:latin typeface="Times New Roman" panose="02020603050405020304" pitchFamily="18" charset="0"/>
                          <a:cs typeface="Times New Roman" panose="02020603050405020304" pitchFamily="18" charset="0"/>
                        </a:rPr>
                        <a:t>5/14</a:t>
                      </a:r>
                      <a:endParaRPr lang="en-IN" sz="1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1481986207"/>
                  </a:ext>
                </a:extLst>
              </a:tr>
              <a:tr h="389519">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Overcast</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4/9</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0/5</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Mild</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4/9</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2/5</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Normal</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6/9</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1/5</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Stg</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3/9</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3/5</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a:effectLst/>
                          <a:latin typeface="Times New Roman" panose="02020603050405020304" pitchFamily="18" charset="0"/>
                          <a:cs typeface="Times New Roman" panose="02020603050405020304" pitchFamily="18" charset="0"/>
                        </a:rPr>
                        <a:t> </a:t>
                      </a:r>
                      <a:endParaRPr lang="en-IN" sz="1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2888567528"/>
                  </a:ext>
                </a:extLst>
              </a:tr>
              <a:tr h="389519">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Rainy</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3/9</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2/5</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Cool</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ctr">
                        <a:lnSpc>
                          <a:spcPct val="107000"/>
                        </a:lnSpc>
                        <a:spcAft>
                          <a:spcPts val="0"/>
                        </a:spcAft>
                      </a:pPr>
                      <a:r>
                        <a:rPr lang="en-IN" sz="1000" b="1">
                          <a:effectLst/>
                          <a:latin typeface="Times New Roman" panose="02020603050405020304" pitchFamily="18" charset="0"/>
                          <a:cs typeface="Times New Roman" panose="02020603050405020304" pitchFamily="18" charset="0"/>
                        </a:rPr>
                        <a:t>3/9</a:t>
                      </a:r>
                      <a:endParaRPr lang="en-IN" sz="1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1/5</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algn="ctr">
                        <a:lnSpc>
                          <a:spcPct val="107000"/>
                        </a:lnSpc>
                        <a:spcAft>
                          <a:spcPts val="0"/>
                        </a:spcAft>
                      </a:pPr>
                      <a:r>
                        <a:rPr lang="en-IN" sz="1000" b="1" dirty="0">
                          <a:effectLst/>
                          <a:latin typeface="Times New Roman" panose="02020603050405020304" pitchFamily="18" charset="0"/>
                          <a:cs typeface="Times New Roman" panose="02020603050405020304" pitchFamily="18" charset="0"/>
                        </a:rPr>
                        <a:t> </a:t>
                      </a:r>
                      <a:endParaRPr lang="en-IN" sz="1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2754750671"/>
                  </a:ext>
                </a:extLst>
              </a:tr>
            </a:tbl>
          </a:graphicData>
        </a:graphic>
      </p:graphicFrame>
      <p:sp>
        <p:nvSpPr>
          <p:cNvPr id="21" name="Rectangle 20"/>
          <p:cNvSpPr/>
          <p:nvPr/>
        </p:nvSpPr>
        <p:spPr>
          <a:xfrm>
            <a:off x="5770108" y="4076139"/>
            <a:ext cx="6315211" cy="2424510"/>
          </a:xfrm>
          <a:prstGeom prst="rect">
            <a:avLst/>
          </a:prstGeom>
        </p:spPr>
        <p:txBody>
          <a:bodyPr wrap="square">
            <a:spAutoFit/>
          </a:bodyPr>
          <a:lstStyle/>
          <a:p>
            <a:pPr marL="457200" indent="-457200">
              <a:lnSpc>
                <a:spcPct val="107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P(S,C,H,S) = P(S)*P(C)*P(H)*P(S)</a:t>
            </a:r>
          </a:p>
          <a:p>
            <a:pPr marL="457200" indent="-457200">
              <a:lnSpc>
                <a:spcPct val="107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 5/14 * 4/14 *7/14*6/14 = 0.0216</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107000"/>
              </a:lnSpc>
            </a:pPr>
            <a:r>
              <a:rPr lang="en-IN" dirty="0">
                <a:latin typeface="Times New Roman" panose="02020603050405020304" pitchFamily="18" charset="0"/>
                <a:cs typeface="Times New Roman" panose="02020603050405020304" pitchFamily="18" charset="0"/>
              </a:rPr>
              <a:t>Likelihood for Yes = 2/9 * 3/9 * 3/9* 3/9   = 0.0082</a:t>
            </a:r>
          </a:p>
          <a:p>
            <a:pPr marL="457200" indent="-457200">
              <a:lnSpc>
                <a:spcPct val="107000"/>
              </a:lnSpc>
            </a:pPr>
            <a:r>
              <a:rPr lang="en-IN" dirty="0">
                <a:latin typeface="Times New Roman" panose="02020603050405020304" pitchFamily="18" charset="0"/>
                <a:cs typeface="Times New Roman" panose="02020603050405020304" pitchFamily="18" charset="0"/>
              </a:rPr>
              <a:t>Likelihood for No = 3/5 * 1/5 * 4/5* 3/5  = 0.0576</a:t>
            </a:r>
          </a:p>
          <a:p>
            <a:pPr marL="457200" indent="-457200">
              <a:lnSpc>
                <a:spcPct val="107000"/>
              </a:lnSpc>
            </a:pPr>
            <a:r>
              <a:rPr lang="en-IN" dirty="0">
                <a:latin typeface="Times New Roman" panose="02020603050405020304" pitchFamily="18" charset="0"/>
                <a:cs typeface="Times New Roman" panose="02020603050405020304" pitchFamily="18" charset="0"/>
              </a:rPr>
              <a:t>Posterior Probability of  Yes = (0.0082* 9/14) / 0.0216 =0.245</a:t>
            </a:r>
          </a:p>
          <a:p>
            <a:pPr marL="457200" indent="-457200">
              <a:lnSpc>
                <a:spcPct val="107000"/>
              </a:lnSpc>
            </a:pPr>
            <a:r>
              <a:rPr lang="en-IN" dirty="0">
                <a:latin typeface="Times New Roman" panose="02020603050405020304" pitchFamily="18" charset="0"/>
                <a:cs typeface="Times New Roman" panose="02020603050405020304" pitchFamily="18" charset="0"/>
              </a:rPr>
              <a:t>Posterior Probability of  No = (0.0576 * 5/14) / 0.0216 =0.952 </a:t>
            </a:r>
          </a:p>
          <a:p>
            <a:r>
              <a:rPr lang="en-IN" dirty="0">
                <a:latin typeface="Times New Roman" panose="02020603050405020304" pitchFamily="18" charset="0"/>
                <a:cs typeface="Times New Roman" panose="02020603050405020304" pitchFamily="18" charset="0"/>
              </a:rPr>
              <a:t>The posterior probability for the No is higher, so the probability of no is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C:\Users\User\Desktop\bayes.png"/>
          <p:cNvPicPr/>
          <p:nvPr/>
        </p:nvPicPr>
        <p:blipFill>
          <a:blip r:embed="rId2">
            <a:extLst>
              <a:ext uri="{28A0092B-C50C-407E-A947-70E740481C1C}">
                <a14:useLocalDpi xmlns:a14="http://schemas.microsoft.com/office/drawing/2010/main" val="0"/>
              </a:ext>
            </a:extLst>
          </a:blip>
          <a:srcRect/>
          <a:stretch>
            <a:fillRect/>
          </a:stretch>
        </p:blipFill>
        <p:spPr bwMode="auto">
          <a:xfrm>
            <a:off x="2141537" y="4489696"/>
            <a:ext cx="2857500" cy="803275"/>
          </a:xfrm>
          <a:prstGeom prst="rect">
            <a:avLst/>
          </a:prstGeom>
          <a:noFill/>
          <a:ln>
            <a:noFill/>
          </a:ln>
        </p:spPr>
      </p:pic>
      <p:sp>
        <p:nvSpPr>
          <p:cNvPr id="25" name="Rectangle 24"/>
          <p:cNvSpPr/>
          <p:nvPr/>
        </p:nvSpPr>
        <p:spPr>
          <a:xfrm>
            <a:off x="304800" y="4386863"/>
            <a:ext cx="3628572" cy="374077"/>
          </a:xfrm>
          <a:prstGeom prst="rect">
            <a:avLst/>
          </a:prstGeom>
        </p:spPr>
        <p:txBody>
          <a:bodyPr wrap="square">
            <a:spAutoFit/>
          </a:bodyPr>
          <a:lstStyle/>
          <a:p>
            <a:pPr marL="457200" indent="-457200">
              <a:lnSpc>
                <a:spcPct val="107000"/>
              </a:lnSpc>
              <a:spcAft>
                <a:spcPts val="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Bayes Theorem</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266245" y="5414237"/>
            <a:ext cx="5798457" cy="1239057"/>
          </a:xfrm>
          <a:prstGeom prst="rect">
            <a:avLst/>
          </a:prstGeom>
        </p:spPr>
        <p:txBody>
          <a:bodyPr wrap="square">
            <a:spAutoFit/>
          </a:bodyPr>
          <a:lstStyle/>
          <a:p>
            <a:pPr marL="457200" indent="-457200">
              <a:lnSpc>
                <a:spcPct val="107000"/>
              </a:lnSpc>
            </a:pPr>
            <a:r>
              <a:rPr lang="en-IN" b="1" dirty="0">
                <a:latin typeface="Times New Roman" panose="02020603050405020304" pitchFamily="18" charset="0"/>
                <a:ea typeface="Times New Roman" panose="02020603050405020304" pitchFamily="18" charset="0"/>
                <a:cs typeface="Times New Roman" panose="02020603050405020304" pitchFamily="18" charset="0"/>
              </a:rPr>
              <a:t>Sunny, Cool, High, Strong </a:t>
            </a:r>
          </a:p>
          <a:p>
            <a:pPr marL="457200" indent="-457200">
              <a:lnSpc>
                <a:spcPct val="107000"/>
              </a:lnSpc>
              <a:spcAft>
                <a:spcPts val="0"/>
              </a:spcAft>
            </a:pPr>
            <a:r>
              <a:rPr lang="en-IN">
                <a:latin typeface="Times New Roman" panose="02020603050405020304" pitchFamily="18" charset="0"/>
                <a:ea typeface="Times New Roman" panose="02020603050405020304" pitchFamily="18" charset="0"/>
                <a:cs typeface="Times New Roman" panose="02020603050405020304" pitchFamily="18" charset="0"/>
              </a:rPr>
              <a:t>P(Yes </a:t>
            </a:r>
            <a:r>
              <a:rPr lang="en-IN" dirty="0">
                <a:latin typeface="Times New Roman" panose="02020603050405020304" pitchFamily="18" charset="0"/>
                <a:ea typeface="Times New Roman" panose="02020603050405020304" pitchFamily="18" charset="0"/>
                <a:cs typeface="Times New Roman" panose="02020603050405020304" pitchFamily="18" charset="0"/>
              </a:rPr>
              <a:t>|S,C,H,S) = P(S,C,H,S | Yes) *P(Yes) / P(S,C,H,S)</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P(No | S,C,H,S) = P(S,C,H,S | No) *P(No) / P(S,C,H,S)</a:t>
            </a:r>
          </a:p>
          <a:p>
            <a:endParaRPr lang="en-IN" dirty="0"/>
          </a:p>
        </p:txBody>
      </p:sp>
      <p:sp>
        <p:nvSpPr>
          <p:cNvPr id="17" name="Title 1">
            <a:extLst>
              <a:ext uri="{FF2B5EF4-FFF2-40B4-BE49-F238E27FC236}">
                <a16:creationId xmlns:a16="http://schemas.microsoft.com/office/drawing/2014/main" id="{49AEBDF7-06BC-4B5E-887E-89696177023D}"/>
              </a:ext>
            </a:extLst>
          </p:cNvPr>
          <p:cNvSpPr>
            <a:spLocks noGrp="1"/>
          </p:cNvSpPr>
          <p:nvPr>
            <p:ph type="ctrTitle"/>
          </p:nvPr>
        </p:nvSpPr>
        <p:spPr>
          <a:xfrm>
            <a:off x="152401" y="14067"/>
            <a:ext cx="11732894" cy="844062"/>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Model Generation Using Naive Bayes Algorithm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03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Prediction using Naive Bayes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481778" y="1042116"/>
            <a:ext cx="11228442" cy="2062231"/>
          </a:xfrm>
          <a:prstGeom prst="rect">
            <a:avLst/>
          </a:prstGeom>
          <a:noFill/>
          <a:ln w="9525">
            <a:noFill/>
            <a:miter lim="800000"/>
            <a:headEnd/>
            <a:tailEnd/>
          </a:ln>
        </p:spPr>
        <p:txBody>
          <a:bodyPr wrap="square">
            <a:spAutoFit/>
          </a:bodyPr>
          <a:lstStyle/>
          <a:p>
            <a:pPr algn="just">
              <a:buClr>
                <a:schemeClr val="bg2">
                  <a:lumMod val="75000"/>
                </a:schemeClr>
              </a:buClr>
              <a:buFont typeface="Wingdings" pitchFamily="2" charset="2"/>
              <a:buNone/>
              <a:defRPr/>
            </a:pPr>
            <a:endParaRPr lang="en-US" sz="2000" dirty="0">
              <a:latin typeface="Times New Roman" pitchFamily="18" charset="0"/>
            </a:endParaRPr>
          </a:p>
          <a:p>
            <a:pPr algn="just">
              <a:lnSpc>
                <a:spcPct val="150000"/>
              </a:lnSpc>
            </a:pPr>
            <a:r>
              <a:rPr lang="en-US" sz="2500" dirty="0">
                <a:latin typeface="Times New Roman" panose="02020603050405020304" pitchFamily="18" charset="0"/>
                <a:cs typeface="Times New Roman" panose="02020603050405020304" pitchFamily="18" charset="0"/>
              </a:rPr>
              <a:t>Once Naive Bayes model have been created,  </a:t>
            </a:r>
          </a:p>
          <a:p>
            <a:pPr marL="685800" indent="654050" algn="just">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By using testing data, model can be evaluated </a:t>
            </a:r>
          </a:p>
          <a:p>
            <a:pPr marL="685800" indent="654050" algn="just">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By giving only predictor variables, target variable can be predicted.</a:t>
            </a:r>
          </a:p>
        </p:txBody>
      </p:sp>
      <p:pic>
        <p:nvPicPr>
          <p:cNvPr id="4" name="Picture 3">
            <a:extLst>
              <a:ext uri="{FF2B5EF4-FFF2-40B4-BE49-F238E27FC236}">
                <a16:creationId xmlns:a16="http://schemas.microsoft.com/office/drawing/2014/main" id="{0DEA4F0E-D357-4B8F-9DAD-0075D60C3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718" y="4116600"/>
            <a:ext cx="7862561" cy="813821"/>
          </a:xfrm>
          <a:prstGeom prst="rect">
            <a:avLst/>
          </a:prstGeom>
        </p:spPr>
      </p:pic>
    </p:spTree>
    <p:extLst>
      <p:ext uri="{BB962C8B-B14F-4D97-AF65-F5344CB8AC3E}">
        <p14:creationId xmlns:p14="http://schemas.microsoft.com/office/powerpoint/2010/main" val="163203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Naive Bayes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2"/>
          <p:cNvSpPr>
            <a:spLocks noChangeArrowheads="1"/>
          </p:cNvSpPr>
          <p:nvPr/>
        </p:nvSpPr>
        <p:spPr bwMode="auto">
          <a:xfrm>
            <a:off x="346911" y="699738"/>
            <a:ext cx="3288201" cy="671851"/>
          </a:xfrm>
          <a:prstGeom prst="rect">
            <a:avLst/>
          </a:prstGeom>
          <a:noFill/>
          <a:ln w="9525">
            <a:noFill/>
            <a:miter lim="800000"/>
            <a:headEnd/>
            <a:tailEnd/>
          </a:ln>
        </p:spPr>
        <p:txBody>
          <a:bodyPr wrap="square">
            <a:spAutoFit/>
          </a:bodyPr>
          <a:lstStyle/>
          <a:p>
            <a:pPr algn="just">
              <a:lnSpc>
                <a:spcPct val="150000"/>
              </a:lnSpc>
            </a:pPr>
            <a:r>
              <a:rPr lang="en-IN" sz="2800" b="1" dirty="0">
                <a:solidFill>
                  <a:schemeClr val="tx2"/>
                </a:solidFill>
                <a:latin typeface="Times New Roman" panose="02020603050405020304" pitchFamily="18" charset="0"/>
                <a:cs typeface="Times New Roman" panose="02020603050405020304" pitchFamily="18" charset="0"/>
              </a:rPr>
              <a:t>Sample Data Sets</a:t>
            </a:r>
          </a:p>
        </p:txBody>
      </p:sp>
      <p:pic>
        <p:nvPicPr>
          <p:cNvPr id="4" name="Picture 3">
            <a:extLst>
              <a:ext uri="{FF2B5EF4-FFF2-40B4-BE49-F238E27FC236}">
                <a16:creationId xmlns:a16="http://schemas.microsoft.com/office/drawing/2014/main" id="{B067879F-09FE-48C2-A71E-4A51D13F9B40}"/>
              </a:ext>
            </a:extLst>
          </p:cNvPr>
          <p:cNvPicPr>
            <a:picLocks noChangeAspect="1"/>
          </p:cNvPicPr>
          <p:nvPr/>
        </p:nvPicPr>
        <p:blipFill>
          <a:blip r:embed="rId2"/>
          <a:stretch>
            <a:fillRect/>
          </a:stretch>
        </p:blipFill>
        <p:spPr>
          <a:xfrm>
            <a:off x="3422197" y="1376712"/>
            <a:ext cx="5086350" cy="4781550"/>
          </a:xfrm>
          <a:prstGeom prst="rect">
            <a:avLst/>
          </a:prstGeom>
        </p:spPr>
      </p:pic>
    </p:spTree>
    <p:extLst>
      <p:ext uri="{BB962C8B-B14F-4D97-AF65-F5344CB8AC3E}">
        <p14:creationId xmlns:p14="http://schemas.microsoft.com/office/powerpoint/2010/main" val="199831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Naive Bayes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a:spLocks noChangeArrowheads="1"/>
          </p:cNvSpPr>
          <p:nvPr/>
        </p:nvSpPr>
        <p:spPr bwMode="auto">
          <a:xfrm>
            <a:off x="819150" y="696161"/>
            <a:ext cx="3288201" cy="671851"/>
          </a:xfrm>
          <a:prstGeom prst="rect">
            <a:avLst/>
          </a:prstGeom>
          <a:noFill/>
          <a:ln w="9525">
            <a:noFill/>
            <a:miter lim="800000"/>
            <a:headEnd/>
            <a:tailEnd/>
          </a:ln>
        </p:spPr>
        <p:txBody>
          <a:bodyPr wrap="square">
            <a:spAutoFit/>
          </a:bodyPr>
          <a:lstStyle/>
          <a:p>
            <a:pPr algn="just">
              <a:lnSpc>
                <a:spcPct val="150000"/>
              </a:lnSpc>
            </a:pPr>
            <a:r>
              <a:rPr lang="en-IN" sz="2800" b="1" dirty="0">
                <a:solidFill>
                  <a:schemeClr val="tx2"/>
                </a:solidFill>
                <a:latin typeface="Times New Roman" panose="02020603050405020304" pitchFamily="18" charset="0"/>
                <a:cs typeface="Times New Roman" panose="02020603050405020304" pitchFamily="18" charset="0"/>
              </a:rPr>
              <a:t>Data Importing</a:t>
            </a:r>
          </a:p>
        </p:txBody>
      </p:sp>
      <p:pic>
        <p:nvPicPr>
          <p:cNvPr id="7" name="Picture 6">
            <a:extLst>
              <a:ext uri="{FF2B5EF4-FFF2-40B4-BE49-F238E27FC236}">
                <a16:creationId xmlns:a16="http://schemas.microsoft.com/office/drawing/2014/main" id="{21E89426-4603-4F8A-9BF8-0CBCC93E0E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7440" y="1807436"/>
            <a:ext cx="8110888" cy="4354403"/>
          </a:xfrm>
          <a:prstGeom prst="rect">
            <a:avLst/>
          </a:prstGeom>
          <a:noFill/>
          <a:ln>
            <a:noFill/>
          </a:ln>
        </p:spPr>
      </p:pic>
    </p:spTree>
    <p:extLst>
      <p:ext uri="{BB962C8B-B14F-4D97-AF65-F5344CB8AC3E}">
        <p14:creationId xmlns:p14="http://schemas.microsoft.com/office/powerpoint/2010/main" val="36551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Naive Bayes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a:spLocks noChangeArrowheads="1"/>
          </p:cNvSpPr>
          <p:nvPr/>
        </p:nvSpPr>
        <p:spPr bwMode="auto">
          <a:xfrm>
            <a:off x="819150" y="696161"/>
            <a:ext cx="3288201" cy="671851"/>
          </a:xfrm>
          <a:prstGeom prst="rect">
            <a:avLst/>
          </a:prstGeom>
          <a:noFill/>
          <a:ln w="9525">
            <a:noFill/>
            <a:miter lim="800000"/>
            <a:headEnd/>
            <a:tailEnd/>
          </a:ln>
        </p:spPr>
        <p:txBody>
          <a:bodyPr wrap="square">
            <a:spAutoFit/>
          </a:bodyPr>
          <a:lstStyle/>
          <a:p>
            <a:pPr algn="just">
              <a:lnSpc>
                <a:spcPct val="150000"/>
              </a:lnSpc>
            </a:pPr>
            <a:r>
              <a:rPr lang="en-IN" sz="2800" b="1" dirty="0">
                <a:solidFill>
                  <a:schemeClr val="tx2"/>
                </a:solidFill>
                <a:latin typeface="Times New Roman" panose="02020603050405020304" pitchFamily="18" charset="0"/>
                <a:cs typeface="Times New Roman" panose="02020603050405020304" pitchFamily="18" charset="0"/>
              </a:rPr>
              <a:t>Data Preprocessing</a:t>
            </a:r>
          </a:p>
        </p:txBody>
      </p:sp>
      <p:pic>
        <p:nvPicPr>
          <p:cNvPr id="8" name="Picture 7">
            <a:extLst>
              <a:ext uri="{FF2B5EF4-FFF2-40B4-BE49-F238E27FC236}">
                <a16:creationId xmlns:a16="http://schemas.microsoft.com/office/drawing/2014/main" id="{D0235E1D-A275-48A3-8743-A3AC33C8B0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4438" y="1816961"/>
            <a:ext cx="7803124" cy="4170851"/>
          </a:xfrm>
          <a:prstGeom prst="rect">
            <a:avLst/>
          </a:prstGeom>
          <a:noFill/>
          <a:ln>
            <a:noFill/>
          </a:ln>
        </p:spPr>
      </p:pic>
    </p:spTree>
    <p:extLst>
      <p:ext uri="{BB962C8B-B14F-4D97-AF65-F5344CB8AC3E}">
        <p14:creationId xmlns:p14="http://schemas.microsoft.com/office/powerpoint/2010/main" val="143874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Naive Bayes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2"/>
          <p:cNvSpPr>
            <a:spLocks noChangeArrowheads="1"/>
          </p:cNvSpPr>
          <p:nvPr/>
        </p:nvSpPr>
        <p:spPr bwMode="auto">
          <a:xfrm>
            <a:off x="819150" y="696161"/>
            <a:ext cx="6354160" cy="671851"/>
          </a:xfrm>
          <a:prstGeom prst="rect">
            <a:avLst/>
          </a:prstGeom>
          <a:noFill/>
          <a:ln w="9525">
            <a:noFill/>
            <a:miter lim="800000"/>
            <a:headEnd/>
            <a:tailEnd/>
          </a:ln>
        </p:spPr>
        <p:txBody>
          <a:bodyPr wrap="square">
            <a:spAutoFit/>
          </a:bodyPr>
          <a:lstStyle/>
          <a:p>
            <a:pPr algn="just">
              <a:lnSpc>
                <a:spcPct val="150000"/>
              </a:lnSpc>
            </a:pPr>
            <a:r>
              <a:rPr lang="en-US" sz="2800" b="1" dirty="0">
                <a:solidFill>
                  <a:schemeClr val="tx2"/>
                </a:solidFill>
                <a:latin typeface="Times New Roman" panose="02020603050405020304" pitchFamily="18" charset="0"/>
                <a:cs typeface="Times New Roman" panose="02020603050405020304" pitchFamily="18" charset="0"/>
              </a:rPr>
              <a:t>Naive Bayes  Classification Model</a:t>
            </a:r>
            <a:endParaRPr lang="en-IN" sz="2800" b="1"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1D4C7CE-892E-49D1-9287-0B1AD2872D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1202" y="1792605"/>
            <a:ext cx="7788643" cy="4175613"/>
          </a:xfrm>
          <a:prstGeom prst="rect">
            <a:avLst/>
          </a:prstGeom>
          <a:noFill/>
          <a:ln>
            <a:noFill/>
          </a:ln>
        </p:spPr>
      </p:pic>
    </p:spTree>
    <p:extLst>
      <p:ext uri="{BB962C8B-B14F-4D97-AF65-F5344CB8AC3E}">
        <p14:creationId xmlns:p14="http://schemas.microsoft.com/office/powerpoint/2010/main" val="23809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Naive Bayes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2"/>
          <p:cNvSpPr>
            <a:spLocks noChangeArrowheads="1"/>
          </p:cNvSpPr>
          <p:nvPr/>
        </p:nvSpPr>
        <p:spPr bwMode="auto">
          <a:xfrm>
            <a:off x="819149" y="696161"/>
            <a:ext cx="5739305" cy="671851"/>
          </a:xfrm>
          <a:prstGeom prst="rect">
            <a:avLst/>
          </a:prstGeom>
          <a:noFill/>
          <a:ln w="9525">
            <a:noFill/>
            <a:miter lim="800000"/>
            <a:headEnd/>
            <a:tailEnd/>
          </a:ln>
        </p:spPr>
        <p:txBody>
          <a:bodyPr wrap="square">
            <a:spAutoFit/>
          </a:bodyPr>
          <a:lstStyle/>
          <a:p>
            <a:pPr algn="just">
              <a:lnSpc>
                <a:spcPct val="150000"/>
              </a:lnSpc>
            </a:pPr>
            <a:r>
              <a:rPr lang="en-US" sz="2800" b="1" dirty="0">
                <a:solidFill>
                  <a:schemeClr val="tx2"/>
                </a:solidFill>
              </a:rPr>
              <a:t>Naive Bayes  Classification Model</a:t>
            </a:r>
            <a:endParaRPr lang="en-IN" sz="2800" b="1" dirty="0">
              <a:solidFill>
                <a:schemeClr val="tx2"/>
              </a:solidFill>
            </a:endParaRPr>
          </a:p>
        </p:txBody>
      </p:sp>
      <p:pic>
        <p:nvPicPr>
          <p:cNvPr id="10" name="Picture 9">
            <a:extLst>
              <a:ext uri="{FF2B5EF4-FFF2-40B4-BE49-F238E27FC236}">
                <a16:creationId xmlns:a16="http://schemas.microsoft.com/office/drawing/2014/main" id="{8EC295AA-C366-4524-A46E-0007441115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62" y="1540223"/>
            <a:ext cx="7788643" cy="4175613"/>
          </a:xfrm>
          <a:prstGeom prst="rect">
            <a:avLst/>
          </a:prstGeom>
          <a:noFill/>
          <a:ln>
            <a:noFill/>
          </a:ln>
        </p:spPr>
      </p:pic>
    </p:spTree>
    <p:extLst>
      <p:ext uri="{BB962C8B-B14F-4D97-AF65-F5344CB8AC3E}">
        <p14:creationId xmlns:p14="http://schemas.microsoft.com/office/powerpoint/2010/main" val="422923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150" y="1"/>
            <a:ext cx="10900611"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Naive Bayes Predictive Model</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F30AC64-E9BA-4BA4-986C-616A693A86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9279" y="1343574"/>
            <a:ext cx="8310129" cy="4434732"/>
          </a:xfrm>
          <a:prstGeom prst="rect">
            <a:avLst/>
          </a:prstGeom>
          <a:noFill/>
          <a:ln>
            <a:noFill/>
          </a:ln>
        </p:spPr>
      </p:pic>
    </p:spTree>
    <p:extLst>
      <p:ext uri="{BB962C8B-B14F-4D97-AF65-F5344CB8AC3E}">
        <p14:creationId xmlns:p14="http://schemas.microsoft.com/office/powerpoint/2010/main" val="29033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418599" y="1086547"/>
            <a:ext cx="10935201" cy="4684905"/>
          </a:xfrm>
        </p:spPr>
        <p:txBody>
          <a:bodyPr>
            <a:noAutofit/>
          </a:bodyPr>
          <a:lstStyle/>
          <a:p>
            <a:pPr algn="just">
              <a:lnSpc>
                <a:spcPct val="150000"/>
              </a:lnSpc>
            </a:pPr>
            <a:r>
              <a:rPr lang="en-US" sz="2500" dirty="0">
                <a:latin typeface="Times New Roman" panose="02020603050405020304" pitchFamily="18" charset="0"/>
                <a:cs typeface="Times New Roman" panose="02020603050405020304" pitchFamily="18" charset="0"/>
              </a:rPr>
              <a:t>This project presents a recommendation system that uses Data Science algorithm for  predicting, the student placement. The Naive Bayes Data Science algorithm is used for predicting the placement of students in a company. The students in pre-final and final years of their course can also use this system to know their individual placement status that they are most likely to achieve. This application endows the targeted group of students to boost their placement probability. Thus, this project concludes, Naive Bayes Algorithm performs better and faster when compared to other statistical techniques.  This project can be further extended using some more data science algorithm and deep learning algorithms to improve the performance of prediction system.</a:t>
            </a:r>
            <a:endParaRPr lang="en-IN" sz="2500" dirty="0">
              <a:latin typeface="Times New Roman" panose="02020603050405020304" pitchFamily="18" charset="0"/>
              <a:cs typeface="Times New Roman" panose="02020603050405020304" pitchFamily="18" charset="0"/>
            </a:endParaRPr>
          </a:p>
        </p:txBody>
      </p:sp>
      <p:sp>
        <p:nvSpPr>
          <p:cNvPr id="18" name="Title 1"/>
          <p:cNvSpPr txBox="1">
            <a:spLocks/>
          </p:cNvSpPr>
          <p:nvPr/>
        </p:nvSpPr>
        <p:spPr>
          <a:xfrm>
            <a:off x="152400" y="-19842"/>
            <a:ext cx="11791950" cy="695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5000" b="1" dirty="0">
                <a:solidFill>
                  <a:schemeClr val="tx2"/>
                </a:solidFill>
                <a:latin typeface="Times New Roman" panose="02020603050405020304" pitchFamily="18" charset="0"/>
                <a:cs typeface="Times New Roman" panose="02020603050405020304" pitchFamily="18" charset="0"/>
              </a:rPr>
              <a:t>Conclusion</a:t>
            </a:r>
            <a:endParaRPr lang="en-IN" sz="5000" b="1" dirty="0"/>
          </a:p>
        </p:txBody>
      </p:sp>
      <p:cxnSp>
        <p:nvCxnSpPr>
          <p:cNvPr id="19" name="Straight Connector 18"/>
          <p:cNvCxnSpPr/>
          <p:nvPr/>
        </p:nvCxnSpPr>
        <p:spPr>
          <a:xfrm>
            <a:off x="0" y="649356"/>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6444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431352" y="1344680"/>
            <a:ext cx="11234046" cy="5060301"/>
          </a:xfrm>
        </p:spPr>
        <p:txBody>
          <a:bodyPr>
            <a:noAutofit/>
          </a:bodyPr>
          <a:lstStyle/>
          <a:p>
            <a:r>
              <a:rPr lang="en-US" sz="2200" dirty="0">
                <a:effectLst/>
                <a:latin typeface="Times New Roman" panose="02020603050405020304" pitchFamily="18" charset="0"/>
                <a:ea typeface="Calibri" panose="020F0502020204030204" pitchFamily="34" charset="0"/>
              </a:rPr>
              <a:t>1. </a:t>
            </a:r>
            <a:r>
              <a:rPr lang="en-US" sz="2200" dirty="0" err="1">
                <a:effectLst/>
                <a:latin typeface="Times New Roman" panose="02020603050405020304" pitchFamily="18" charset="0"/>
                <a:ea typeface="Calibri" panose="020F0502020204030204" pitchFamily="34" charset="0"/>
              </a:rPr>
              <a:t>Tadi</a:t>
            </a:r>
            <a:r>
              <a:rPr lang="en-US" sz="2200" dirty="0">
                <a:effectLst/>
                <a:latin typeface="Times New Roman" panose="02020603050405020304" pitchFamily="18" charset="0"/>
                <a:ea typeface="Calibri" panose="020F0502020204030204" pitchFamily="34" charset="0"/>
              </a:rPr>
              <a:t> Aravind,“ A Comparative Study on Machine Learning Algorithms for Predicting the Placement Information of Under Graduate Students",  IEEE International conference on I-SMAC,2019</a:t>
            </a:r>
            <a:br>
              <a:rPr lang="en-US" sz="2200" dirty="0">
                <a:effectLst/>
                <a:latin typeface="Times New Roman" panose="02020603050405020304" pitchFamily="18" charset="0"/>
                <a:ea typeface="Calibri" panose="020F0502020204030204" pitchFamily="34" charset="0"/>
              </a:rPr>
            </a:br>
            <a:br>
              <a:rPr lang="en-US" sz="2200" dirty="0">
                <a:effectLst/>
                <a:latin typeface="Times New Roman" panose="02020603050405020304" pitchFamily="18" charset="0"/>
                <a:ea typeface="Calibri" panose="020F0502020204030204" pitchFamily="34" charset="0"/>
              </a:rPr>
            </a:br>
            <a:r>
              <a:rPr lang="en-US" sz="2200" dirty="0">
                <a:effectLst/>
                <a:latin typeface="Times New Roman" panose="02020603050405020304" pitchFamily="18" charset="0"/>
                <a:ea typeface="Calibri" panose="020F0502020204030204" pitchFamily="34" charset="0"/>
              </a:rPr>
              <a:t>2. Kanika Thakur, “Ensemble method to predict impact of student intelligent quotient and academic achievement on placement", IEEE International Conference on Intelligent Engineering and Management, 2021</a:t>
            </a:r>
            <a:br>
              <a:rPr lang="en-US" sz="2200" dirty="0">
                <a:effectLst/>
                <a:latin typeface="Times New Roman" panose="02020603050405020304" pitchFamily="18" charset="0"/>
                <a:ea typeface="Calibri" panose="020F0502020204030204" pitchFamily="34" charset="0"/>
              </a:rPr>
            </a:br>
            <a:br>
              <a:rPr lang="en-US" sz="2200" dirty="0">
                <a:effectLst/>
                <a:latin typeface="Times New Roman" panose="02020603050405020304" pitchFamily="18" charset="0"/>
                <a:ea typeface="Calibri" panose="020F0502020204030204" pitchFamily="34" charset="0"/>
              </a:rPr>
            </a:br>
            <a:r>
              <a:rPr lang="en-US" sz="2200" dirty="0">
                <a:effectLst/>
                <a:latin typeface="Times New Roman" panose="02020603050405020304" pitchFamily="18" charset="0"/>
                <a:ea typeface="Calibri" panose="020F0502020204030204" pitchFamily="34" charset="0"/>
              </a:rPr>
              <a:t>3. Jinny Rhee; Sheri Sheppard, " Supporting student career development of undergraduate engineering", IEEE Frontiers in Education Conference (FIE), 2017.</a:t>
            </a:r>
            <a:br>
              <a:rPr lang="en-US" sz="2200" dirty="0">
                <a:effectLst/>
                <a:latin typeface="Times New Roman" panose="02020603050405020304" pitchFamily="18" charset="0"/>
                <a:ea typeface="Calibri" panose="020F0502020204030204" pitchFamily="34" charset="0"/>
              </a:rPr>
            </a:br>
            <a:br>
              <a:rPr lang="en-US" sz="2200" dirty="0">
                <a:effectLst/>
                <a:latin typeface="Times New Roman" panose="02020603050405020304" pitchFamily="18" charset="0"/>
                <a:ea typeface="Calibri" panose="020F0502020204030204" pitchFamily="34" charset="0"/>
              </a:rPr>
            </a:br>
            <a:r>
              <a:rPr lang="en-US" sz="2200" dirty="0">
                <a:effectLst/>
                <a:latin typeface="Times New Roman" panose="02020603050405020304" pitchFamily="18" charset="0"/>
                <a:ea typeface="Calibri" panose="020F0502020204030204" pitchFamily="34" charset="0"/>
              </a:rPr>
              <a:t>4. Jaime Ramírez Castillo; </a:t>
            </a:r>
            <a:r>
              <a:rPr lang="en-US" sz="2200" dirty="0" err="1">
                <a:effectLst/>
                <a:latin typeface="Times New Roman" panose="02020603050405020304" pitchFamily="18" charset="0"/>
                <a:ea typeface="Calibri" panose="020F0502020204030204" pitchFamily="34" charset="0"/>
              </a:rPr>
              <a:t>Aldabbagh</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Ghadah</a:t>
            </a:r>
            <a:r>
              <a:rPr lang="en-US" sz="2200" dirty="0">
                <a:effectLst/>
                <a:latin typeface="Times New Roman" panose="02020603050405020304" pitchFamily="18" charset="0"/>
                <a:ea typeface="Calibri" panose="020F0502020204030204" pitchFamily="34" charset="0"/>
              </a:rPr>
              <a:t>, “Towards improved student placement and preparation methods on information technologies post-secondary education", IEEE Federated Conference on Computer Science and Information Systems, 2013.</a:t>
            </a:r>
            <a:br>
              <a:rPr lang="en-US" sz="2200" dirty="0">
                <a:effectLst/>
                <a:latin typeface="Times New Roman" panose="02020603050405020304" pitchFamily="18" charset="0"/>
                <a:ea typeface="Calibri" panose="020F0502020204030204" pitchFamily="34" charset="0"/>
              </a:rPr>
            </a:br>
            <a:br>
              <a:rPr lang="en-US" sz="2200" dirty="0">
                <a:effectLst/>
                <a:latin typeface="Times New Roman" panose="02020603050405020304" pitchFamily="18" charset="0"/>
                <a:ea typeface="Calibri" panose="020F0502020204030204" pitchFamily="34" charset="0"/>
              </a:rPr>
            </a:br>
            <a:r>
              <a:rPr lang="en-US" sz="2200" dirty="0">
                <a:effectLst/>
                <a:latin typeface="Times New Roman" panose="02020603050405020304" pitchFamily="18" charset="0"/>
                <a:ea typeface="Calibri" panose="020F0502020204030204" pitchFamily="34" charset="0"/>
              </a:rPr>
              <a:t>5.  </a:t>
            </a:r>
            <a:r>
              <a:rPr lang="en-US" sz="2200" dirty="0" err="1">
                <a:effectLst/>
                <a:latin typeface="Times New Roman" panose="02020603050405020304" pitchFamily="18" charset="0"/>
                <a:ea typeface="Calibri" panose="020F0502020204030204" pitchFamily="34" charset="0"/>
              </a:rPr>
              <a:t>Liya</a:t>
            </a:r>
            <a:r>
              <a:rPr lang="en-US" sz="2200" dirty="0">
                <a:effectLst/>
                <a:latin typeface="Times New Roman" panose="02020603050405020304" pitchFamily="18" charset="0"/>
                <a:ea typeface="Calibri" panose="020F0502020204030204" pitchFamily="34" charset="0"/>
              </a:rPr>
              <a:t> Claire Joy, “ A Review on Student Placement Chance Prediction“ IEEE International Conference on Advanced Computing &amp; Communication Systems, 2019.</a:t>
            </a:r>
            <a:br>
              <a:rPr lang="en-US" sz="2200" dirty="0">
                <a:effectLst/>
                <a:latin typeface="Times New Roman" panose="02020603050405020304" pitchFamily="18" charset="0"/>
                <a:ea typeface="Calibri" panose="020F0502020204030204" pitchFamily="34" charset="0"/>
              </a:rPr>
            </a:br>
            <a:br>
              <a:rPr lang="en-US" sz="2200" dirty="0">
                <a:effectLst/>
                <a:latin typeface="Times New Roman" panose="02020603050405020304" pitchFamily="18" charset="0"/>
                <a:ea typeface="Calibri" panose="020F0502020204030204" pitchFamily="34" charset="0"/>
              </a:rPr>
            </a:br>
            <a:endParaRPr lang="en-US" sz="2200" dirty="0">
              <a:effectLst/>
              <a:latin typeface="Times New Roman" panose="02020603050405020304" pitchFamily="18" charset="0"/>
              <a:ea typeface="Calibri" panose="020F0502020204030204" pitchFamily="34" charset="0"/>
            </a:endParaRPr>
          </a:p>
        </p:txBody>
      </p:sp>
      <p:sp>
        <p:nvSpPr>
          <p:cNvPr id="18" name="Title 1"/>
          <p:cNvSpPr txBox="1">
            <a:spLocks/>
          </p:cNvSpPr>
          <p:nvPr/>
        </p:nvSpPr>
        <p:spPr>
          <a:xfrm>
            <a:off x="152400" y="-19842"/>
            <a:ext cx="11791950" cy="695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5000" b="1" dirty="0">
                <a:solidFill>
                  <a:schemeClr val="tx2"/>
                </a:solidFill>
                <a:latin typeface="Times New Roman" panose="02020603050405020304" pitchFamily="18" charset="0"/>
                <a:cs typeface="Times New Roman" panose="02020603050405020304" pitchFamily="18" charset="0"/>
              </a:rPr>
              <a:t>References</a:t>
            </a:r>
            <a:endParaRPr lang="en-IN" sz="5000" b="1" dirty="0"/>
          </a:p>
        </p:txBody>
      </p:sp>
      <p:cxnSp>
        <p:nvCxnSpPr>
          <p:cNvPr id="19" name="Straight Connector 18"/>
          <p:cNvCxnSpPr/>
          <p:nvPr/>
        </p:nvCxnSpPr>
        <p:spPr>
          <a:xfrm>
            <a:off x="0" y="649356"/>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58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4675" y="1"/>
            <a:ext cx="6813096"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Abstract</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139390" y="717456"/>
            <a:ext cx="11734799" cy="5423088"/>
          </a:xfrm>
          <a:prstGeom prst="rect">
            <a:avLst/>
          </a:prstGeom>
          <a:noFill/>
          <a:ln w="9525">
            <a:noFill/>
            <a:miter lim="800000"/>
            <a:headEnd/>
            <a:tailEnd/>
          </a:ln>
        </p:spPr>
        <p:txBody>
          <a:bodyPr wrap="square">
            <a:spAutoFit/>
          </a:bodyPr>
          <a:lstStyle/>
          <a:p>
            <a:pPr algn="just">
              <a:buClr>
                <a:schemeClr val="bg2">
                  <a:lumMod val="75000"/>
                </a:schemeClr>
              </a:buClr>
              <a:buFont typeface="Wingdings" pitchFamily="2" charset="2"/>
              <a:buNone/>
              <a:defRPr/>
            </a:pPr>
            <a:endParaRPr lang="en-US" sz="2000" dirty="0">
              <a:latin typeface="Times New Roman" pitchFamily="18" charset="0"/>
            </a:endParaRPr>
          </a:p>
          <a:p>
            <a:pPr algn="just">
              <a:lnSpc>
                <a:spcPct val="150000"/>
              </a:lnSpc>
            </a:pPr>
            <a:r>
              <a:rPr lang="en-IN" dirty="0"/>
              <a:t>	</a:t>
            </a:r>
            <a:r>
              <a:rPr lang="en-US" sz="2000" dirty="0">
                <a:latin typeface="Times New Roman" panose="02020603050405020304" pitchFamily="18" charset="0"/>
                <a:cs typeface="Times New Roman" panose="02020603050405020304" pitchFamily="18" charset="0"/>
              </a:rPr>
              <a:t>One of the biggest challenges that higher learning institutions face today is to improve the placement performance of students. Admission and reputation of institutions mainly depends on placements. Hence all institutions strive to strengthen placement department. All student’s dream is to obtain a job offer in their hands before they leave their college. Educational institutes look for more efficient technology that assist better management and support decision making procedures or assist them to set new strategies. Placement predictor system could predict the type of company a student has chances to be placed.  It helps the students to have an idea about where they stand and what to be done to obtain a good placement. In this Project, student placement prediction model has been proposed that uses Naive Bayes algorithm to identify the placement chance of students. This model helps the placement cell within an organization to identify the prospective students and pay attention to and improve their technical as well as interpersonal skills. With this model, students can put in more hard work for getting placed in to the companies that belong to higher hierarchies.</a:t>
            </a:r>
          </a:p>
        </p:txBody>
      </p:sp>
    </p:spTree>
    <p:extLst>
      <p:ext uri="{BB962C8B-B14F-4D97-AF65-F5344CB8AC3E}">
        <p14:creationId xmlns:p14="http://schemas.microsoft.com/office/powerpoint/2010/main" val="224572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4674" y="1"/>
            <a:ext cx="7534275"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Hardware Requirements</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589130" y="922234"/>
            <a:ext cx="11395879" cy="2062231"/>
          </a:xfrm>
          <a:prstGeom prst="rect">
            <a:avLst/>
          </a:prstGeom>
          <a:noFill/>
          <a:ln w="9525">
            <a:noFill/>
            <a:miter lim="800000"/>
            <a:headEnd/>
            <a:tailEnd/>
          </a:ln>
        </p:spPr>
        <p:txBody>
          <a:bodyPr wrap="square">
            <a:spAutoFit/>
          </a:bodyPr>
          <a:lstStyle/>
          <a:p>
            <a:pPr algn="just">
              <a:buClr>
                <a:schemeClr val="bg2">
                  <a:lumMod val="75000"/>
                </a:schemeClr>
              </a:buClr>
              <a:buFont typeface="Wingdings" pitchFamily="2" charset="2"/>
              <a:buNone/>
              <a:defRPr/>
            </a:pPr>
            <a:endParaRPr lang="en-US" sz="2000" dirty="0">
              <a:latin typeface="Times New Roman" pitchFamily="18" charset="0"/>
            </a:endParaRPr>
          </a:p>
          <a:p>
            <a:pPr hangingPunct="0">
              <a:lnSpc>
                <a:spcPct val="150000"/>
              </a:lnSpc>
            </a:pPr>
            <a:r>
              <a:rPr lang="en-US" sz="2500" dirty="0">
                <a:latin typeface="Times New Roman" panose="02020603050405020304" pitchFamily="18" charset="0"/>
                <a:cs typeface="Times New Roman" panose="02020603050405020304" pitchFamily="18" charset="0"/>
              </a:rPr>
              <a:t>Processor			:	Processor Intel CORE i3  and above</a:t>
            </a:r>
          </a:p>
          <a:p>
            <a:pPr hangingPunct="0">
              <a:lnSpc>
                <a:spcPct val="150000"/>
              </a:lnSpc>
            </a:pPr>
            <a:r>
              <a:rPr lang="en-US" sz="2500" dirty="0">
                <a:latin typeface="Times New Roman" panose="02020603050405020304" pitchFamily="18" charset="0"/>
                <a:cs typeface="Times New Roman" panose="02020603050405020304" pitchFamily="18" charset="0"/>
              </a:rPr>
              <a:t>Internet Connection		:   	Existing telephone lines, Data card, Fiber net</a:t>
            </a:r>
          </a:p>
          <a:p>
            <a:pPr hangingPunct="0">
              <a:lnSpc>
                <a:spcPct val="150000"/>
              </a:lnSpc>
            </a:pPr>
            <a:r>
              <a:rPr lang="en-US" sz="2500" dirty="0">
                <a:latin typeface="Times New Roman" panose="02020603050405020304" pitchFamily="18" charset="0"/>
                <a:cs typeface="Times New Roman" panose="02020603050405020304" pitchFamily="18" charset="0"/>
              </a:rPr>
              <a:t>RAM				:	4 GB</a:t>
            </a:r>
          </a:p>
        </p:txBody>
      </p:sp>
      <p:sp>
        <p:nvSpPr>
          <p:cNvPr id="7" name="Title 1"/>
          <p:cNvSpPr txBox="1">
            <a:spLocks/>
          </p:cNvSpPr>
          <p:nvPr/>
        </p:nvSpPr>
        <p:spPr>
          <a:xfrm>
            <a:off x="2964548" y="3482654"/>
            <a:ext cx="7534275" cy="84406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5000" b="1" dirty="0">
                <a:solidFill>
                  <a:schemeClr val="tx2"/>
                </a:solidFill>
                <a:latin typeface="Times New Roman" panose="02020603050405020304" pitchFamily="18" charset="0"/>
                <a:cs typeface="Times New Roman" panose="02020603050405020304" pitchFamily="18" charset="0"/>
              </a:rPr>
              <a:t>Software Requirements</a:t>
            </a:r>
            <a:endParaRPr lang="en-IN" sz="5000" b="1" dirty="0"/>
          </a:p>
        </p:txBody>
      </p:sp>
      <p:sp>
        <p:nvSpPr>
          <p:cNvPr id="8" name="Rectangle 2"/>
          <p:cNvSpPr>
            <a:spLocks noChangeArrowheads="1"/>
          </p:cNvSpPr>
          <p:nvPr/>
        </p:nvSpPr>
        <p:spPr bwMode="auto">
          <a:xfrm>
            <a:off x="589130" y="4326716"/>
            <a:ext cx="11395879" cy="2062231"/>
          </a:xfrm>
          <a:prstGeom prst="rect">
            <a:avLst/>
          </a:prstGeom>
          <a:noFill/>
          <a:ln w="9525">
            <a:noFill/>
            <a:miter lim="800000"/>
            <a:headEnd/>
            <a:tailEnd/>
          </a:ln>
        </p:spPr>
        <p:txBody>
          <a:bodyPr wrap="square">
            <a:spAutoFit/>
          </a:bodyPr>
          <a:lstStyle/>
          <a:p>
            <a:pPr algn="just">
              <a:buClr>
                <a:schemeClr val="bg2">
                  <a:lumMod val="75000"/>
                </a:schemeClr>
              </a:buClr>
              <a:buFont typeface="Wingdings" pitchFamily="2" charset="2"/>
              <a:buNone/>
              <a:defRPr/>
            </a:pPr>
            <a:endParaRPr lang="en-US" sz="2000" dirty="0">
              <a:latin typeface="Times New Roman" pitchFamily="18" charset="0"/>
            </a:endParaRPr>
          </a:p>
          <a:p>
            <a:pPr algn="just">
              <a:lnSpc>
                <a:spcPct val="150000"/>
              </a:lnSpc>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Mac, Linux</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Language 			: 	R Programming </a:t>
            </a:r>
            <a:r>
              <a:rPr lang="en-US" sz="2500">
                <a:effectLst/>
                <a:latin typeface="Times New Roman" panose="02020603050405020304" pitchFamily="18" charset="0"/>
                <a:ea typeface="Calibri" panose="020F0502020204030204" pitchFamily="34" charset="0"/>
                <a:cs typeface="Times New Roman" panose="02020603050405020304" pitchFamily="18" charset="0"/>
              </a:rPr>
              <a:t>– R-4.1.3</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GUI				: 	RStudio</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363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8969" y="-45177"/>
            <a:ext cx="7834062"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Architectural Diagram</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819150" y="1524879"/>
            <a:ext cx="10900611" cy="771173"/>
          </a:xfrm>
          <a:prstGeom prst="rect">
            <a:avLst/>
          </a:prstGeom>
          <a:noFill/>
          <a:ln w="9525">
            <a:noFill/>
            <a:miter lim="800000"/>
            <a:headEnd/>
            <a:tailEnd/>
          </a:ln>
        </p:spPr>
        <p:txBody>
          <a:bodyPr wrap="square">
            <a:spAutoFit/>
          </a:bodyPr>
          <a:lstStyle/>
          <a:p>
            <a:pPr algn="just">
              <a:buClr>
                <a:schemeClr val="bg2">
                  <a:lumMod val="75000"/>
                </a:schemeClr>
              </a:buClr>
              <a:buFont typeface="Wingdings" pitchFamily="2" charset="2"/>
              <a:buNone/>
              <a:defRPr/>
            </a:pPr>
            <a:endParaRPr lang="en-US" sz="2000" dirty="0">
              <a:latin typeface="Times New Roman" pitchFamily="18" charset="0"/>
            </a:endParaRPr>
          </a:p>
          <a:p>
            <a:pPr algn="just">
              <a:lnSpc>
                <a:spcPct val="150000"/>
              </a:lnSpc>
            </a:pPr>
            <a:r>
              <a:rPr lang="en-IN" dirty="0"/>
              <a:t>	</a:t>
            </a:r>
            <a:endParaRPr lang="en-US" sz="2400" dirty="0">
              <a:latin typeface="Times New Roman" pitchFamily="18" charset="0"/>
            </a:endParaRPr>
          </a:p>
        </p:txBody>
      </p:sp>
      <p:pic>
        <p:nvPicPr>
          <p:cNvPr id="5" name="Picture 4">
            <a:extLst>
              <a:ext uri="{FF2B5EF4-FFF2-40B4-BE49-F238E27FC236}">
                <a16:creationId xmlns:a16="http://schemas.microsoft.com/office/drawing/2014/main" id="{9C2314D4-C0DC-4EEC-8DCF-466EBF8C0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783" y="1382085"/>
            <a:ext cx="6192433" cy="4093829"/>
          </a:xfrm>
          <a:prstGeom prst="rect">
            <a:avLst/>
          </a:prstGeom>
        </p:spPr>
      </p:pic>
    </p:spTree>
    <p:extLst>
      <p:ext uri="{BB962C8B-B14F-4D97-AF65-F5344CB8AC3E}">
        <p14:creationId xmlns:p14="http://schemas.microsoft.com/office/powerpoint/2010/main" val="53368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4675" y="1"/>
            <a:ext cx="6813096"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Project Modules</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834390" y="1067679"/>
            <a:ext cx="10900611" cy="4231928"/>
          </a:xfrm>
          <a:prstGeom prst="rect">
            <a:avLst/>
          </a:prstGeom>
          <a:noFill/>
          <a:ln w="9525">
            <a:noFill/>
            <a:miter lim="800000"/>
            <a:headEnd/>
            <a:tailEnd/>
          </a:ln>
        </p:spPr>
        <p:txBody>
          <a:bodyPr wrap="square">
            <a:spAutoFit/>
          </a:bodyPr>
          <a:lstStyle/>
          <a:p>
            <a:pPr algn="just">
              <a:buClr>
                <a:schemeClr val="bg2">
                  <a:lumMod val="75000"/>
                </a:schemeClr>
              </a:buClr>
              <a:buFont typeface="Wingdings" pitchFamily="2" charset="2"/>
              <a:buNone/>
              <a:defRPr/>
            </a:pPr>
            <a:endParaRPr lang="en-US" sz="2000" dirty="0">
              <a:latin typeface="Times New Roman" pitchFamily="18" charset="0"/>
            </a:endParaRPr>
          </a:p>
          <a:p>
            <a:pPr algn="just">
              <a:lnSpc>
                <a:spcPct val="150000"/>
              </a:lnSpc>
            </a:pPr>
            <a:r>
              <a:rPr lang="en-IN" dirty="0"/>
              <a:t>	</a:t>
            </a:r>
            <a:r>
              <a:rPr lang="en-US" sz="2500" dirty="0">
                <a:latin typeface="Times New Roman" panose="02020603050405020304" pitchFamily="18" charset="0"/>
                <a:cs typeface="Times New Roman" panose="02020603050405020304" pitchFamily="18" charset="0"/>
              </a:rPr>
              <a:t>There are four Modules</a:t>
            </a:r>
          </a:p>
          <a:p>
            <a:pPr algn="just">
              <a:lnSpc>
                <a:spcPct val="150000"/>
              </a:lnSpc>
            </a:pPr>
            <a:endParaRPr lang="en-US" sz="2500" dirty="0">
              <a:latin typeface="Times New Roman" panose="02020603050405020304" pitchFamily="18" charset="0"/>
              <a:cs typeface="Times New Roman" panose="02020603050405020304" pitchFamily="18" charset="0"/>
            </a:endParaRPr>
          </a:p>
          <a:p>
            <a:pPr marL="3054350" indent="-809625" algn="just">
              <a:lnSpc>
                <a:spcPct val="150000"/>
              </a:lnSpc>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Importing Placement dataset </a:t>
            </a:r>
          </a:p>
          <a:p>
            <a:pPr marL="3054350" indent="-809625" algn="just">
              <a:lnSpc>
                <a:spcPct val="150000"/>
              </a:lnSpc>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Data Preprocessing</a:t>
            </a:r>
          </a:p>
          <a:p>
            <a:pPr marL="3054350" indent="-809625" algn="just">
              <a:lnSpc>
                <a:spcPct val="150000"/>
              </a:lnSpc>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Model Generation Using Naive Bayes Algorithm </a:t>
            </a:r>
          </a:p>
          <a:p>
            <a:pPr marL="3054350" indent="-809625" algn="just">
              <a:lnSpc>
                <a:spcPct val="150000"/>
              </a:lnSpc>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Prediction using Naive Bayes Model</a:t>
            </a:r>
          </a:p>
          <a:p>
            <a:pPr marL="3054350" indent="-809625" algn="just"/>
            <a:endParaRPr lang="en-US" sz="2400" dirty="0">
              <a:latin typeface="Times New Roman" pitchFamily="18" charset="0"/>
            </a:endParaRPr>
          </a:p>
        </p:txBody>
      </p:sp>
    </p:spTree>
    <p:extLst>
      <p:ext uri="{BB962C8B-B14F-4D97-AF65-F5344CB8AC3E}">
        <p14:creationId xmlns:p14="http://schemas.microsoft.com/office/powerpoint/2010/main" val="124559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1999"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Importing Placement Dataset </a:t>
            </a:r>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1" y="649489"/>
            <a:ext cx="11546305" cy="3196068"/>
          </a:xfrm>
          <a:prstGeom prst="rect">
            <a:avLst/>
          </a:prstGeom>
          <a:noFill/>
          <a:ln w="9525">
            <a:noFill/>
            <a:miter lim="800000"/>
            <a:headEnd/>
            <a:tailEnd/>
          </a:ln>
        </p:spPr>
        <p:txBody>
          <a:bodyPr wrap="square">
            <a:spAutoFit/>
          </a:bodyPr>
          <a:lstStyle/>
          <a:p>
            <a:pPr algn="just">
              <a:buClr>
                <a:schemeClr val="bg2">
                  <a:lumMod val="75000"/>
                </a:schemeClr>
              </a:buClr>
              <a:buFont typeface="Wingdings" pitchFamily="2" charset="2"/>
              <a:buNone/>
              <a:defRPr/>
            </a:pPr>
            <a:endParaRPr lang="en-US" sz="2000" dirty="0">
              <a:latin typeface="Times New Roman" pitchFamily="18" charset="0"/>
            </a:endParaRPr>
          </a:p>
          <a:p>
            <a:pPr marL="968375" indent="-342900" algn="just">
              <a:lnSpc>
                <a:spcPct val="150000"/>
              </a:lnSpc>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   Data have to be imported in to R environment for analysis.</a:t>
            </a:r>
          </a:p>
          <a:p>
            <a:pPr marL="968375" indent="-342900" algn="just">
              <a:lnSpc>
                <a:spcPct val="150000"/>
              </a:lnSpc>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   Data can be any format like txt, .csv, .xlsx, .SPSS etc.</a:t>
            </a:r>
          </a:p>
          <a:p>
            <a:pPr marL="968375" indent="-342900" algn="just">
              <a:lnSpc>
                <a:spcPct val="150000"/>
              </a:lnSpc>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   Package necessary for Naive Bayes algorithm have to be installed and loaded in to the program.   NB – </a:t>
            </a:r>
            <a:r>
              <a:rPr lang="en-US" sz="2500" dirty="0" err="1">
                <a:latin typeface="Times New Roman" panose="02020603050405020304" pitchFamily="18" charset="0"/>
                <a:cs typeface="Times New Roman" panose="02020603050405020304" pitchFamily="18" charset="0"/>
              </a:rPr>
              <a:t>naivebayes</a:t>
            </a:r>
            <a:r>
              <a:rPr lang="en-US" sz="2500" dirty="0">
                <a:latin typeface="Times New Roman" panose="02020603050405020304" pitchFamily="18" charset="0"/>
                <a:cs typeface="Times New Roman" panose="02020603050405020304" pitchFamily="18" charset="0"/>
              </a:rPr>
              <a:t> </a:t>
            </a:r>
          </a:p>
          <a:p>
            <a:pPr algn="just">
              <a:lnSpc>
                <a:spcPct val="150000"/>
              </a:lnSpc>
            </a:pPr>
            <a:endParaRPr lang="en-US" sz="2400" dirty="0">
              <a:latin typeface="Times New Roman" pitchFamily="18" charset="0"/>
            </a:endParaRPr>
          </a:p>
        </p:txBody>
      </p:sp>
      <p:pic>
        <p:nvPicPr>
          <p:cNvPr id="4" name="Picture 3">
            <a:extLst>
              <a:ext uri="{FF2B5EF4-FFF2-40B4-BE49-F238E27FC236}">
                <a16:creationId xmlns:a16="http://schemas.microsoft.com/office/drawing/2014/main" id="{216BE4BD-E9BA-4F65-B9CF-77A801770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985" y="3691249"/>
            <a:ext cx="5398212" cy="2543388"/>
          </a:xfrm>
          <a:prstGeom prst="rect">
            <a:avLst/>
          </a:prstGeom>
        </p:spPr>
      </p:pic>
    </p:spTree>
    <p:extLst>
      <p:ext uri="{BB962C8B-B14F-4D97-AF65-F5344CB8AC3E}">
        <p14:creationId xmlns:p14="http://schemas.microsoft.com/office/powerpoint/2010/main" val="74536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1999" cy="844062"/>
          </a:xfrm>
        </p:spPr>
        <p:txBody>
          <a:bodyPr>
            <a:normAutofit/>
          </a:bodyPr>
          <a:lstStyle/>
          <a:p>
            <a:r>
              <a:rPr lang="en-US" altLang="en-US" sz="5000" b="1" dirty="0">
                <a:solidFill>
                  <a:schemeClr val="tx2"/>
                </a:solidFill>
                <a:latin typeface="Times New Roman" panose="02020603050405020304" pitchFamily="18" charset="0"/>
                <a:cs typeface="Times New Roman" panose="02020603050405020304" pitchFamily="18" charset="0"/>
              </a:rPr>
              <a:t>Data Preprocessing</a:t>
            </a:r>
            <a:endParaRPr lang="en-IN" sz="5000" b="1" dirty="0"/>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1" y="779412"/>
            <a:ext cx="11546305" cy="2639312"/>
          </a:xfrm>
          <a:prstGeom prst="rect">
            <a:avLst/>
          </a:prstGeom>
          <a:noFill/>
          <a:ln w="9525">
            <a:noFill/>
            <a:miter lim="800000"/>
            <a:headEnd/>
            <a:tailEnd/>
          </a:ln>
        </p:spPr>
        <p:txBody>
          <a:bodyPr wrap="square">
            <a:spAutoFit/>
          </a:bodyPr>
          <a:lstStyle/>
          <a:p>
            <a:pPr algn="just">
              <a:buClr>
                <a:schemeClr val="bg2">
                  <a:lumMod val="75000"/>
                </a:schemeClr>
              </a:buClr>
              <a:buFont typeface="Wingdings" pitchFamily="2" charset="2"/>
              <a:buNone/>
              <a:defRPr/>
            </a:pPr>
            <a:endParaRPr lang="en-US" sz="2000" dirty="0">
              <a:latin typeface="Times New Roman" pitchFamily="18" charset="0"/>
            </a:endParaRPr>
          </a:p>
          <a:p>
            <a:pPr marL="625475" algn="just">
              <a:lnSpc>
                <a:spcPct val="150000"/>
              </a:lnSpc>
            </a:pPr>
            <a:r>
              <a:rPr lang="en-US" sz="2500" dirty="0">
                <a:latin typeface="Times New Roman" panose="02020603050405020304" pitchFamily="18" charset="0"/>
                <a:cs typeface="Times New Roman" panose="02020603050405020304" pitchFamily="18" charset="0"/>
              </a:rPr>
              <a:t>In Data Preprocessing, it is not necessary to hold all the attributes for doing the analysis, we can hold only the attributes which is affecting the analysis.</a:t>
            </a:r>
            <a:endParaRPr lang="en-IN" sz="2500" dirty="0">
              <a:latin typeface="Times New Roman" panose="02020603050405020304" pitchFamily="18" charset="0"/>
              <a:cs typeface="Times New Roman" panose="02020603050405020304" pitchFamily="18" charset="0"/>
            </a:endParaRPr>
          </a:p>
          <a:p>
            <a:pPr algn="just">
              <a:lnSpc>
                <a:spcPct val="150000"/>
              </a:lnSpc>
            </a:pPr>
            <a:endParaRPr lang="en-IN" sz="2500" dirty="0">
              <a:latin typeface="Times New Roman" panose="02020603050405020304" pitchFamily="18" charset="0"/>
              <a:cs typeface="Times New Roman" panose="02020603050405020304" pitchFamily="18" charset="0"/>
            </a:endParaRPr>
          </a:p>
          <a:p>
            <a:pPr algn="just">
              <a:lnSpc>
                <a:spcPct val="150000"/>
              </a:lnSpc>
            </a:pPr>
            <a:r>
              <a:rPr lang="en-IN" sz="2500"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FDEB01-AD9D-43FA-B20D-A5E2F021B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97" y="2718594"/>
            <a:ext cx="6396120" cy="3238986"/>
          </a:xfrm>
          <a:prstGeom prst="rect">
            <a:avLst/>
          </a:prstGeom>
        </p:spPr>
      </p:pic>
    </p:spTree>
    <p:extLst>
      <p:ext uri="{BB962C8B-B14F-4D97-AF65-F5344CB8AC3E}">
        <p14:creationId xmlns:p14="http://schemas.microsoft.com/office/powerpoint/2010/main" val="35293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375084" y="927022"/>
            <a:ext cx="11103042" cy="461665"/>
          </a:xfrm>
          <a:prstGeom prst="rect">
            <a:avLst/>
          </a:prstGeom>
          <a:noFill/>
          <a:ln w="9525">
            <a:noFill/>
            <a:miter lim="800000"/>
            <a:headEnd/>
            <a:tailEnd/>
          </a:ln>
        </p:spPr>
        <p:txBody>
          <a:bodyPr wrap="square">
            <a:spAutoFit/>
          </a:bodyPr>
          <a:lstStyle/>
          <a:p>
            <a:pPr marL="0" lvl="2">
              <a:spcBef>
                <a:spcPct val="20000"/>
              </a:spcBef>
              <a:buClr>
                <a:srgbClr val="0BD0D9"/>
              </a:buClr>
              <a:buSzPct val="100000"/>
              <a:defRPr/>
            </a:pPr>
            <a:r>
              <a:rPr lang="en-IN" sz="2400" dirty="0">
                <a:solidFill>
                  <a:schemeClr val="tx2"/>
                </a:solidFill>
                <a:latin typeface="Times New Roman" panose="02020603050405020304" pitchFamily="18" charset="0"/>
                <a:cs typeface="Times New Roman" panose="02020603050405020304" pitchFamily="18" charset="0"/>
              </a:rPr>
              <a:t>Naive Bayes is a classification and prediction algorithm based on Bayes Theorem.</a:t>
            </a:r>
          </a:p>
        </p:txBody>
      </p:sp>
      <p:sp>
        <p:nvSpPr>
          <p:cNvPr id="13" name="Rectangle 12" descr="{\mathrm  {d}}({\mathbf  {p}},{\mathbf  {q}})={\sqrt  {(q_{1}-p_{1})^{2}+(q_{2}-p_{2})^{2}}}."/>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5" descr="{\mathrm  {d}}({\mathbf  {p}},{\mathbf  {q}})={\sqrt  {(q_{1}-p_{1})^{2}+(q_{2}-p_{2})^{2}}}."/>
          <p:cNvSpPr>
            <a:spLocks noChangeAspect="1" noChangeArrowheads="1"/>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pic>
        <p:nvPicPr>
          <p:cNvPr id="23" name="Picture 22" descr="C:\Users\User\Desktop\bayes.png"/>
          <p:cNvPicPr/>
          <p:nvPr/>
        </p:nvPicPr>
        <p:blipFill>
          <a:blip r:embed="rId2">
            <a:extLst>
              <a:ext uri="{28A0092B-C50C-407E-A947-70E740481C1C}">
                <a14:useLocalDpi xmlns:a14="http://schemas.microsoft.com/office/drawing/2010/main" val="0"/>
              </a:ext>
            </a:extLst>
          </a:blip>
          <a:srcRect/>
          <a:stretch>
            <a:fillRect/>
          </a:stretch>
        </p:blipFill>
        <p:spPr bwMode="auto">
          <a:xfrm>
            <a:off x="3747181" y="1822297"/>
            <a:ext cx="4126455" cy="1209662"/>
          </a:xfrm>
          <a:prstGeom prst="rect">
            <a:avLst/>
          </a:prstGeom>
          <a:noFill/>
          <a:ln>
            <a:noFill/>
          </a:ln>
        </p:spPr>
      </p:pic>
      <p:sp>
        <p:nvSpPr>
          <p:cNvPr id="25" name="Rectangle 24"/>
          <p:cNvSpPr/>
          <p:nvPr/>
        </p:nvSpPr>
        <p:spPr>
          <a:xfrm>
            <a:off x="1300389" y="1372756"/>
            <a:ext cx="3628572" cy="468077"/>
          </a:xfrm>
          <a:prstGeom prst="rect">
            <a:avLst/>
          </a:prstGeom>
        </p:spPr>
        <p:txBody>
          <a:bodyPr wrap="square">
            <a:spAutoFit/>
          </a:bodyPr>
          <a:lstStyle/>
          <a:p>
            <a:pPr marL="457200" indent="-457200" algn="ctr">
              <a:lnSpc>
                <a:spcPct val="107000"/>
              </a:lnSpc>
              <a:spcAft>
                <a:spcPts val="0"/>
              </a:spcAft>
            </a:pPr>
            <a:r>
              <a:rPr lang="en-IN" sz="24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Bayes Theorem</a:t>
            </a:r>
            <a:endParaRPr lang="en-IN"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
          <p:cNvSpPr>
            <a:spLocks noChangeArrowheads="1"/>
          </p:cNvSpPr>
          <p:nvPr/>
        </p:nvSpPr>
        <p:spPr bwMode="auto">
          <a:xfrm>
            <a:off x="375084" y="3198448"/>
            <a:ext cx="11510210" cy="25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P(A|B)  -  Probability of occurrence of event A given the event B is true  - Posterior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P(A)  - Probabilities of the occurrence of event A -  Class prior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P(B) - Probabilities of the occurrence of event B – Predictor Prior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P(B|A)  - Probability of the occurrence of event B given the event A is true -  Likelihood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46535E"/>
              </a:solidFill>
              <a:effectLst/>
              <a:latin typeface="Lora"/>
            </a:endParaRPr>
          </a:p>
        </p:txBody>
      </p:sp>
      <p:sp>
        <p:nvSpPr>
          <p:cNvPr id="14" name="Title 1">
            <a:extLst>
              <a:ext uri="{FF2B5EF4-FFF2-40B4-BE49-F238E27FC236}">
                <a16:creationId xmlns:a16="http://schemas.microsoft.com/office/drawing/2014/main" id="{8BE2A3D5-4542-478F-A063-AAE233065192}"/>
              </a:ext>
            </a:extLst>
          </p:cNvPr>
          <p:cNvSpPr>
            <a:spLocks noGrp="1"/>
          </p:cNvSpPr>
          <p:nvPr>
            <p:ph type="ctrTitle"/>
          </p:nvPr>
        </p:nvSpPr>
        <p:spPr>
          <a:xfrm>
            <a:off x="152401" y="14067"/>
            <a:ext cx="11732894" cy="844062"/>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Model Generation Using Naive Bayes Algorithm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76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1" y="14067"/>
            <a:ext cx="11732894" cy="844062"/>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Model Generation Using Naive Bayes Algorithm </a:t>
            </a:r>
            <a:endParaRPr lang="en-IN" sz="40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0" y="6453052"/>
            <a:ext cx="12192000" cy="2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844062"/>
            <a:ext cx="12192000" cy="1406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descr="{\mathrm  {d}}({\mathbf  {p}},{\mathbf  {q}})={\sqrt  {(q_{1}-p_{1})^{2}+(q_{2}-p_{2})^{2}}}."/>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5" descr="{\mathrm  {d}}({\mathbf  {p}},{\mathbf  {q}})={\sqrt  {(q_{1}-p_{1})^{2}+(q_{2}-p_{2})^{2}}}."/>
          <p:cNvSpPr>
            <a:spLocks noChangeAspect="1" noChangeArrowheads="1"/>
          </p:cNvSpPr>
          <p:nvPr/>
        </p:nvSpPr>
        <p:spPr bwMode="auto">
          <a:xfrm>
            <a:off x="152400"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7" name="TextBox 16">
            <a:extLst>
              <a:ext uri="{FF2B5EF4-FFF2-40B4-BE49-F238E27FC236}">
                <a16:creationId xmlns:a16="http://schemas.microsoft.com/office/drawing/2014/main" id="{BF1AC349-68F9-4FE2-A42D-118F259C7DBE}"/>
              </a:ext>
            </a:extLst>
          </p:cNvPr>
          <p:cNvSpPr txBox="1"/>
          <p:nvPr/>
        </p:nvSpPr>
        <p:spPr>
          <a:xfrm>
            <a:off x="457200" y="1397391"/>
            <a:ext cx="10850880" cy="4062779"/>
          </a:xfrm>
          <a:prstGeom prst="rect">
            <a:avLst/>
          </a:prstGeom>
          <a:noFill/>
        </p:spPr>
        <p:txBody>
          <a:bodyPr wrap="square">
            <a:spAutoFit/>
          </a:bodyPr>
          <a:lstStyle/>
          <a:p>
            <a:pPr eaLnBrk="0" fontAlgn="base" hangingPunct="0">
              <a:lnSpc>
                <a:spcPct val="150000"/>
              </a:lnSpc>
              <a:spcBef>
                <a:spcPct val="0"/>
              </a:spcBef>
              <a:spcAft>
                <a:spcPct val="0"/>
              </a:spcAft>
            </a:pPr>
            <a:r>
              <a:rPr lang="en-US" sz="2500" b="1" i="0" dirty="0">
                <a:effectLst/>
                <a:latin typeface="Times New Roman" panose="02020603050405020304" pitchFamily="18" charset="0"/>
                <a:cs typeface="Times New Roman" panose="02020603050405020304" pitchFamily="18" charset="0"/>
              </a:rPr>
              <a:t>Steps in Naive Bayes algorithm</a:t>
            </a:r>
            <a:endParaRPr lang="en-US" sz="2500" b="0"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lang="en-US" sz="2500" b="0" i="0" dirty="0">
                <a:effectLst/>
                <a:latin typeface="Times New Roman" panose="02020603050405020304" pitchFamily="18" charset="0"/>
                <a:cs typeface="Times New Roman" panose="02020603050405020304" pitchFamily="18" charset="0"/>
              </a:rPr>
              <a:t>Step 1: Convert the data set into a frequency table</a:t>
            </a:r>
          </a:p>
          <a:p>
            <a:pPr marL="0" marR="0" lvl="0" indent="0" algn="l" defTabSz="914400" rtl="0" eaLnBrk="0" fontAlgn="base" latinLnBrk="0" hangingPunct="0">
              <a:lnSpc>
                <a:spcPct val="150000"/>
              </a:lnSpc>
              <a:spcBef>
                <a:spcPct val="0"/>
              </a:spcBef>
              <a:spcAft>
                <a:spcPct val="0"/>
              </a:spcAft>
              <a:buClrTx/>
              <a:buSzTx/>
              <a:tabLst/>
            </a:pPr>
            <a:r>
              <a:rPr kumimoji="0" lang="en-US" altLang="en-US" sz="2500" b="0" i="0" u="none" strike="noStrike" cap="none" normalizeH="0" baseline="0" dirty="0">
                <a:ln>
                  <a:noFill/>
                </a:ln>
                <a:effectLst/>
                <a:latin typeface="Times New Roman" panose="02020603050405020304" pitchFamily="18" charset="0"/>
                <a:cs typeface="Times New Roman" panose="02020603050405020304" pitchFamily="18" charset="0"/>
              </a:rPr>
              <a:t>Step 2: Create Likelihood table by finding the probabilities values of each attributes </a:t>
            </a:r>
          </a:p>
          <a:p>
            <a:pPr marL="0" marR="0" lvl="0" indent="0" algn="l" defTabSz="914400" rtl="0" eaLnBrk="0" fontAlgn="base" latinLnBrk="0" hangingPunct="0">
              <a:lnSpc>
                <a:spcPct val="150000"/>
              </a:lnSpc>
              <a:spcBef>
                <a:spcPct val="0"/>
              </a:spcBef>
              <a:spcAft>
                <a:spcPct val="0"/>
              </a:spcAft>
              <a:buClrTx/>
              <a:buSzTx/>
              <a:tabLst/>
            </a:pPr>
            <a:r>
              <a:rPr kumimoji="0" lang="en-US" altLang="en-US" sz="2500" b="0" i="0" u="none" strike="noStrike" cap="none" normalizeH="0" baseline="0" dirty="0">
                <a:ln>
                  <a:noFill/>
                </a:ln>
                <a:effectLst/>
                <a:latin typeface="Times New Roman" panose="02020603050405020304" pitchFamily="18" charset="0"/>
                <a:cs typeface="Times New Roman" panose="02020603050405020304" pitchFamily="18" charset="0"/>
              </a:rPr>
              <a:t>Step 3: Now, use Naive Bayesian equation to calculate the posterior probability for each class. The class with the highest posterior probability is the outcome of prediction.</a:t>
            </a:r>
          </a:p>
        </p:txBody>
      </p:sp>
    </p:spTree>
    <p:extLst>
      <p:ext uri="{BB962C8B-B14F-4D97-AF65-F5344CB8AC3E}">
        <p14:creationId xmlns:p14="http://schemas.microsoft.com/office/powerpoint/2010/main" val="28544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4168</TotalTime>
  <Words>1309</Words>
  <Application>Microsoft Office PowerPoint</Application>
  <PresentationFormat>Widescreen</PresentationFormat>
  <Paragraphs>275</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Lora</vt:lpstr>
      <vt:lpstr>Times New Roman</vt:lpstr>
      <vt:lpstr>Wingdings</vt:lpstr>
      <vt:lpstr>Office Theme</vt:lpstr>
      <vt:lpstr>PowerPoint Presentation</vt:lpstr>
      <vt:lpstr>Abstract</vt:lpstr>
      <vt:lpstr>Hardware Requirements</vt:lpstr>
      <vt:lpstr>Architectural Diagram</vt:lpstr>
      <vt:lpstr>Project Modules</vt:lpstr>
      <vt:lpstr>Importing Placement Dataset </vt:lpstr>
      <vt:lpstr>Data Preprocessing</vt:lpstr>
      <vt:lpstr>Model Generation Using Naive Bayes Algorithm </vt:lpstr>
      <vt:lpstr>Model Generation Using Naive Bayes Algorithm </vt:lpstr>
      <vt:lpstr>Model Generation Using Naive Bayes Algorithm </vt:lpstr>
      <vt:lpstr>Prediction using Naive Bayes Model</vt:lpstr>
      <vt:lpstr>Naive Bayes Model</vt:lpstr>
      <vt:lpstr>Naive Bayes Model</vt:lpstr>
      <vt:lpstr>Naive Bayes Model</vt:lpstr>
      <vt:lpstr>Naive Bayes Model</vt:lpstr>
      <vt:lpstr>Naive Bayes Model</vt:lpstr>
      <vt:lpstr>Naive Bayes Predictive Model</vt:lpstr>
      <vt:lpstr>This project presents a recommendation system that uses Data Science algorithm for  predicting, the student placement. The Naive Bayes Data Science algorithm is used for predicting the placement of students in a company. The students in pre-final and final years of their course can also use this system to know their individual placement status that they are most likely to achieve. This application endows the targeted group of students to boost their placement probability. Thus, this project concludes, Naive Bayes Algorithm performs better and faster when compared to other statistical techniques.  This project can be further extended using some more data science algorithm and deep learning algorithms to improve the performance of prediction system.</vt:lpstr>
      <vt:lpstr>1. Tadi Aravind,“ A Comparative Study on Machine Learning Algorithms for Predicting the Placement Information of Under Graduate Students",  IEEE International conference on I-SMAC,2019  2. Kanika Thakur, “Ensemble method to predict impact of student intelligent quotient and academic achievement on placement", IEEE International Conference on Intelligent Engineering and Management, 2021  3. Jinny Rhee; Sheri Sheppard, " Supporting student career development of undergraduate engineering", IEEE Frontiers in Education Conference (FIE), 2017.  4. Jaime Ramírez Castillo; Aldabbagh Ghadah, “Towards improved student placement and preparation methods on information technologies post-secondary education", IEEE Federated Conference on Computer Science and Information Systems, 2013.  5.  Liya Claire Joy, “ A Review on Student Placement Chance Prediction“ IEEE International Conference on Advanced Computing &amp; Communication Systems, 2019.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Senthil Kumar</cp:lastModifiedBy>
  <cp:revision>239</cp:revision>
  <dcterms:created xsi:type="dcterms:W3CDTF">2017-03-04T14:08:17Z</dcterms:created>
  <dcterms:modified xsi:type="dcterms:W3CDTF">2022-03-31T12:58:52Z</dcterms:modified>
</cp:coreProperties>
</file>