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8"/>
  </p:notesMasterIdLst>
  <p:sldIdLst>
    <p:sldId id="256" r:id="rId2"/>
    <p:sldId id="286" r:id="rId3"/>
    <p:sldId id="257" r:id="rId4"/>
    <p:sldId id="259" r:id="rId5"/>
    <p:sldId id="260" r:id="rId6"/>
    <p:sldId id="261" r:id="rId7"/>
    <p:sldId id="263" r:id="rId8"/>
    <p:sldId id="265" r:id="rId9"/>
    <p:sldId id="269" r:id="rId10"/>
    <p:sldId id="271" r:id="rId11"/>
    <p:sldId id="272" r:id="rId12"/>
    <p:sldId id="275" r:id="rId13"/>
    <p:sldId id="276" r:id="rId14"/>
    <p:sldId id="278" r:id="rId15"/>
    <p:sldId id="277" r:id="rId16"/>
    <p:sldId id="284" r:id="rId17"/>
  </p:sldIdLst>
  <p:sldSz cx="9144000" cy="5143500" type="screen16x9"/>
  <p:notesSz cx="6858000" cy="9144000"/>
  <p:embeddedFontLst>
    <p:embeddedFont>
      <p:font typeface="Century Gothic" panose="020B0502020202020204" pitchFamily="34" charset="0"/>
      <p:regular r:id="rId19"/>
      <p:bold r:id="rId20"/>
      <p:italic r:id="rId21"/>
      <p:boldItalic r:id="rId22"/>
    </p:embeddedFont>
    <p:embeddedFont>
      <p:font typeface="Wingdings 3" panose="05040102010807070707" pitchFamily="18" charset="2"/>
      <p:regular r:id="rId23"/>
    </p:embeddedFont>
    <p:embeddedFont>
      <p:font typeface="Montserrat" panose="020B060402020202020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5332" autoAdjust="0"/>
  </p:normalViewPr>
  <p:slideViewPr>
    <p:cSldViewPr snapToGrid="0">
      <p:cViewPr varScale="1">
        <p:scale>
          <a:sx n="111" d="100"/>
          <a:sy n="111" d="100"/>
        </p:scale>
        <p:origin x="691"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59255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29470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229478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7037781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808273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868569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397561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447607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12570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500598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648721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891573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93152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180982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784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34745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16227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10/12/2022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838308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jfif"/><Relationship Id="rId4" Type="http://schemas.openxmlformats.org/officeDocument/2006/relationships/image" Target="../media/image7.jfif"/></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f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f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jf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jfif"/><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28.jp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7.jfif"/><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fi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fif"/><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58129"/>
            <a:ext cx="8512500" cy="4221366"/>
          </a:xfrm>
          <a:prstGeom prst="rect">
            <a:avLst/>
          </a:prstGeom>
          <a:noFill/>
          <a:ln>
            <a:solidFill>
              <a:schemeClr val="tx2">
                <a:lumMod val="75000"/>
              </a:schemeClr>
            </a:solid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        </a:t>
            </a:r>
            <a:br>
              <a:rPr lang="en-GB" sz="4200" b="1" dirty="0" smtClean="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Capstone Project-2</a:t>
            </a:r>
            <a:endParaRPr sz="4200" b="1" dirty="0" smtClean="0">
              <a:solidFill>
                <a:srgbClr val="CC0000"/>
              </a:solidFill>
              <a:latin typeface="Montserrat"/>
              <a:ea typeface="Montserrat"/>
              <a:cs typeface="Montserrat"/>
              <a:sym typeface="Montserrat"/>
            </a:endParaRPr>
          </a:p>
          <a:p>
            <a:pPr lvl="0" algn="ctr">
              <a:spcBef>
                <a:spcPts val="0"/>
              </a:spcBef>
              <a:buSzPts val="5200"/>
            </a:pPr>
            <a:r>
              <a:rPr lang="en-US" sz="3200" b="1" dirty="0">
                <a:solidFill>
                  <a:schemeClr val="lt1"/>
                </a:solidFill>
                <a:latin typeface="Montserrat"/>
                <a:ea typeface="Montserrat"/>
                <a:cs typeface="Montserrat"/>
                <a:sym typeface="Montserrat"/>
              </a:rPr>
              <a:t>Demand Prediction for Public Transport</a:t>
            </a:r>
            <a:r>
              <a:rPr lang="en-GB" sz="3200" b="1" dirty="0" smtClean="0">
                <a:solidFill>
                  <a:schemeClr val="lt1"/>
                </a:solidFill>
                <a:latin typeface="Montserrat"/>
                <a:ea typeface="Montserrat"/>
                <a:cs typeface="Montserrat"/>
                <a:sym typeface="Montserrat"/>
              </a:rPr>
              <a:t/>
            </a:r>
            <a:br>
              <a:rPr lang="en-GB" sz="3200" b="1" dirty="0" smtClean="0">
                <a:solidFill>
                  <a:schemeClr val="lt1"/>
                </a:solidFill>
                <a:latin typeface="Montserrat"/>
                <a:ea typeface="Montserrat"/>
                <a:cs typeface="Montserrat"/>
                <a:sym typeface="Montserrat"/>
              </a:rPr>
            </a:br>
            <a:r>
              <a:rPr lang="en-GB" sz="3200" b="1" dirty="0" smtClean="0">
                <a:solidFill>
                  <a:schemeClr val="lt1"/>
                </a:solidFill>
                <a:latin typeface="Montserrat"/>
                <a:ea typeface="Montserrat"/>
                <a:cs typeface="Montserrat"/>
                <a:sym typeface="Montserrat"/>
              </a:rPr>
              <a:t>by </a:t>
            </a:r>
            <a:br>
              <a:rPr lang="en-GB" sz="3200" b="1" dirty="0" smtClean="0">
                <a:solidFill>
                  <a:schemeClr val="lt1"/>
                </a:solidFill>
                <a:latin typeface="Montserrat"/>
                <a:ea typeface="Montserrat"/>
                <a:cs typeface="Montserrat"/>
                <a:sym typeface="Montserrat"/>
              </a:rPr>
            </a:br>
            <a:r>
              <a:rPr lang="en-GB" sz="3200" b="1" dirty="0" smtClean="0">
                <a:solidFill>
                  <a:schemeClr val="lt1"/>
                </a:solidFill>
                <a:latin typeface="Montserrat"/>
                <a:ea typeface="Montserrat"/>
                <a:cs typeface="Montserrat"/>
                <a:sym typeface="Montserrat"/>
              </a:rPr>
              <a:t>Ashveen Kumar Verma</a:t>
            </a:r>
            <a:br>
              <a:rPr lang="en-GB" sz="3200" b="1" dirty="0" smtClean="0">
                <a:solidFill>
                  <a:schemeClr val="lt1"/>
                </a:solidFill>
                <a:latin typeface="Montserrat"/>
                <a:ea typeface="Montserrat"/>
                <a:cs typeface="Montserrat"/>
                <a:sym typeface="Montserrat"/>
              </a:rPr>
            </a:br>
            <a:r>
              <a:rPr lang="en-GB" sz="3200" b="1" dirty="0" smtClean="0">
                <a:solidFill>
                  <a:schemeClr val="lt1"/>
                </a:solidFill>
                <a:latin typeface="Montserrat"/>
                <a:ea typeface="Montserrat"/>
                <a:cs typeface="Montserrat"/>
                <a:sym typeface="Montserrat"/>
              </a:rPr>
              <a:t>(Self)</a:t>
            </a:r>
            <a:endParaRPr sz="3200" b="1" dirty="0"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5601" t="12689" r="23842" b="34919"/>
          <a:stretch/>
        </p:blipFill>
        <p:spPr>
          <a:xfrm>
            <a:off x="7114309" y="2757055"/>
            <a:ext cx="1503219" cy="184800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420" y="238990"/>
            <a:ext cx="356436" cy="35643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939" y="2693406"/>
            <a:ext cx="2251016" cy="168608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94343"/>
            <a:ext cx="7053542" cy="616857"/>
          </a:xfrm>
        </p:spPr>
        <p:txBody>
          <a:bodyPr/>
          <a:lstStyle/>
          <a:p>
            <a:r>
              <a:rPr lang="en-IN" b="1" dirty="0">
                <a:solidFill>
                  <a:srgbClr val="FFFF00"/>
                </a:solidFill>
              </a:rPr>
              <a:t>Exploratory Data Analysis(EDA)</a:t>
            </a:r>
            <a:endParaRPr lang="en-IN" dirty="0"/>
          </a:p>
        </p:txBody>
      </p:sp>
      <p:sp>
        <p:nvSpPr>
          <p:cNvPr id="4" name="Content Placeholder 3"/>
          <p:cNvSpPr>
            <a:spLocks noGrp="1"/>
          </p:cNvSpPr>
          <p:nvPr>
            <p:ph sz="half" idx="2"/>
          </p:nvPr>
        </p:nvSpPr>
        <p:spPr>
          <a:xfrm>
            <a:off x="1" y="3650511"/>
            <a:ext cx="6208294" cy="1389322"/>
          </a:xfrm>
        </p:spPr>
        <p:txBody>
          <a:bodyPr>
            <a:normAutofit/>
          </a:bodyPr>
          <a:lstStyle/>
          <a:p>
            <a:r>
              <a:rPr lang="en-IN" dirty="0" smtClean="0"/>
              <a:t>Conclusion:- </a:t>
            </a:r>
          </a:p>
          <a:p>
            <a:r>
              <a:rPr lang="en-IN" dirty="0" smtClean="0"/>
              <a:t>The graph shows </a:t>
            </a:r>
            <a:r>
              <a:rPr lang="en-IN" dirty="0" err="1" smtClean="0"/>
              <a:t>kisii</a:t>
            </a:r>
            <a:r>
              <a:rPr lang="en-IN" dirty="0" smtClean="0"/>
              <a:t> has maximum number of bookings and </a:t>
            </a:r>
            <a:r>
              <a:rPr lang="en-IN" dirty="0" err="1" smtClean="0"/>
              <a:t>ndhiwa</a:t>
            </a:r>
            <a:r>
              <a:rPr lang="en-IN" dirty="0" smtClean="0"/>
              <a:t> have lowest number of bookings for travel</a:t>
            </a:r>
          </a:p>
          <a:p>
            <a:r>
              <a:rPr lang="en-IN" dirty="0" smtClean="0"/>
              <a:t>Here we also conclude that </a:t>
            </a:r>
            <a:r>
              <a:rPr lang="en-IN" dirty="0" err="1" smtClean="0"/>
              <a:t>kisii</a:t>
            </a:r>
            <a:r>
              <a:rPr lang="en-IN" dirty="0" smtClean="0"/>
              <a:t> may be a tourist hotspot of very religious place.</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591" y="285290"/>
            <a:ext cx="356436" cy="356436"/>
          </a:xfrm>
          <a:prstGeom prst="rect">
            <a:avLst/>
          </a:prstGeom>
        </p:spPr>
      </p:pic>
      <p:pic>
        <p:nvPicPr>
          <p:cNvPr id="9" name="Content Placeholder 8"/>
          <p:cNvPicPr>
            <a:picLocks noGrp="1" noChangeAspect="1"/>
          </p:cNvPicPr>
          <p:nvPr>
            <p:ph sz="half" idx="1"/>
          </p:nvPr>
        </p:nvPicPr>
        <p:blipFill>
          <a:blip r:embed="rId3"/>
          <a:stretch>
            <a:fillRect/>
          </a:stretch>
        </p:blipFill>
        <p:spPr>
          <a:xfrm>
            <a:off x="340243" y="711200"/>
            <a:ext cx="4530208" cy="2861340"/>
          </a:xfrm>
          <a:prstGeom prst="rect">
            <a:avLst/>
          </a:prstGeom>
        </p:spPr>
      </p:pic>
    </p:spTree>
    <p:extLst>
      <p:ext uri="{BB962C8B-B14F-4D97-AF65-F5344CB8AC3E}">
        <p14:creationId xmlns:p14="http://schemas.microsoft.com/office/powerpoint/2010/main" val="2170715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72572"/>
            <a:ext cx="7334926" cy="609600"/>
          </a:xfrm>
        </p:spPr>
        <p:txBody>
          <a:bodyPr/>
          <a:lstStyle/>
          <a:p>
            <a:r>
              <a:rPr lang="en-IN" b="1" dirty="0">
                <a:solidFill>
                  <a:srgbClr val="FFFF00"/>
                </a:solidFill>
              </a:rPr>
              <a:t>Exploratory Data Analysis(EDA)</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678" y="199154"/>
            <a:ext cx="356436" cy="356436"/>
          </a:xfrm>
          <a:prstGeom prst="rect">
            <a:avLst/>
          </a:prstGeom>
        </p:spPr>
      </p:pic>
      <p:pic>
        <p:nvPicPr>
          <p:cNvPr id="6" name="Content Placeholder 5"/>
          <p:cNvPicPr>
            <a:picLocks noGrp="1" noChangeAspect="1"/>
          </p:cNvPicPr>
          <p:nvPr>
            <p:ph sz="half" idx="1"/>
          </p:nvPr>
        </p:nvPicPr>
        <p:blipFill>
          <a:blip r:embed="rId3"/>
          <a:stretch>
            <a:fillRect/>
          </a:stretch>
        </p:blipFill>
        <p:spPr>
          <a:xfrm>
            <a:off x="139404" y="808644"/>
            <a:ext cx="3921125" cy="2812980"/>
          </a:xfrm>
          <a:prstGeom prst="rect">
            <a:avLst/>
          </a:prstGeom>
        </p:spPr>
      </p:pic>
      <p:sp>
        <p:nvSpPr>
          <p:cNvPr id="4" name="Content Placeholder 3"/>
          <p:cNvSpPr>
            <a:spLocks noGrp="1"/>
          </p:cNvSpPr>
          <p:nvPr>
            <p:ph sz="half" idx="2"/>
          </p:nvPr>
        </p:nvSpPr>
        <p:spPr/>
        <p:txBody>
          <a:bodyPr/>
          <a:lstStyle/>
          <a:p>
            <a:r>
              <a:rPr lang="en-IN" dirty="0" smtClean="0"/>
              <a:t>Conclusion </a:t>
            </a:r>
          </a:p>
          <a:p>
            <a:r>
              <a:rPr lang="en-IN" dirty="0" smtClean="0"/>
              <a:t>From graph we say that passengers travels from bus and shuttle rather than train.</a:t>
            </a:r>
          </a:p>
          <a:p>
            <a:r>
              <a:rPr lang="en-IN" dirty="0" smtClean="0"/>
              <a:t>Buses value is quite higher than shuttle.</a:t>
            </a:r>
            <a:endParaRPr lang="en-IN" dirty="0"/>
          </a:p>
        </p:txBody>
      </p:sp>
    </p:spTree>
    <p:extLst>
      <p:ext uri="{BB962C8B-B14F-4D97-AF65-F5344CB8AC3E}">
        <p14:creationId xmlns:p14="http://schemas.microsoft.com/office/powerpoint/2010/main" val="4089819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7053542" cy="654691"/>
          </a:xfrm>
        </p:spPr>
        <p:txBody>
          <a:bodyPr/>
          <a:lstStyle/>
          <a:p>
            <a:r>
              <a:rPr lang="en-IN" b="1" dirty="0">
                <a:solidFill>
                  <a:srgbClr val="FFFF00"/>
                </a:solidFill>
              </a:rPr>
              <a:t>Exploratory Data Analysis(EDA)</a:t>
            </a:r>
            <a:endParaRPr lang="en-IN" dirty="0"/>
          </a:p>
        </p:txBody>
      </p:sp>
      <p:sp>
        <p:nvSpPr>
          <p:cNvPr id="4" name="Content Placeholder 3"/>
          <p:cNvSpPr>
            <a:spLocks noGrp="1"/>
          </p:cNvSpPr>
          <p:nvPr>
            <p:ph sz="half" idx="2"/>
          </p:nvPr>
        </p:nvSpPr>
        <p:spPr>
          <a:xfrm>
            <a:off x="173945" y="3418114"/>
            <a:ext cx="4006170" cy="1274139"/>
          </a:xfrm>
        </p:spPr>
        <p:txBody>
          <a:bodyPr/>
          <a:lstStyle/>
          <a:p>
            <a:r>
              <a:rPr lang="en-IN" dirty="0" smtClean="0"/>
              <a:t>BB(bed &amp; </a:t>
            </a:r>
            <a:r>
              <a:rPr lang="en-IN" dirty="0" err="1" smtClean="0"/>
              <a:t>Beakfast</a:t>
            </a:r>
            <a:r>
              <a:rPr lang="en-IN" dirty="0" smtClean="0"/>
              <a:t> ) is the most </a:t>
            </a:r>
            <a:r>
              <a:rPr lang="en-IN" dirty="0" err="1" smtClean="0"/>
              <a:t>preffered</a:t>
            </a:r>
            <a:r>
              <a:rPr lang="en-IN" dirty="0" smtClean="0"/>
              <a:t> type of meal by the guests.</a:t>
            </a:r>
          </a:p>
          <a:p>
            <a:r>
              <a:rPr lang="en-IN" dirty="0" smtClean="0"/>
              <a:t>Full board (FB) is least </a:t>
            </a:r>
            <a:r>
              <a:rPr lang="en-IN" dirty="0" err="1" smtClean="0"/>
              <a:t>preffered</a:t>
            </a:r>
            <a:r>
              <a:rPr lang="en-IN" dirty="0" smtClean="0"/>
              <a:t>.</a:t>
            </a:r>
          </a:p>
          <a:p>
            <a:r>
              <a:rPr lang="en-IN" dirty="0" smtClean="0"/>
              <a:t>HB and SC are equally preferred.</a:t>
            </a:r>
          </a:p>
          <a:p>
            <a:endParaRPr lang="en-IN" dirty="0"/>
          </a:p>
        </p:txBody>
      </p:sp>
      <p:sp>
        <p:nvSpPr>
          <p:cNvPr id="8" name="Rectangle 7"/>
          <p:cNvSpPr/>
          <p:nvPr/>
        </p:nvSpPr>
        <p:spPr>
          <a:xfrm>
            <a:off x="4325257" y="1333786"/>
            <a:ext cx="4521200" cy="2739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Most of the </a:t>
            </a:r>
            <a:r>
              <a:rPr lang="en-IN" dirty="0" smtClean="0"/>
              <a:t>people in </a:t>
            </a:r>
            <a:r>
              <a:rPr lang="en-IN" dirty="0" err="1" smtClean="0"/>
              <a:t>sirare</a:t>
            </a:r>
            <a:r>
              <a:rPr lang="en-IN" dirty="0" smtClean="0"/>
              <a:t> and </a:t>
            </a:r>
            <a:r>
              <a:rPr lang="en-IN" dirty="0" err="1" smtClean="0"/>
              <a:t>keumbu</a:t>
            </a:r>
            <a:r>
              <a:rPr lang="en-IN" dirty="0" smtClean="0"/>
              <a:t> and </a:t>
            </a:r>
            <a:r>
              <a:rPr lang="en-IN" dirty="0" err="1" smtClean="0"/>
              <a:t>kendu</a:t>
            </a:r>
            <a:r>
              <a:rPr lang="en-IN" dirty="0" smtClean="0"/>
              <a:t> bay has least </a:t>
            </a:r>
            <a:r>
              <a:rPr lang="en-IN" dirty="0" err="1" smtClean="0"/>
              <a:t>travel_from_count</a:t>
            </a:r>
            <a:r>
              <a:rPr lang="en-IN" dirty="0" smtClean="0"/>
              <a:t>.</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5769" y="247507"/>
            <a:ext cx="356436" cy="356436"/>
          </a:xfrm>
          <a:prstGeom prst="rect">
            <a:avLst/>
          </a:prstGeom>
        </p:spPr>
      </p:pic>
      <p:pic>
        <p:nvPicPr>
          <p:cNvPr id="7" name="Content Placeholder 6"/>
          <p:cNvPicPr>
            <a:picLocks noGrp="1" noChangeAspect="1"/>
          </p:cNvPicPr>
          <p:nvPr>
            <p:ph sz="half" idx="1"/>
          </p:nvPr>
        </p:nvPicPr>
        <p:blipFill>
          <a:blip r:embed="rId3"/>
          <a:stretch>
            <a:fillRect/>
          </a:stretch>
        </p:blipFill>
        <p:spPr>
          <a:xfrm>
            <a:off x="302508" y="994229"/>
            <a:ext cx="3828692" cy="3503095"/>
          </a:xfrm>
          <a:prstGeom prst="rect">
            <a:avLst/>
          </a:prstGeom>
        </p:spPr>
      </p:pic>
    </p:spTree>
    <p:extLst>
      <p:ext uri="{BB962C8B-B14F-4D97-AF65-F5344CB8AC3E}">
        <p14:creationId xmlns:p14="http://schemas.microsoft.com/office/powerpoint/2010/main" val="129126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7053542" cy="676462"/>
          </a:xfrm>
        </p:spPr>
        <p:txBody>
          <a:bodyPr/>
          <a:lstStyle/>
          <a:p>
            <a:r>
              <a:rPr lang="en-IN" b="1" dirty="0">
                <a:solidFill>
                  <a:srgbClr val="FFFF00"/>
                </a:solidFill>
              </a:rPr>
              <a:t>Exploratory Data Analysis(EDA)</a:t>
            </a:r>
            <a:endParaRPr lang="en-IN" dirty="0"/>
          </a:p>
        </p:txBody>
      </p:sp>
      <p:pic>
        <p:nvPicPr>
          <p:cNvPr id="7" name="Picture 6"/>
          <p:cNvPicPr>
            <a:picLocks noChangeAspect="1"/>
          </p:cNvPicPr>
          <p:nvPr/>
        </p:nvPicPr>
        <p:blipFill>
          <a:blip r:embed="rId2"/>
          <a:stretch>
            <a:fillRect/>
          </a:stretch>
        </p:blipFill>
        <p:spPr>
          <a:xfrm>
            <a:off x="2982686" y="4381791"/>
            <a:ext cx="5077902" cy="2952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370" y="240632"/>
            <a:ext cx="356436" cy="356436"/>
          </a:xfrm>
          <a:prstGeom prst="rect">
            <a:avLst/>
          </a:prstGeom>
        </p:spPr>
      </p:pic>
      <p:sp>
        <p:nvSpPr>
          <p:cNvPr id="3" name="Content Placeholder 2"/>
          <p:cNvSpPr>
            <a:spLocks noGrp="1"/>
          </p:cNvSpPr>
          <p:nvPr>
            <p:ph sz="half" idx="2"/>
          </p:nvPr>
        </p:nvSpPr>
        <p:spPr>
          <a:xfrm>
            <a:off x="5864534" y="1542069"/>
            <a:ext cx="2928831" cy="3150184"/>
          </a:xfrm>
        </p:spPr>
        <p:txBody>
          <a:bodyPr/>
          <a:lstStyle/>
          <a:p>
            <a:r>
              <a:rPr lang="en-IN" dirty="0" smtClean="0"/>
              <a:t>Conclusion </a:t>
            </a:r>
          </a:p>
          <a:p>
            <a:r>
              <a:rPr lang="en-IN" dirty="0" smtClean="0"/>
              <a:t>From graph we can say that the maximum capacity is of 11 and 49 is 3000 and 3500 approximately.</a:t>
            </a:r>
            <a:endParaRPr lang="en-IN" dirty="0"/>
          </a:p>
        </p:txBody>
      </p:sp>
      <p:pic>
        <p:nvPicPr>
          <p:cNvPr id="9" name="Content Placeholder 8"/>
          <p:cNvPicPr>
            <a:picLocks noGrp="1" noChangeAspect="1"/>
          </p:cNvPicPr>
          <p:nvPr>
            <p:ph sz="half" idx="1"/>
          </p:nvPr>
        </p:nvPicPr>
        <p:blipFill>
          <a:blip r:embed="rId4"/>
          <a:stretch>
            <a:fillRect/>
          </a:stretch>
        </p:blipFill>
        <p:spPr>
          <a:xfrm>
            <a:off x="84287" y="875022"/>
            <a:ext cx="5645860" cy="4013235"/>
          </a:xfrm>
          <a:prstGeom prst="rect">
            <a:avLst/>
          </a:prstGeom>
        </p:spPr>
      </p:pic>
    </p:spTree>
    <p:extLst>
      <p:ext uri="{BB962C8B-B14F-4D97-AF65-F5344CB8AC3E}">
        <p14:creationId xmlns:p14="http://schemas.microsoft.com/office/powerpoint/2010/main" val="1147484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7053542" cy="596633"/>
          </a:xfrm>
        </p:spPr>
        <p:txBody>
          <a:bodyPr/>
          <a:lstStyle/>
          <a:p>
            <a:r>
              <a:rPr lang="en-IN" b="1" dirty="0" smtClean="0">
                <a:solidFill>
                  <a:srgbClr val="FFFF00"/>
                </a:solidFill>
              </a:rPr>
              <a:t>Model building and </a:t>
            </a:r>
            <a:r>
              <a:rPr lang="en-IN" b="1" dirty="0" err="1" smtClean="0">
                <a:solidFill>
                  <a:srgbClr val="FFFF00"/>
                </a:solidFill>
              </a:rPr>
              <a:t>pridection</a:t>
            </a:r>
            <a:r>
              <a:rPr lang="en-IN" b="1" dirty="0" smtClean="0">
                <a:solidFill>
                  <a:srgbClr val="FFFF00"/>
                </a:solidFill>
              </a:rPr>
              <a:t> :</a:t>
            </a: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725" y="339538"/>
            <a:ext cx="356436" cy="356436"/>
          </a:xfrm>
          <a:prstGeom prst="rect">
            <a:avLst/>
          </a:prstGeom>
        </p:spPr>
      </p:pic>
      <p:pic>
        <p:nvPicPr>
          <p:cNvPr id="6" name="Content Placeholder 5"/>
          <p:cNvPicPr>
            <a:picLocks noGrp="1" noChangeAspect="1"/>
          </p:cNvPicPr>
          <p:nvPr>
            <p:ph sz="half" idx="1"/>
          </p:nvPr>
        </p:nvPicPr>
        <p:blipFill>
          <a:blip r:embed="rId3"/>
          <a:stretch>
            <a:fillRect/>
          </a:stretch>
        </p:blipFill>
        <p:spPr>
          <a:xfrm>
            <a:off x="411707" y="1053617"/>
            <a:ext cx="3297237" cy="790300"/>
          </a:xfrm>
          <a:prstGeom prst="rect">
            <a:avLst/>
          </a:prstGeom>
        </p:spPr>
      </p:pic>
      <p:sp>
        <p:nvSpPr>
          <p:cNvPr id="4" name="Content Placeholder 3"/>
          <p:cNvSpPr>
            <a:spLocks noGrp="1"/>
          </p:cNvSpPr>
          <p:nvPr>
            <p:ph sz="half" idx="2"/>
          </p:nvPr>
        </p:nvSpPr>
        <p:spPr/>
        <p:txBody>
          <a:bodyPr/>
          <a:lstStyle/>
          <a:p>
            <a:endParaRPr lang="en-IN" dirty="0"/>
          </a:p>
        </p:txBody>
      </p:sp>
      <p:pic>
        <p:nvPicPr>
          <p:cNvPr id="7" name="Picture 6"/>
          <p:cNvPicPr>
            <a:picLocks noChangeAspect="1"/>
          </p:cNvPicPr>
          <p:nvPr/>
        </p:nvPicPr>
        <p:blipFill>
          <a:blip r:embed="rId4"/>
          <a:stretch>
            <a:fillRect/>
          </a:stretch>
        </p:blipFill>
        <p:spPr>
          <a:xfrm>
            <a:off x="280561" y="1935610"/>
            <a:ext cx="3854496" cy="2824192"/>
          </a:xfrm>
          <a:prstGeom prst="rect">
            <a:avLst/>
          </a:prstGeom>
        </p:spPr>
      </p:pic>
      <p:pic>
        <p:nvPicPr>
          <p:cNvPr id="12" name="Picture 11"/>
          <p:cNvPicPr>
            <a:picLocks noChangeAspect="1"/>
          </p:cNvPicPr>
          <p:nvPr/>
        </p:nvPicPr>
        <p:blipFill>
          <a:blip r:embed="rId5"/>
          <a:stretch>
            <a:fillRect/>
          </a:stretch>
        </p:blipFill>
        <p:spPr>
          <a:xfrm>
            <a:off x="4561169" y="1448767"/>
            <a:ext cx="4310867" cy="3311035"/>
          </a:xfrm>
          <a:prstGeom prst="rect">
            <a:avLst/>
          </a:prstGeom>
        </p:spPr>
      </p:pic>
    </p:spTree>
    <p:extLst>
      <p:ext uri="{BB962C8B-B14F-4D97-AF65-F5344CB8AC3E}">
        <p14:creationId xmlns:p14="http://schemas.microsoft.com/office/powerpoint/2010/main" val="23547233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7053542" cy="632919"/>
          </a:xfrm>
        </p:spPr>
        <p:txBody>
          <a:bodyPr/>
          <a:lstStyle/>
          <a:p>
            <a:r>
              <a:rPr lang="en-US" b="1" dirty="0">
                <a:solidFill>
                  <a:srgbClr val="FF0000"/>
                </a:solidFill>
              </a:rPr>
              <a:t>Conclusion</a:t>
            </a:r>
            <a:r>
              <a:rPr lang="en-US" dirty="0"/>
              <a:t/>
            </a:r>
            <a:br>
              <a:rPr lang="en-US" dirty="0"/>
            </a:br>
            <a:endParaRPr lang="en-IN" dirty="0"/>
          </a:p>
        </p:txBody>
      </p:sp>
      <p:sp>
        <p:nvSpPr>
          <p:cNvPr id="3" name="Text Placeholder 2"/>
          <p:cNvSpPr>
            <a:spLocks noGrp="1"/>
          </p:cNvSpPr>
          <p:nvPr>
            <p:ph type="body" idx="1"/>
          </p:nvPr>
        </p:nvSpPr>
        <p:spPr>
          <a:xfrm>
            <a:off x="3918857" y="1428750"/>
            <a:ext cx="205882" cy="432198"/>
          </a:xfrm>
        </p:spPr>
        <p:txBody>
          <a:bodyPr/>
          <a:lstStyle/>
          <a:p>
            <a:endParaRPr lang="en-IN" dirty="0"/>
          </a:p>
        </p:txBody>
      </p:sp>
      <p:sp>
        <p:nvSpPr>
          <p:cNvPr id="5" name="Text Placeholder 4"/>
          <p:cNvSpPr>
            <a:spLocks noGrp="1"/>
          </p:cNvSpPr>
          <p:nvPr>
            <p:ph type="body" sz="quarter" idx="3"/>
          </p:nvPr>
        </p:nvSpPr>
        <p:spPr>
          <a:xfrm>
            <a:off x="4274458" y="943429"/>
            <a:ext cx="3735383" cy="485322"/>
          </a:xfrm>
        </p:spPr>
        <p:txBody>
          <a:bodyPr/>
          <a:lstStyle/>
          <a:p>
            <a:endParaRPr lang="en-IN" dirty="0"/>
          </a:p>
        </p:txBody>
      </p:sp>
      <p:sp>
        <p:nvSpPr>
          <p:cNvPr id="6" name="Content Placeholder 5"/>
          <p:cNvSpPr>
            <a:spLocks noGrp="1"/>
          </p:cNvSpPr>
          <p:nvPr>
            <p:ph sz="quarter" idx="4"/>
          </p:nvPr>
        </p:nvSpPr>
        <p:spPr>
          <a:xfrm>
            <a:off x="3802743" y="3026229"/>
            <a:ext cx="3735383" cy="2009542"/>
          </a:xfrm>
        </p:spPr>
        <p:txBody>
          <a:bodyPr/>
          <a:lstStyle/>
          <a:p>
            <a:endParaRPr lang="en-IN"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340" y="233757"/>
            <a:ext cx="356436" cy="356436"/>
          </a:xfrm>
          <a:prstGeom prst="rect">
            <a:avLst/>
          </a:prstGeom>
        </p:spPr>
      </p:pic>
      <p:sp>
        <p:nvSpPr>
          <p:cNvPr id="4" name="Content Placeholder 3"/>
          <p:cNvSpPr>
            <a:spLocks noGrp="1"/>
          </p:cNvSpPr>
          <p:nvPr>
            <p:ph sz="half" idx="2"/>
          </p:nvPr>
        </p:nvSpPr>
        <p:spPr>
          <a:xfrm>
            <a:off x="247506" y="943429"/>
            <a:ext cx="7205197" cy="3748825"/>
          </a:xfrm>
        </p:spPr>
        <p:txBody>
          <a:bodyPr/>
          <a:lstStyle/>
          <a:p>
            <a:pPr algn="ctr"/>
            <a:endParaRPr lang="en-US" dirty="0" smtClean="0"/>
          </a:p>
          <a:p>
            <a:pPr algn="ctr"/>
            <a:endParaRPr lang="en-US" dirty="0"/>
          </a:p>
          <a:p>
            <a:pPr algn="ctr"/>
            <a:endParaRPr lang="en-US" dirty="0" smtClean="0"/>
          </a:p>
          <a:p>
            <a:pPr algn="ctr"/>
            <a:endParaRPr lang="en-US" dirty="0"/>
          </a:p>
          <a:p>
            <a:pPr marL="0" indent="0" algn="ctr">
              <a:buNone/>
            </a:pPr>
            <a:r>
              <a:rPr lang="en-US" dirty="0" smtClean="0"/>
              <a:t>In </a:t>
            </a:r>
            <a:r>
              <a:rPr lang="en-US" dirty="0"/>
              <a:t>this project, we have used regression-based algorithms like linear regression and we found the important features for training the model. In the linear regression model </a:t>
            </a:r>
            <a:r>
              <a:rPr lang="en-US" dirty="0" err="1"/>
              <a:t>Regressor</a:t>
            </a:r>
            <a:r>
              <a:rPr lang="en-US" dirty="0"/>
              <a:t> algorithm gives the best results with an accuracy of around 100%.</a:t>
            </a:r>
          </a:p>
          <a:p>
            <a:pPr algn="ctr"/>
            <a:endParaRPr lang="en-IN" dirty="0"/>
          </a:p>
        </p:txBody>
      </p:sp>
    </p:spTree>
    <p:extLst>
      <p:ext uri="{BB962C8B-B14F-4D97-AF65-F5344CB8AC3E}">
        <p14:creationId xmlns:p14="http://schemas.microsoft.com/office/powerpoint/2010/main" val="66760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95" y="880024"/>
            <a:ext cx="7308326" cy="37126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503" y="281883"/>
            <a:ext cx="356436" cy="35643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8316" y="3358838"/>
            <a:ext cx="1079405" cy="1233788"/>
          </a:xfrm>
          <a:prstGeom prst="rect">
            <a:avLst/>
          </a:prstGeom>
        </p:spPr>
      </p:pic>
    </p:spTree>
    <p:extLst>
      <p:ext uri="{BB962C8B-B14F-4D97-AF65-F5344CB8AC3E}">
        <p14:creationId xmlns:p14="http://schemas.microsoft.com/office/powerpoint/2010/main" val="35985500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7053542" cy="2057298"/>
          </a:xfrm>
        </p:spPr>
        <p:txBody>
          <a:bodyPr/>
          <a:lstStyle/>
          <a:p>
            <a:r>
              <a:rPr lang="en-IN" b="1" i="1" dirty="0" smtClean="0">
                <a:solidFill>
                  <a:schemeClr val="accent2">
                    <a:lumMod val="20000"/>
                    <a:lumOff val="80000"/>
                  </a:schemeClr>
                </a:solidFill>
              </a:rPr>
              <a:t>ASHVEEN KUMAR VERMA</a:t>
            </a:r>
            <a:endParaRPr lang="en-IN" b="1" i="1" dirty="0">
              <a:solidFill>
                <a:schemeClr val="accent2">
                  <a:lumMod val="20000"/>
                  <a:lumOff val="80000"/>
                </a:schemeClr>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17635" y="15870"/>
            <a:ext cx="877525" cy="1118289"/>
          </a:xfrm>
        </p:spPr>
      </p:pic>
      <p:sp>
        <p:nvSpPr>
          <p:cNvPr id="4" name="Content Placeholder 3"/>
          <p:cNvSpPr>
            <a:spLocks noGrp="1"/>
          </p:cNvSpPr>
          <p:nvPr>
            <p:ph sz="half" idx="2"/>
          </p:nvPr>
        </p:nvSpPr>
        <p:spPr>
          <a:xfrm>
            <a:off x="2847109" y="810491"/>
            <a:ext cx="4691017" cy="3881762"/>
          </a:xfrm>
        </p:spPr>
        <p:txBody>
          <a:bodyPr/>
          <a:lstStyle/>
          <a:p>
            <a:r>
              <a:rPr lang="en-IN" dirty="0" smtClean="0"/>
              <a:t>Live in </a:t>
            </a:r>
            <a:r>
              <a:rPr lang="en-IN" dirty="0" err="1" smtClean="0"/>
              <a:t>Dhanbad</a:t>
            </a:r>
            <a:r>
              <a:rPr lang="en-IN" dirty="0"/>
              <a:t> </a:t>
            </a:r>
            <a:r>
              <a:rPr lang="en-IN" dirty="0" smtClean="0"/>
              <a:t>Jharkhand</a:t>
            </a:r>
          </a:p>
          <a:p>
            <a:r>
              <a:rPr lang="en-IN" dirty="0" err="1" smtClean="0"/>
              <a:t>Bsc</a:t>
            </a:r>
            <a:r>
              <a:rPr lang="en-IN" dirty="0" smtClean="0"/>
              <a:t> graduate from </a:t>
            </a:r>
            <a:r>
              <a:rPr lang="en-IN" dirty="0" err="1" smtClean="0"/>
              <a:t>pk</a:t>
            </a:r>
            <a:r>
              <a:rPr lang="en-IN" dirty="0" smtClean="0"/>
              <a:t> </a:t>
            </a:r>
            <a:r>
              <a:rPr lang="en-IN" dirty="0" err="1" smtClean="0"/>
              <a:t>roy</a:t>
            </a:r>
            <a:r>
              <a:rPr lang="en-IN" dirty="0" smtClean="0"/>
              <a:t> memorial collage </a:t>
            </a:r>
            <a:r>
              <a:rPr lang="en-IN" dirty="0" err="1" smtClean="0"/>
              <a:t>Dhanbad</a:t>
            </a:r>
            <a:r>
              <a:rPr lang="en-IN" dirty="0" smtClean="0"/>
              <a:t> in 2020.</a:t>
            </a:r>
          </a:p>
          <a:p>
            <a:r>
              <a:rPr lang="en-IN" dirty="0" smtClean="0"/>
              <a:t>Enrolled in DS program.</a:t>
            </a:r>
          </a:p>
          <a:p>
            <a:r>
              <a:rPr lang="en-IN" dirty="0" smtClean="0"/>
              <a:t>This is my 2nd capstone project </a:t>
            </a:r>
          </a:p>
          <a:p>
            <a:r>
              <a:rPr lang="en-IN" u="sng" dirty="0" err="1" smtClean="0"/>
              <a:t>Linkedin</a:t>
            </a:r>
            <a:r>
              <a:rPr lang="en-IN" dirty="0" smtClean="0"/>
              <a:t>- </a:t>
            </a:r>
            <a:r>
              <a:rPr lang="en-IN" dirty="0" err="1" smtClean="0"/>
              <a:t>Ashveen</a:t>
            </a:r>
            <a:r>
              <a:rPr lang="en-IN" dirty="0" smtClean="0"/>
              <a:t> </a:t>
            </a:r>
            <a:r>
              <a:rPr lang="en-IN" dirty="0" err="1" smtClean="0"/>
              <a:t>verma</a:t>
            </a:r>
            <a:endParaRPr lang="en-IN" dirty="0" smtClean="0"/>
          </a:p>
          <a:p>
            <a:r>
              <a:rPr lang="en-IN" dirty="0" smtClean="0"/>
              <a:t>                                  </a:t>
            </a:r>
            <a:r>
              <a:rPr lang="en-IN" u="sng" dirty="0" err="1" smtClean="0"/>
              <a:t>Github</a:t>
            </a:r>
            <a:r>
              <a:rPr lang="en-IN" dirty="0" smtClean="0"/>
              <a:t>- </a:t>
            </a:r>
            <a:r>
              <a:rPr lang="en-IN" dirty="0" err="1" smtClean="0"/>
              <a:t>Ashveen</a:t>
            </a:r>
            <a:r>
              <a:rPr lang="en-IN" dirty="0" smtClean="0"/>
              <a:t> </a:t>
            </a:r>
            <a:r>
              <a:rPr lang="en-IN" dirty="0" err="1" smtClean="0"/>
              <a:t>kumar</a:t>
            </a:r>
            <a:r>
              <a:rPr lang="en-IN" dirty="0" smtClean="0"/>
              <a:t> </a:t>
            </a:r>
            <a:r>
              <a:rPr lang="en-IN" dirty="0" err="1" smtClean="0"/>
              <a:t>verma</a:t>
            </a:r>
            <a:endParaRPr lang="en-IN" dirty="0" smtClean="0"/>
          </a:p>
          <a:p>
            <a:r>
              <a:rPr lang="en-IN" dirty="0"/>
              <a:t> </a:t>
            </a:r>
            <a:r>
              <a:rPr lang="en-IN" dirty="0" smtClean="0"/>
              <a:t>                                 </a:t>
            </a:r>
            <a:r>
              <a:rPr lang="en-IN" u="sng" dirty="0" smtClean="0"/>
              <a:t>Twitter</a:t>
            </a:r>
            <a:r>
              <a:rPr lang="en-IN" dirty="0" smtClean="0"/>
              <a:t>- </a:t>
            </a:r>
            <a:r>
              <a:rPr lang="en-IN" dirty="0" err="1"/>
              <a:t>Ashveen</a:t>
            </a:r>
            <a:r>
              <a:rPr lang="en-IN" dirty="0"/>
              <a:t> </a:t>
            </a:r>
            <a:r>
              <a:rPr lang="en-IN" dirty="0" err="1"/>
              <a:t>kumar</a:t>
            </a:r>
            <a:r>
              <a:rPr lang="en-IN" dirty="0"/>
              <a:t> </a:t>
            </a:r>
            <a:r>
              <a:rPr lang="en-IN" dirty="0" err="1" smtClean="0"/>
              <a:t>verma</a:t>
            </a:r>
            <a:endParaRPr lang="en-IN" dirty="0" smtClean="0"/>
          </a:p>
          <a:p>
            <a:endParaRPr lang="en-IN" dirty="0" smtClean="0"/>
          </a:p>
          <a:p>
            <a:endParaRPr lang="en-IN" dirty="0"/>
          </a:p>
          <a:p>
            <a:endParaRPr lang="en-IN" dirty="0"/>
          </a:p>
        </p:txBody>
      </p:sp>
      <p:pic>
        <p:nvPicPr>
          <p:cNvPr id="7" name="Picture 6"/>
          <p:cNvPicPr>
            <a:picLocks noChangeAspect="1"/>
          </p:cNvPicPr>
          <p:nvPr/>
        </p:nvPicPr>
        <p:blipFill rotWithShape="1">
          <a:blip r:embed="rId3"/>
          <a:srcRect l="15869" t="29008" r="43267" b="6260"/>
          <a:stretch/>
        </p:blipFill>
        <p:spPr>
          <a:xfrm>
            <a:off x="3026537" y="2751372"/>
            <a:ext cx="1487599" cy="16208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9" name="Picture 8"/>
          <p:cNvPicPr>
            <a:picLocks noChangeAspect="1"/>
          </p:cNvPicPr>
          <p:nvPr/>
        </p:nvPicPr>
        <p:blipFill rotWithShape="1">
          <a:blip r:embed="rId4"/>
          <a:srcRect t="10648" r="1838" b="12888"/>
          <a:stretch/>
        </p:blipFill>
        <p:spPr>
          <a:xfrm>
            <a:off x="106681" y="975360"/>
            <a:ext cx="2255520" cy="17760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rotWithShape="1">
          <a:blip r:embed="rId5"/>
          <a:srcRect l="7988" t="11366" r="33274" b="15466"/>
          <a:stretch/>
        </p:blipFill>
        <p:spPr>
          <a:xfrm>
            <a:off x="399476" y="2910839"/>
            <a:ext cx="2085649" cy="146137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2420" y="238990"/>
            <a:ext cx="356436" cy="356436"/>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5243" y="3341342"/>
            <a:ext cx="2905395" cy="15611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1051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7" y="339538"/>
            <a:ext cx="8318977" cy="1331134"/>
          </a:xfrm>
        </p:spPr>
        <p:txBody>
          <a:bodyPr/>
          <a:lstStyle/>
          <a:p>
            <a:r>
              <a:rPr lang="en-US" b="1" dirty="0" smtClean="0"/>
              <a:t>Project: </a:t>
            </a:r>
            <a:r>
              <a:rPr lang="en-US" b="1" dirty="0"/>
              <a:t>Traffic Jam: Predicting People's Movement into Nairobi</a:t>
            </a:r>
            <a:r>
              <a:rPr lang="en-US" dirty="0"/>
              <a:t/>
            </a:r>
            <a:br>
              <a:rPr lang="en-US" dirty="0"/>
            </a:br>
            <a:r>
              <a:rPr lang="en-IN" sz="3200" b="1" dirty="0" smtClean="0"/>
              <a:t/>
            </a:r>
            <a:br>
              <a:rPr lang="en-IN" sz="3200" b="1" dirty="0" smtClean="0"/>
            </a:br>
            <a:r>
              <a:rPr lang="en-IN" sz="3200" b="1" dirty="0"/>
              <a:t/>
            </a:r>
            <a:br>
              <a:rPr lang="en-IN" sz="3200" b="1" dirty="0"/>
            </a:br>
            <a:endParaRPr lang="en-IN" dirty="0"/>
          </a:p>
        </p:txBody>
      </p:sp>
      <p:sp>
        <p:nvSpPr>
          <p:cNvPr id="3" name="Content Placeholder 2"/>
          <p:cNvSpPr>
            <a:spLocks noGrp="1"/>
          </p:cNvSpPr>
          <p:nvPr>
            <p:ph idx="1"/>
          </p:nvPr>
        </p:nvSpPr>
        <p:spPr>
          <a:xfrm>
            <a:off x="484584" y="1721452"/>
            <a:ext cx="6874159" cy="2964848"/>
          </a:xfrm>
        </p:spPr>
        <p:txBody>
          <a:bodyPr/>
          <a:lstStyle/>
          <a:p>
            <a:pPr marL="0" indent="0">
              <a:buNone/>
            </a:pPr>
            <a:r>
              <a:rPr lang="en-US" b="1" dirty="0">
                <a:solidFill>
                  <a:srgbClr val="FF0000"/>
                </a:solidFill>
              </a:rPr>
              <a:t>Problem Description</a:t>
            </a:r>
          </a:p>
          <a:p>
            <a:r>
              <a:rPr lang="en-US" dirty="0"/>
              <a:t>This challenge asks you to build a model that predicts the number of seats that </a:t>
            </a:r>
            <a:r>
              <a:rPr lang="en-US" dirty="0" err="1"/>
              <a:t>Mobiticket</a:t>
            </a:r>
            <a:r>
              <a:rPr lang="en-US" dirty="0"/>
              <a:t> can expect to sell for each ride, i.e. for a specific route on a specific date and time. There are 14 routes in this dataset. All of the routes end in Nairobi and originate in towns to the North-West of Nairobi towards Lake Victoria.</a:t>
            </a:r>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341" y="288758"/>
            <a:ext cx="356436" cy="356436"/>
          </a:xfrm>
          <a:prstGeom prst="rect">
            <a:avLst/>
          </a:prstGeom>
        </p:spPr>
      </p:pic>
    </p:spTree>
    <p:extLst>
      <p:ext uri="{BB962C8B-B14F-4D97-AF65-F5344CB8AC3E}">
        <p14:creationId xmlns:p14="http://schemas.microsoft.com/office/powerpoint/2010/main" val="2493679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145143"/>
            <a:ext cx="7053542" cy="515257"/>
          </a:xfrm>
        </p:spPr>
        <p:txBody>
          <a:bodyPr/>
          <a:lstStyle/>
          <a:p>
            <a:r>
              <a:rPr lang="en-IN" sz="3200" b="1" dirty="0"/>
              <a:t>Work Flow:-</a:t>
            </a:r>
            <a:endParaRPr lang="en-IN" dirty="0"/>
          </a:p>
        </p:txBody>
      </p:sp>
      <p:sp>
        <p:nvSpPr>
          <p:cNvPr id="3" name="Content Placeholder 2"/>
          <p:cNvSpPr>
            <a:spLocks noGrp="1"/>
          </p:cNvSpPr>
          <p:nvPr>
            <p:ph idx="1"/>
          </p:nvPr>
        </p:nvSpPr>
        <p:spPr>
          <a:xfrm>
            <a:off x="574050" y="660400"/>
            <a:ext cx="6964076" cy="4483099"/>
          </a:xfrm>
        </p:spPr>
        <p:txBody>
          <a:bodyPr>
            <a:noAutofit/>
          </a:bodyPr>
          <a:lstStyle/>
          <a:p>
            <a:r>
              <a:rPr lang="en-IN" sz="900" dirty="0"/>
              <a:t>The towns from which these routes originate are:</a:t>
            </a:r>
          </a:p>
          <a:p>
            <a:r>
              <a:rPr lang="en-IN" sz="900" dirty="0" err="1"/>
              <a:t>Awendo</a:t>
            </a:r>
            <a:endParaRPr lang="en-IN" sz="900" dirty="0"/>
          </a:p>
          <a:p>
            <a:r>
              <a:rPr lang="en-IN" sz="900" dirty="0" err="1"/>
              <a:t>Homa</a:t>
            </a:r>
            <a:r>
              <a:rPr lang="en-IN" sz="900" dirty="0"/>
              <a:t> Bay</a:t>
            </a:r>
          </a:p>
          <a:p>
            <a:r>
              <a:rPr lang="en-IN" sz="900" dirty="0" err="1"/>
              <a:t>Kehancha</a:t>
            </a:r>
            <a:endParaRPr lang="en-IN" sz="900" dirty="0"/>
          </a:p>
          <a:p>
            <a:r>
              <a:rPr lang="en-IN" sz="900" dirty="0" err="1"/>
              <a:t>Kendu</a:t>
            </a:r>
            <a:r>
              <a:rPr lang="en-IN" sz="900" dirty="0"/>
              <a:t> Bay</a:t>
            </a:r>
          </a:p>
          <a:p>
            <a:r>
              <a:rPr lang="en-IN" sz="900" dirty="0" err="1"/>
              <a:t>Keroka</a:t>
            </a:r>
            <a:endParaRPr lang="en-IN" sz="900" dirty="0"/>
          </a:p>
          <a:p>
            <a:r>
              <a:rPr lang="en-IN" sz="900" dirty="0" err="1"/>
              <a:t>Keumbu</a:t>
            </a:r>
            <a:endParaRPr lang="en-IN" sz="900" dirty="0"/>
          </a:p>
          <a:p>
            <a:r>
              <a:rPr lang="en-IN" sz="900" dirty="0" err="1"/>
              <a:t>Kijauri</a:t>
            </a:r>
            <a:endParaRPr lang="en-IN" sz="900" dirty="0"/>
          </a:p>
          <a:p>
            <a:r>
              <a:rPr lang="en-IN" sz="900" dirty="0" err="1"/>
              <a:t>Kisii</a:t>
            </a:r>
            <a:endParaRPr lang="en-IN" sz="900" dirty="0"/>
          </a:p>
          <a:p>
            <a:r>
              <a:rPr lang="en-IN" sz="900" dirty="0" err="1"/>
              <a:t>Mbita</a:t>
            </a:r>
            <a:endParaRPr lang="en-IN" sz="900" dirty="0"/>
          </a:p>
          <a:p>
            <a:r>
              <a:rPr lang="en-IN" sz="900" dirty="0" err="1"/>
              <a:t>Migori</a:t>
            </a:r>
            <a:endParaRPr lang="en-IN" sz="900" dirty="0"/>
          </a:p>
          <a:p>
            <a:r>
              <a:rPr lang="en-IN" sz="900" dirty="0" err="1"/>
              <a:t>Ndhiwa</a:t>
            </a:r>
            <a:endParaRPr lang="en-IN" sz="900" dirty="0"/>
          </a:p>
          <a:p>
            <a:r>
              <a:rPr lang="en-IN" sz="900" dirty="0" err="1"/>
              <a:t>Nyachenge</a:t>
            </a:r>
            <a:endParaRPr lang="en-IN" sz="900" dirty="0"/>
          </a:p>
          <a:p>
            <a:r>
              <a:rPr lang="en-IN" sz="900" dirty="0" err="1"/>
              <a:t>Oyugis</a:t>
            </a:r>
            <a:endParaRPr lang="en-IN" sz="900" dirty="0"/>
          </a:p>
          <a:p>
            <a:r>
              <a:rPr lang="en-IN" sz="900" dirty="0" err="1"/>
              <a:t>Rodi</a:t>
            </a:r>
            <a:endParaRPr lang="en-IN" sz="900" dirty="0"/>
          </a:p>
          <a:p>
            <a:r>
              <a:rPr lang="en-IN" sz="900" dirty="0" err="1"/>
              <a:t>Rongo</a:t>
            </a:r>
            <a:endParaRPr lang="en-IN" sz="900" dirty="0"/>
          </a:p>
          <a:p>
            <a:r>
              <a:rPr lang="en-IN" sz="900" dirty="0" err="1"/>
              <a:t>Sirare</a:t>
            </a:r>
            <a:endParaRPr lang="en-IN" sz="900" dirty="0"/>
          </a:p>
          <a:p>
            <a:r>
              <a:rPr lang="en-IN" sz="900" dirty="0" err="1"/>
              <a:t>Sori</a:t>
            </a:r>
            <a:endParaRPr lang="en-IN" sz="900" dirty="0"/>
          </a:p>
          <a:p>
            <a:pPr marL="0" indent="0">
              <a:buNone/>
            </a:pPr>
            <a:endParaRPr lang="en-IN" sz="900" dirty="0" smtClean="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65" y="303964"/>
            <a:ext cx="356436" cy="356436"/>
          </a:xfrm>
          <a:prstGeom prst="rect">
            <a:avLst/>
          </a:prstGeom>
        </p:spPr>
      </p:pic>
    </p:spTree>
    <p:extLst>
      <p:ext uri="{BB962C8B-B14F-4D97-AF65-F5344CB8AC3E}">
        <p14:creationId xmlns:p14="http://schemas.microsoft.com/office/powerpoint/2010/main" val="1564219806"/>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IN" sz="1600" dirty="0" smtClean="0"/>
              <a:t> After collecting data it’s important to understand your data . So we had 51645 rows and 10 columns. So lets understand this 10 columns.</a:t>
            </a:r>
            <a:endParaRPr lang="en-IN" sz="1600" dirty="0"/>
          </a:p>
        </p:txBody>
      </p:sp>
      <p:sp>
        <p:nvSpPr>
          <p:cNvPr id="3" name="Content Placeholder 2"/>
          <p:cNvSpPr>
            <a:spLocks noGrp="1"/>
          </p:cNvSpPr>
          <p:nvPr>
            <p:ph idx="1"/>
          </p:nvPr>
        </p:nvSpPr>
        <p:spPr>
          <a:xfrm>
            <a:off x="398761" y="1389936"/>
            <a:ext cx="7145504" cy="3753563"/>
          </a:xfrm>
        </p:spPr>
        <p:txBody>
          <a:bodyPr>
            <a:normAutofit/>
          </a:bodyPr>
          <a:lstStyle/>
          <a:p>
            <a:pPr marL="0" indent="0">
              <a:buNone/>
            </a:pPr>
            <a:r>
              <a:rPr lang="en-IN" dirty="0" err="1" smtClean="0"/>
              <a:t>ride_id</a:t>
            </a:r>
            <a:endParaRPr lang="en-IN" dirty="0" smtClean="0"/>
          </a:p>
          <a:p>
            <a:pPr marL="0" indent="0">
              <a:buNone/>
            </a:pPr>
            <a:r>
              <a:rPr lang="en-IN" dirty="0" err="1" smtClean="0"/>
              <a:t>seat_number</a:t>
            </a:r>
            <a:endParaRPr lang="en-IN" dirty="0"/>
          </a:p>
          <a:p>
            <a:pPr marL="0" indent="0">
              <a:buNone/>
            </a:pPr>
            <a:r>
              <a:rPr lang="en-IN" dirty="0" err="1" smtClean="0"/>
              <a:t>payment_method</a:t>
            </a:r>
            <a:endParaRPr lang="en-IN" dirty="0" smtClean="0"/>
          </a:p>
          <a:p>
            <a:pPr marL="0" indent="0">
              <a:buNone/>
            </a:pPr>
            <a:r>
              <a:rPr lang="en-IN" dirty="0" err="1" smtClean="0"/>
              <a:t>payment_receipt</a:t>
            </a:r>
            <a:endParaRPr lang="en-IN" dirty="0" smtClean="0"/>
          </a:p>
          <a:p>
            <a:pPr marL="0" indent="0">
              <a:buNone/>
            </a:pPr>
            <a:r>
              <a:rPr lang="en-IN" dirty="0" err="1" smtClean="0"/>
              <a:t>travel_date</a:t>
            </a:r>
            <a:endParaRPr lang="en-IN" dirty="0" smtClean="0"/>
          </a:p>
          <a:p>
            <a:pPr marL="0" indent="0">
              <a:buNone/>
            </a:pPr>
            <a:r>
              <a:rPr lang="en-IN" dirty="0" err="1" smtClean="0"/>
              <a:t>travel_time</a:t>
            </a:r>
            <a:endParaRPr lang="en-IN" dirty="0" smtClean="0"/>
          </a:p>
          <a:p>
            <a:pPr marL="0" indent="0">
              <a:buNone/>
            </a:pPr>
            <a:r>
              <a:rPr lang="en-IN" dirty="0" err="1" smtClean="0"/>
              <a:t>travel_from</a:t>
            </a:r>
            <a:r>
              <a:rPr lang="en-IN" dirty="0" smtClean="0"/>
              <a:t> </a:t>
            </a:r>
          </a:p>
          <a:p>
            <a:pPr marL="0" indent="0">
              <a:buNone/>
            </a:pPr>
            <a:r>
              <a:rPr lang="en-IN" dirty="0" err="1" smtClean="0"/>
              <a:t>travel_to</a:t>
            </a:r>
            <a:endParaRPr lang="en-IN" dirty="0" smtClean="0"/>
          </a:p>
          <a:p>
            <a:pPr marL="0" indent="0">
              <a:buNone/>
            </a:pPr>
            <a:r>
              <a:rPr lang="en-IN" dirty="0" err="1" smtClean="0"/>
              <a:t>car_type</a:t>
            </a:r>
            <a:endParaRPr lang="en-IN" dirty="0" smtClean="0"/>
          </a:p>
          <a:p>
            <a:pPr marL="0" indent="0">
              <a:buNone/>
            </a:pPr>
            <a:r>
              <a:rPr lang="en-IN" dirty="0" err="1" smtClean="0"/>
              <a:t>max_capacity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341" y="247507"/>
            <a:ext cx="356436" cy="356436"/>
          </a:xfrm>
          <a:prstGeom prst="rect">
            <a:avLst/>
          </a:prstGeom>
        </p:spPr>
      </p:pic>
    </p:spTree>
    <p:extLst>
      <p:ext uri="{BB962C8B-B14F-4D97-AF65-F5344CB8AC3E}">
        <p14:creationId xmlns:p14="http://schemas.microsoft.com/office/powerpoint/2010/main" val="246172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98" y="354052"/>
            <a:ext cx="7053542" cy="4588062"/>
          </a:xfrm>
        </p:spPr>
        <p:txBody>
          <a:bodyPr/>
          <a:lstStyle/>
          <a:p>
            <a:r>
              <a:rPr lang="en-US" sz="1400" dirty="0"/>
              <a:t/>
            </a:r>
            <a:br>
              <a:rPr lang="en-US" sz="1400" dirty="0"/>
            </a:br>
            <a:r>
              <a:rPr lang="en-US" sz="1400" dirty="0"/>
              <a:t>The routes from these 14 origins to the first stop in the outskirts of Nairobi takes approximately 8 to 9 hours from time of departure. From the first stop in the outskirts of Nairobi into the main bus terminal, where most passengers get off, in Central Business District, takes another 2 to 3 hours depending on traffic.</a:t>
            </a:r>
            <a:br>
              <a:rPr lang="en-US" sz="1400" dirty="0"/>
            </a:br>
            <a:r>
              <a:rPr lang="en-US" sz="1400" dirty="0"/>
              <a:t>The three stops that all these routes make in Nairobi (in order) are:</a:t>
            </a:r>
            <a:br>
              <a:rPr lang="en-US" sz="1400" dirty="0"/>
            </a:br>
            <a:r>
              <a:rPr lang="en-US" sz="1400" dirty="0" err="1"/>
              <a:t>Kawangware</a:t>
            </a:r>
            <a:r>
              <a:rPr lang="en-US" sz="1400" dirty="0"/>
              <a:t>: the first stop in the outskirts of Nairobi</a:t>
            </a:r>
            <a:br>
              <a:rPr lang="en-US" sz="1400" dirty="0"/>
            </a:br>
            <a:r>
              <a:rPr lang="en-US" sz="1400" dirty="0" err="1"/>
              <a:t>Westlands</a:t>
            </a:r>
            <a:r>
              <a:rPr lang="en-US" sz="1400" dirty="0"/>
              <a:t/>
            </a:r>
            <a:br>
              <a:rPr lang="en-US" sz="1400" dirty="0"/>
            </a:br>
            <a:r>
              <a:rPr lang="en-US" sz="1400" dirty="0" err="1"/>
              <a:t>Afya</a:t>
            </a:r>
            <a:r>
              <a:rPr lang="en-US" sz="1400" dirty="0"/>
              <a:t> Centre: the main bus terminal where most passengers </a:t>
            </a:r>
            <a:r>
              <a:rPr lang="en-US" sz="1400" dirty="0" smtClean="0"/>
              <a:t>disembark</a:t>
            </a:r>
            <a:br>
              <a:rPr lang="en-US" sz="1400" dirty="0" smtClean="0"/>
            </a:br>
            <a:r>
              <a:rPr lang="en-US" sz="1400" dirty="0"/>
              <a:t>Passengers of these bus (or shuttle) rides are affected by Nairobi traffic not only during their ride into the city, but from there they must continue their journey to their final destination in Nairobi wherever that may be. Traffic can act as a deterrent for those who have the option to avoid buses that arrive in Nairobi during peak traffic hours. On the other hand, traffic may be an indication for people’s movement patterns, reflecting business hours, cultural events, political events, and holidays.</a:t>
            </a:r>
            <a:br>
              <a:rPr lang="en-US" sz="1400" dirty="0"/>
            </a:br>
            <a:r>
              <a:rPr lang="en-US" sz="1050" dirty="0"/>
              <a:t/>
            </a:r>
            <a:br>
              <a:rPr lang="en-US" sz="1050" dirty="0"/>
            </a:br>
            <a:r>
              <a:rPr lang="en-US" sz="1050" dirty="0"/>
              <a:t/>
            </a:r>
            <a:br>
              <a:rPr lang="en-US" sz="1050" dirty="0"/>
            </a:br>
            <a:endParaRPr lang="en-IN" sz="105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591" y="268132"/>
            <a:ext cx="356436" cy="356436"/>
          </a:xfrm>
          <a:prstGeom prst="rect">
            <a:avLst/>
          </a:prstGeom>
        </p:spPr>
      </p:pic>
    </p:spTree>
    <p:extLst>
      <p:ext uri="{BB962C8B-B14F-4D97-AF65-F5344CB8AC3E}">
        <p14:creationId xmlns:p14="http://schemas.microsoft.com/office/powerpoint/2010/main" val="3996970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1" y="0"/>
            <a:ext cx="7808686" cy="5143501"/>
          </a:xfrm>
        </p:spPr>
        <p:txBody>
          <a:bodyPr/>
          <a:lstStyle/>
          <a:p>
            <a:r>
              <a:rPr lang="en-US" sz="2800" b="1" dirty="0">
                <a:solidFill>
                  <a:srgbClr val="FF0000"/>
                </a:solidFill>
              </a:rPr>
              <a:t>Data </a:t>
            </a:r>
            <a:r>
              <a:rPr lang="en-US" sz="2800" b="1" dirty="0" smtClean="0">
                <a:solidFill>
                  <a:srgbClr val="FF0000"/>
                </a:solidFill>
              </a:rPr>
              <a:t>Description</a:t>
            </a:r>
            <a:r>
              <a:rPr lang="en-US" sz="1400" dirty="0"/>
              <a:t/>
            </a:r>
            <a:br>
              <a:rPr lang="en-US" sz="1400" dirty="0"/>
            </a:br>
            <a:r>
              <a:rPr lang="en-US" sz="1400" dirty="0"/>
              <a:t/>
            </a:r>
            <a:br>
              <a:rPr lang="en-US" sz="1400" dirty="0"/>
            </a:br>
            <a:r>
              <a:rPr lang="en-US" sz="1400" b="1" dirty="0" smtClean="0"/>
              <a:t>Nairobi </a:t>
            </a:r>
            <a:r>
              <a:rPr lang="en-US" sz="1400" b="1" dirty="0"/>
              <a:t>Transport Data.csv (zipped)</a:t>
            </a:r>
            <a:r>
              <a:rPr lang="en-US" sz="1400" dirty="0"/>
              <a:t> is the dataset of tickets purchased from </a:t>
            </a:r>
            <a:r>
              <a:rPr lang="en-US" sz="1400" dirty="0" err="1"/>
              <a:t>Mobiticket</a:t>
            </a:r>
            <a:r>
              <a:rPr lang="en-US" sz="1400" dirty="0"/>
              <a:t> for the 14 routes from “up country” into Nairobi between 17 October 2017 and 20 April 2018. This dataset includes the variables: </a:t>
            </a:r>
            <a:r>
              <a:rPr lang="en-US" sz="1400" dirty="0" err="1"/>
              <a:t>ride_id</a:t>
            </a:r>
            <a:r>
              <a:rPr lang="en-US" sz="1400" dirty="0"/>
              <a:t>, </a:t>
            </a:r>
            <a:r>
              <a:rPr lang="en-US" sz="1400" dirty="0" err="1"/>
              <a:t>seat_number</a:t>
            </a:r>
            <a:r>
              <a:rPr lang="en-US" sz="1400" dirty="0"/>
              <a:t>, </a:t>
            </a:r>
            <a:r>
              <a:rPr lang="en-US" sz="1400" dirty="0" err="1"/>
              <a:t>payment_method</a:t>
            </a:r>
            <a:r>
              <a:rPr lang="en-US" sz="1400" dirty="0"/>
              <a:t>, </a:t>
            </a:r>
            <a:r>
              <a:rPr lang="en-US" sz="1400" dirty="0" err="1"/>
              <a:t>payment_receipt</a:t>
            </a:r>
            <a:r>
              <a:rPr lang="en-US" sz="1400" dirty="0"/>
              <a:t>, </a:t>
            </a:r>
            <a:r>
              <a:rPr lang="en-US" sz="1400" dirty="0" err="1"/>
              <a:t>travel_date</a:t>
            </a:r>
            <a:r>
              <a:rPr lang="en-US" sz="1400" dirty="0"/>
              <a:t>, </a:t>
            </a:r>
            <a:r>
              <a:rPr lang="en-US" sz="1400" dirty="0" err="1"/>
              <a:t>travel_time</a:t>
            </a:r>
            <a:r>
              <a:rPr lang="en-US" sz="1400" dirty="0"/>
              <a:t>, </a:t>
            </a:r>
            <a:r>
              <a:rPr lang="en-US" sz="1400" dirty="0" err="1"/>
              <a:t>travel_from</a:t>
            </a:r>
            <a:r>
              <a:rPr lang="en-US" sz="1400" dirty="0"/>
              <a:t>, </a:t>
            </a:r>
            <a:r>
              <a:rPr lang="en-US" sz="1400" dirty="0" err="1"/>
              <a:t>travel_to</a:t>
            </a:r>
            <a:r>
              <a:rPr lang="en-US" sz="1400" dirty="0"/>
              <a:t>, </a:t>
            </a:r>
            <a:r>
              <a:rPr lang="en-US" sz="1400" dirty="0" err="1"/>
              <a:t>car_type</a:t>
            </a:r>
            <a:r>
              <a:rPr lang="en-US" sz="1400" dirty="0"/>
              <a:t>, </a:t>
            </a:r>
            <a:r>
              <a:rPr lang="en-US" sz="1400" dirty="0" err="1"/>
              <a:t>max_capacity</a:t>
            </a:r>
            <a:r>
              <a:rPr lang="en-US" sz="1400" dirty="0"/>
              <a:t>.</a:t>
            </a:r>
            <a:br>
              <a:rPr lang="en-US" sz="1400" dirty="0"/>
            </a:br>
            <a:r>
              <a:rPr lang="en-US" sz="1400" dirty="0" smtClean="0"/>
              <a:t> </a:t>
            </a:r>
            <a:r>
              <a:rPr lang="en-US" sz="1400" dirty="0"/>
              <a:t>Data is available for Nairobi through June 2018. Uber Movement provided historic hourly travel time between any two points in Nairobi. Any tables that are extracted from the Uber Movement platform can be used </a:t>
            </a:r>
            <a:r>
              <a:rPr lang="en-US" sz="1400"/>
              <a:t>in </a:t>
            </a:r>
            <a:r>
              <a:rPr lang="en-US" sz="1400" smtClean="0"/>
              <a:t>my </a:t>
            </a:r>
            <a:r>
              <a:rPr lang="en-US" sz="1400" smtClean="0"/>
              <a:t>model</a:t>
            </a:r>
            <a:r>
              <a:rPr lang="en-US" sz="1400" dirty="0"/>
              <a:t>.</a:t>
            </a:r>
            <a:br>
              <a:rPr lang="en-US" sz="1400" dirty="0"/>
            </a:br>
            <a:r>
              <a:rPr lang="en-US" sz="1400" dirty="0"/>
              <a:t>Variables description:</a:t>
            </a:r>
            <a:br>
              <a:rPr lang="en-US" sz="1400" dirty="0"/>
            </a:br>
            <a:r>
              <a:rPr lang="en-US" sz="1400" dirty="0" err="1"/>
              <a:t>ride_id</a:t>
            </a:r>
            <a:r>
              <a:rPr lang="en-US" sz="1400" dirty="0"/>
              <a:t>: unique ID of a vehicle on a specific route on a specific day and time.</a:t>
            </a:r>
            <a:br>
              <a:rPr lang="en-US" sz="1400" dirty="0"/>
            </a:br>
            <a:r>
              <a:rPr lang="en-US" sz="1400" dirty="0" err="1"/>
              <a:t>seat_number</a:t>
            </a:r>
            <a:r>
              <a:rPr lang="en-US" sz="1400" dirty="0"/>
              <a:t>: seat assigned to ticket</a:t>
            </a:r>
            <a:br>
              <a:rPr lang="en-US" sz="1400" dirty="0"/>
            </a:br>
            <a:r>
              <a:rPr lang="en-US" sz="1400" dirty="0" err="1"/>
              <a:t>payment_method</a:t>
            </a:r>
            <a:r>
              <a:rPr lang="en-US" sz="1400" dirty="0"/>
              <a:t>: method used by customer to purchase ticket from </a:t>
            </a:r>
            <a:r>
              <a:rPr lang="en-US" sz="1400" dirty="0" err="1"/>
              <a:t>Mobiticket</a:t>
            </a:r>
            <a:r>
              <a:rPr lang="en-US" sz="1400" dirty="0"/>
              <a:t> (cash or </a:t>
            </a:r>
            <a:r>
              <a:rPr lang="en-US" sz="1400" dirty="0" err="1"/>
              <a:t>Mpesa</a:t>
            </a:r>
            <a:r>
              <a:rPr lang="en-US" sz="1400" dirty="0"/>
              <a:t>)</a:t>
            </a:r>
            <a:br>
              <a:rPr lang="en-US" sz="1400" dirty="0"/>
            </a:br>
            <a:r>
              <a:rPr lang="en-US" sz="1400" dirty="0" err="1"/>
              <a:t>payment_receipt</a:t>
            </a:r>
            <a:r>
              <a:rPr lang="en-US" sz="1400" dirty="0"/>
              <a:t>: unique id number for ticket purchased from </a:t>
            </a:r>
            <a:r>
              <a:rPr lang="en-US" sz="1400" dirty="0" err="1"/>
              <a:t>Mobiticket</a:t>
            </a:r>
            <a:r>
              <a:rPr lang="en-US" sz="1400" dirty="0"/>
              <a:t/>
            </a:r>
            <a:br>
              <a:rPr lang="en-US" sz="1400" dirty="0"/>
            </a:br>
            <a:r>
              <a:rPr lang="en-US" sz="1400" dirty="0" err="1"/>
              <a:t>travel_date</a:t>
            </a:r>
            <a:r>
              <a:rPr lang="en-US" sz="1400" dirty="0"/>
              <a:t>: date of ride departure. (MM/DD/YYYY)</a:t>
            </a:r>
            <a:br>
              <a:rPr lang="en-US" sz="1400" dirty="0"/>
            </a:br>
            <a:r>
              <a:rPr lang="en-US" sz="1400" dirty="0" err="1"/>
              <a:t>travel_time</a:t>
            </a:r>
            <a:r>
              <a:rPr lang="en-US" sz="1400" dirty="0"/>
              <a:t>: scheduled departure time of ride. Rides generally depart on time. (</a:t>
            </a:r>
            <a:r>
              <a:rPr lang="en-US" sz="1400" dirty="0" err="1"/>
              <a:t>hh:mm</a:t>
            </a:r>
            <a:r>
              <a:rPr lang="en-US" sz="1400" dirty="0"/>
              <a:t>)</a:t>
            </a:r>
            <a:br>
              <a:rPr lang="en-US" sz="1400" dirty="0"/>
            </a:br>
            <a:r>
              <a:rPr lang="en-US" sz="1400" dirty="0" err="1"/>
              <a:t>travel_from</a:t>
            </a:r>
            <a:r>
              <a:rPr lang="en-US" sz="1400" dirty="0"/>
              <a:t>: town from which ride originated</a:t>
            </a:r>
            <a:br>
              <a:rPr lang="en-US" sz="1400" dirty="0"/>
            </a:br>
            <a:r>
              <a:rPr lang="en-US" sz="1400" dirty="0" err="1"/>
              <a:t>travel_to</a:t>
            </a:r>
            <a:r>
              <a:rPr lang="en-US" sz="1400" dirty="0"/>
              <a:t>: destination of ride. All rides are to Nairobi.</a:t>
            </a:r>
            <a:br>
              <a:rPr lang="en-US" sz="1400" dirty="0"/>
            </a:br>
            <a:r>
              <a:rPr lang="en-US" sz="1400" dirty="0" err="1"/>
              <a:t>car_type</a:t>
            </a:r>
            <a:r>
              <a:rPr lang="en-US" sz="1400" dirty="0"/>
              <a:t>: vehicle type (shuttle or bus)</a:t>
            </a:r>
            <a:br>
              <a:rPr lang="en-US" sz="1400" dirty="0"/>
            </a:br>
            <a:r>
              <a:rPr lang="en-US" sz="1400" dirty="0" err="1"/>
              <a:t>max_capacity</a:t>
            </a:r>
            <a:r>
              <a:rPr lang="en-US" sz="1400" dirty="0"/>
              <a:t>: number of seats on the vehicle</a:t>
            </a:r>
            <a:br>
              <a:rPr lang="en-US" sz="1400" dirty="0"/>
            </a:br>
            <a:r>
              <a:rPr lang="en-US" sz="1000" i="1" dirty="0" smtClean="0"/>
              <a:t/>
            </a:r>
            <a:br>
              <a:rPr lang="en-US" sz="1000" i="1" dirty="0" smtClean="0"/>
            </a:br>
            <a:r>
              <a:rPr lang="en-US" sz="1000" dirty="0"/>
              <a:t/>
            </a:r>
            <a:br>
              <a:rPr lang="en-US" sz="1000" dirty="0"/>
            </a:br>
            <a:r>
              <a:rPr lang="en-US" sz="1000" i="1" dirty="0"/>
              <a:t/>
            </a:r>
            <a:br>
              <a:rPr lang="en-US" sz="1000" i="1" dirty="0"/>
            </a:br>
            <a:endParaRPr lang="en-IN" sz="1000" dirty="0"/>
          </a:p>
        </p:txBody>
      </p:sp>
      <p:sp>
        <p:nvSpPr>
          <p:cNvPr id="3" name="Rectangle 2"/>
          <p:cNvSpPr/>
          <p:nvPr/>
        </p:nvSpPr>
        <p:spPr>
          <a:xfrm rot="21336760" flipH="1">
            <a:off x="6851233" y="579245"/>
            <a:ext cx="45719" cy="1354217"/>
          </a:xfrm>
          <a:prstGeom prst="rect">
            <a:avLst/>
          </a:prstGeom>
        </p:spPr>
        <p:txBody>
          <a:bodyPr wrap="square">
            <a:spAutoFit/>
          </a:bodyPr>
          <a:lstStyle/>
          <a:p>
            <a:r>
              <a:rPr lang="en-US" sz="3200" dirty="0"/>
              <a:t/>
            </a:r>
            <a:br>
              <a:rPr lang="en-US" sz="3200" dirty="0"/>
            </a:br>
            <a:r>
              <a:rPr lang="en-US" sz="3200" i="1" dirty="0"/>
              <a:t/>
            </a:r>
            <a:br>
              <a:rPr lang="en-US" sz="3200" i="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257" y="223044"/>
            <a:ext cx="356436" cy="356436"/>
          </a:xfrm>
          <a:prstGeom prst="rect">
            <a:avLst/>
          </a:prstGeom>
        </p:spPr>
      </p:pic>
    </p:spTree>
    <p:extLst>
      <p:ext uri="{BB962C8B-B14F-4D97-AF65-F5344CB8AC3E}">
        <p14:creationId xmlns:p14="http://schemas.microsoft.com/office/powerpoint/2010/main" val="2130562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103128"/>
            <a:ext cx="7053542" cy="522514"/>
          </a:xfrm>
        </p:spPr>
        <p:txBody>
          <a:bodyPr/>
          <a:lstStyle/>
          <a:p>
            <a:r>
              <a:rPr lang="en-IN" sz="2000" b="1" u="sng" dirty="0" smtClean="0"/>
              <a:t>Data cleaning and </a:t>
            </a:r>
            <a:r>
              <a:rPr lang="en-IN" sz="2000" b="1" u="sng" dirty="0" err="1" smtClean="0"/>
              <a:t>Manupulation</a:t>
            </a:r>
            <a:r>
              <a:rPr lang="en-IN" sz="2000" b="1" u="sng" dirty="0" smtClean="0"/>
              <a:t> </a:t>
            </a:r>
            <a:r>
              <a:rPr lang="en-IN" sz="2000" b="1" dirty="0" smtClean="0"/>
              <a:t>:-</a:t>
            </a:r>
            <a:endParaRPr lang="en-IN" sz="2000" b="1" u="sng"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716" y="227418"/>
            <a:ext cx="356436" cy="356436"/>
          </a:xfrm>
          <a:prstGeom prst="rect">
            <a:avLst/>
          </a:prstGeom>
        </p:spPr>
      </p:pic>
      <p:sp>
        <p:nvSpPr>
          <p:cNvPr id="3" name="Content Placeholder 2"/>
          <p:cNvSpPr>
            <a:spLocks noGrp="1"/>
          </p:cNvSpPr>
          <p:nvPr>
            <p:ph idx="1"/>
          </p:nvPr>
        </p:nvSpPr>
        <p:spPr>
          <a:xfrm>
            <a:off x="827484" y="583854"/>
            <a:ext cx="6267710" cy="358047"/>
          </a:xfrm>
        </p:spPr>
        <p:txBody>
          <a:bodyPr/>
          <a:lstStyle/>
          <a:p>
            <a:endParaRPr lang="en-IN" dirty="0"/>
          </a:p>
        </p:txBody>
      </p:sp>
      <p:pic>
        <p:nvPicPr>
          <p:cNvPr id="9" name="Picture 8"/>
          <p:cNvPicPr>
            <a:picLocks noChangeAspect="1"/>
          </p:cNvPicPr>
          <p:nvPr/>
        </p:nvPicPr>
        <p:blipFill>
          <a:blip r:embed="rId3"/>
          <a:stretch>
            <a:fillRect/>
          </a:stretch>
        </p:blipFill>
        <p:spPr>
          <a:xfrm>
            <a:off x="233695" y="1106368"/>
            <a:ext cx="6961003" cy="1884925"/>
          </a:xfrm>
          <a:prstGeom prst="rect">
            <a:avLst/>
          </a:prstGeom>
        </p:spPr>
      </p:pic>
      <p:pic>
        <p:nvPicPr>
          <p:cNvPr id="10" name="Picture 9"/>
          <p:cNvPicPr>
            <a:picLocks noChangeAspect="1"/>
          </p:cNvPicPr>
          <p:nvPr/>
        </p:nvPicPr>
        <p:blipFill>
          <a:blip r:embed="rId4"/>
          <a:stretch>
            <a:fillRect/>
          </a:stretch>
        </p:blipFill>
        <p:spPr>
          <a:xfrm>
            <a:off x="233695" y="2991293"/>
            <a:ext cx="2289765" cy="2014442"/>
          </a:xfrm>
          <a:prstGeom prst="rect">
            <a:avLst/>
          </a:prstGeom>
        </p:spPr>
      </p:pic>
      <p:pic>
        <p:nvPicPr>
          <p:cNvPr id="11" name="Picture 10"/>
          <p:cNvPicPr>
            <a:picLocks noChangeAspect="1"/>
          </p:cNvPicPr>
          <p:nvPr/>
        </p:nvPicPr>
        <p:blipFill>
          <a:blip r:embed="rId5"/>
          <a:stretch>
            <a:fillRect/>
          </a:stretch>
        </p:blipFill>
        <p:spPr>
          <a:xfrm>
            <a:off x="2523460" y="2991293"/>
            <a:ext cx="2315690" cy="2090008"/>
          </a:xfrm>
          <a:prstGeom prst="rect">
            <a:avLst/>
          </a:prstGeom>
        </p:spPr>
      </p:pic>
      <p:pic>
        <p:nvPicPr>
          <p:cNvPr id="12" name="Picture 11"/>
          <p:cNvPicPr>
            <a:picLocks noChangeAspect="1"/>
          </p:cNvPicPr>
          <p:nvPr/>
        </p:nvPicPr>
        <p:blipFill>
          <a:blip r:embed="rId6"/>
          <a:stretch>
            <a:fillRect/>
          </a:stretch>
        </p:blipFill>
        <p:spPr>
          <a:xfrm>
            <a:off x="5088236" y="3335300"/>
            <a:ext cx="1857375" cy="1123950"/>
          </a:xfrm>
          <a:prstGeom prst="rect">
            <a:avLst/>
          </a:prstGeom>
        </p:spPr>
      </p:pic>
    </p:spTree>
    <p:extLst>
      <p:ext uri="{BB962C8B-B14F-4D97-AF65-F5344CB8AC3E}">
        <p14:creationId xmlns:p14="http://schemas.microsoft.com/office/powerpoint/2010/main" val="1391108484"/>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FF00"/>
                </a:solidFill>
              </a:rPr>
              <a:t>Exploratory Data Analysis(EDA)</a:t>
            </a:r>
            <a:endParaRPr lang="en-IN" b="1" dirty="0">
              <a:solidFill>
                <a:srgbClr val="FFFF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798" y="275007"/>
            <a:ext cx="356436" cy="356436"/>
          </a:xfrm>
          <a:prstGeom prst="rect">
            <a:avLst/>
          </a:prstGeom>
        </p:spPr>
      </p:pic>
      <p:pic>
        <p:nvPicPr>
          <p:cNvPr id="7" name="Content Placeholder 6"/>
          <p:cNvPicPr>
            <a:picLocks noGrp="1" noChangeAspect="1"/>
          </p:cNvPicPr>
          <p:nvPr>
            <p:ph idx="1"/>
          </p:nvPr>
        </p:nvPicPr>
        <p:blipFill>
          <a:blip r:embed="rId3"/>
          <a:stretch>
            <a:fillRect/>
          </a:stretch>
        </p:blipFill>
        <p:spPr>
          <a:xfrm>
            <a:off x="429391" y="1048562"/>
            <a:ext cx="4561995" cy="3025999"/>
          </a:xfrm>
          <a:prstGeom prst="rect">
            <a:avLst/>
          </a:prstGeom>
        </p:spPr>
      </p:pic>
      <p:pic>
        <p:nvPicPr>
          <p:cNvPr id="9" name="Picture 8"/>
          <p:cNvPicPr>
            <a:picLocks noChangeAspect="1"/>
          </p:cNvPicPr>
          <p:nvPr/>
        </p:nvPicPr>
        <p:blipFill>
          <a:blip r:embed="rId4"/>
          <a:stretch>
            <a:fillRect/>
          </a:stretch>
        </p:blipFill>
        <p:spPr>
          <a:xfrm>
            <a:off x="268382" y="4260181"/>
            <a:ext cx="6448425" cy="762000"/>
          </a:xfrm>
          <a:prstGeom prst="rect">
            <a:avLst/>
          </a:prstGeom>
        </p:spPr>
      </p:pic>
    </p:spTree>
    <p:extLst>
      <p:ext uri="{BB962C8B-B14F-4D97-AF65-F5344CB8AC3E}">
        <p14:creationId xmlns:p14="http://schemas.microsoft.com/office/powerpoint/2010/main" val="20024973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3944</TotalTime>
  <Words>389</Words>
  <Application>Microsoft Office PowerPoint</Application>
  <PresentationFormat>On-screen Show (16:9)</PresentationFormat>
  <Paragraphs>73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Century Gothic</vt:lpstr>
      <vt:lpstr>Wingdings</vt:lpstr>
      <vt:lpstr>Arial</vt:lpstr>
      <vt:lpstr>Wingdings 3</vt:lpstr>
      <vt:lpstr>Montserrat</vt:lpstr>
      <vt:lpstr>Ion</vt:lpstr>
      <vt:lpstr>                       Capstone Project-2 Demand Prediction for Public Transport by  Ashveen Kumar Verma (Self)   </vt:lpstr>
      <vt:lpstr>ASHVEEN KUMAR VERMA</vt:lpstr>
      <vt:lpstr>Project: Traffic Jam: Predicting People's Movement into Nairobi   </vt:lpstr>
      <vt:lpstr>Work Flow:-</vt:lpstr>
      <vt:lpstr> After collecting data it’s important to understand your data . So we had 51645 rows and 10 columns. So lets understand this 10 columns.</vt:lpstr>
      <vt:lpstr> The routes from these 14 origins to the first stop in the outskirts of Nairobi takes approximately 8 to 9 hours from time of departure. From the first stop in the outskirts of Nairobi into the main bus terminal, where most passengers get off, in Central Business District, takes another 2 to 3 hours depending on traffic. The three stops that all these routes make in Nairobi (in order) are: Kawangware: the first stop in the outskirts of Nairobi Westlands Afya Centre: the main bus terminal where most passengers disembark Passengers of these bus (or shuttle) rides are affected by Nairobi traffic not only during their ride into the city, but from there they must continue their journey to their final destination in Nairobi wherever that may be. Traffic can act as a deterrent for those who have the option to avoid buses that arrive in Nairobi during peak traffic hours. On the other hand, traffic may be an indication for people’s movement patterns, reflecting business hours, cultural events, political events, and holidays.   </vt:lpstr>
      <vt:lpstr>Data Description  Nairobi Transport Data.csv (zipped) is the dataset of tickets purchased from Mobiticket for the 14 routes from “up country” into Nairobi between 17 October 2017 and 20 April 2018. This dataset includes the variables: ride_id, seat_number, payment_method, payment_receipt, travel_date, travel_time, travel_from, travel_to, car_type, max_capacity.  Data is available for Nairobi through June 2018. Uber Movement provided historic hourly travel time between any two points in Nairobi. Any tables that are extracted from the Uber Movement platform can be used in my model. Variables description: ride_id: unique ID of a vehicle on a specific route on a specific day and time. seat_number: seat assigned to ticket payment_method: method used by customer to purchase ticket from Mobiticket (cash or Mpesa) payment_receipt: unique id number for ticket purchased from Mobiticket travel_date: date of ride departure. (MM/DD/YYYY) travel_time: scheduled departure time of ride. Rides generally depart on time. (hh:mm) travel_from: town from which ride originated travel_to: destination of ride. All rides are to Nairobi. car_type: vehicle type (shuttle or bus) max_capacity: number of seats on the vehicle    </vt:lpstr>
      <vt:lpstr>Data cleaning and Manupulation :-</vt:lpstr>
      <vt:lpstr>Exploratory Data Analysis(EDA)</vt:lpstr>
      <vt:lpstr>Exploratory Data Analysis(EDA)</vt:lpstr>
      <vt:lpstr>Exploratory Data Analysis(EDA)</vt:lpstr>
      <vt:lpstr>Exploratory Data Analysis(EDA)</vt:lpstr>
      <vt:lpstr>Exploratory Data Analysis(EDA)</vt:lpstr>
      <vt:lpstr>Model building and pridection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Hotel Booking Analysis by  Ashveen Kumar Verma (self)</dc:title>
  <dc:creator>Ashveen</dc:creator>
  <cp:lastModifiedBy>Taniya Verma</cp:lastModifiedBy>
  <cp:revision>49</cp:revision>
  <dcterms:modified xsi:type="dcterms:W3CDTF">2022-10-12T07:48:01Z</dcterms:modified>
</cp:coreProperties>
</file>