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6" r:id="rId6"/>
    <p:sldId id="260" r:id="rId7"/>
    <p:sldId id="267" r:id="rId8"/>
    <p:sldId id="268" r:id="rId9"/>
    <p:sldId id="269" r:id="rId10"/>
    <p:sldId id="262" r:id="rId11"/>
    <p:sldId id="271" r:id="rId12"/>
    <p:sldId id="270" r:id="rId1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80" d="100"/>
          <a:sy n="80" d="100"/>
        </p:scale>
        <p:origin x="1522" y="5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6/11/2025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6/11/2025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6/11/2025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6/11/2025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6/11/2025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6/11/2025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6/11/2025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6/11/2025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6/11/2025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6/11/2025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6/11/2025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6/11/2025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79000"/>
            <a:lum/>
          </a:blip>
          <a:srcRect/>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866775" y="2808287"/>
            <a:ext cx="7772400" cy="1470025"/>
          </a:xfrm>
        </p:spPr>
        <p:txBody>
          <a:bodyPr>
            <a:normAutofit/>
          </a:bodyPr>
          <a:lstStyle/>
          <a:p>
            <a:r>
              <a:rPr sz="3200" b="1" u="sng" dirty="0">
                <a:solidFill>
                  <a:schemeClr val="bg1"/>
                </a:solidFill>
                <a:latin typeface="Times New Roman" panose="02020603050405020304" pitchFamily="18" charset="0"/>
                <a:cs typeface="Times New Roman" panose="02020603050405020304" pitchFamily="18" charset="0"/>
              </a:rPr>
              <a:t>PhonePe Pulse Analysis</a:t>
            </a:r>
            <a:br>
              <a:rPr lang="en-US" sz="3200" b="1" u="sng" dirty="0">
                <a:solidFill>
                  <a:schemeClr val="bg1"/>
                </a:solidFill>
                <a:latin typeface="Times New Roman" panose="02020603050405020304" pitchFamily="18" charset="0"/>
                <a:cs typeface="Times New Roman" panose="02020603050405020304" pitchFamily="18" charset="0"/>
              </a:rPr>
            </a:br>
            <a:r>
              <a:rPr lang="en-US" sz="3200" b="1" u="sng" dirty="0">
                <a:solidFill>
                  <a:schemeClr val="bg1"/>
                </a:solidFill>
                <a:latin typeface="Times New Roman" panose="02020603050405020304" pitchFamily="18" charset="0"/>
                <a:cs typeface="Times New Roman" panose="02020603050405020304" pitchFamily="18" charset="0"/>
              </a:rPr>
              <a:t>Key Findings &amp; Recommendations</a:t>
            </a:r>
            <a:endParaRPr sz="3200" b="1" u="sng" dirty="0">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chemeClr val="accent4">
                <a:lumMod val="0"/>
                <a:lumOff val="100000"/>
              </a:schemeClr>
            </a:gs>
            <a:gs pos="35000">
              <a:schemeClr val="accent4">
                <a:lumMod val="0"/>
                <a:lumOff val="100000"/>
              </a:schemeClr>
            </a:gs>
            <a:gs pos="100000">
              <a:schemeClr val="accent4">
                <a:lumMod val="100000"/>
              </a:schemeClr>
            </a:gs>
          </a:gsLst>
          <a:path path="shap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7"/>
            <a:ext cx="8229600" cy="973137"/>
          </a:xfrm>
        </p:spPr>
        <p:txBody>
          <a:bodyPr>
            <a:normAutofit/>
          </a:bodyPr>
          <a:lstStyle/>
          <a:p>
            <a:r>
              <a:rPr lang="en-US" sz="3200" b="1" dirty="0">
                <a:latin typeface="Times New Roman" panose="02020603050405020304" pitchFamily="18" charset="0"/>
                <a:cs typeface="Times New Roman" panose="02020603050405020304" pitchFamily="18" charset="0"/>
              </a:rPr>
              <a:t>RECOMMENDATIONS</a:t>
            </a:r>
            <a:endParaRPr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581150"/>
            <a:ext cx="8229600" cy="4305300"/>
          </a:xfrm>
        </p:spPr>
        <p:txBody>
          <a:bodyPr>
            <a:noAutofit/>
          </a:bodyPr>
          <a:lstStyle/>
          <a:p>
            <a:pPr algn="just"/>
            <a:r>
              <a:rPr lang="en-US" sz="2000" dirty="0">
                <a:latin typeface="Times New Roman" panose="02020603050405020304" pitchFamily="18" charset="0"/>
                <a:cs typeface="Times New Roman" panose="02020603050405020304" pitchFamily="18" charset="0"/>
              </a:rPr>
              <a:t>Providing the app in regional languages (e.g., Bengali, Odia, Rajasthani/Hindi) enhances accessibility in Tier-2 and Tier-3 markets. Coupled with localized promotional offers, this approach improves onboarding, builds trust, and significantly increases user engagement.</a:t>
            </a:r>
          </a:p>
          <a:p>
            <a:r>
              <a:rPr lang="en-US" sz="2000" dirty="0">
                <a:latin typeface="Times New Roman" panose="02020603050405020304" pitchFamily="18" charset="0"/>
                <a:cs typeface="Times New Roman" panose="02020603050405020304" pitchFamily="18" charset="0"/>
              </a:rPr>
              <a:t>Xiaomi and Samsung account for the majority of PhonePe registrations. Strategic tie-ups—like pre-installed apps or promotional campaigns—on these devices can significantly boost reach and accelerate new user acquisition across all market tiers.</a:t>
            </a:r>
          </a:p>
          <a:p>
            <a:r>
              <a:rPr lang="en-US" sz="2000" dirty="0">
                <a:latin typeface="Times New Roman" panose="02020603050405020304" pitchFamily="18" charset="0"/>
                <a:cs typeface="Times New Roman" panose="02020603050405020304" pitchFamily="18" charset="0"/>
              </a:rPr>
              <a:t>Target states like Odisha, Jharkhand, and Assam where insurance adoption is still low but quarterly growth rates are rising. Offering affordable, customized micro-insurance plans can drive adoption, financial inclusion, and long-term user retention.</a:t>
            </a:r>
          </a:p>
        </p:txBody>
      </p:sp>
      <p:sp>
        <p:nvSpPr>
          <p:cNvPr id="4" name="Rectangle 1">
            <a:extLst>
              <a:ext uri="{FF2B5EF4-FFF2-40B4-BE49-F238E27FC236}">
                <a16:creationId xmlns:a16="http://schemas.microsoft.com/office/drawing/2014/main" id="{CDE7B761-4E3E-474A-A95C-65A7AE9A8646}"/>
              </a:ext>
            </a:extLst>
          </p:cNvPr>
          <p:cNvSpPr>
            <a:spLocks noChangeArrowheads="1"/>
          </p:cNvSpPr>
          <p:nvPr/>
        </p:nvSpPr>
        <p:spPr bwMode="auto">
          <a:xfrm>
            <a:off x="0"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defTabSz="914400" eaLnBrk="0" fontAlgn="base" hangingPunct="0">
              <a:spcBef>
                <a:spcPct val="0"/>
              </a:spcBef>
              <a:spcAft>
                <a:spcPct val="0"/>
              </a:spcAft>
            </a:pP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chemeClr val="accent4">
                <a:lumMod val="0"/>
                <a:lumOff val="100000"/>
              </a:schemeClr>
            </a:gs>
            <a:gs pos="35000">
              <a:schemeClr val="accent4">
                <a:lumMod val="0"/>
                <a:lumOff val="100000"/>
              </a:schemeClr>
            </a:gs>
            <a:gs pos="100000">
              <a:schemeClr val="accent4">
                <a:lumMod val="100000"/>
              </a:schemeClr>
            </a:gs>
          </a:gsLst>
          <a:path path="shap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7"/>
            <a:ext cx="8229600" cy="973137"/>
          </a:xfrm>
        </p:spPr>
        <p:txBody>
          <a:bodyPr>
            <a:normAutofit/>
          </a:bodyPr>
          <a:lstStyle/>
          <a:p>
            <a:r>
              <a:rPr lang="en-US" sz="3200" b="1" dirty="0">
                <a:latin typeface="Times New Roman" panose="02020603050405020304" pitchFamily="18" charset="0"/>
                <a:cs typeface="Times New Roman" panose="02020603050405020304" pitchFamily="18" charset="0"/>
              </a:rPr>
              <a:t>RECOMMENDATIONS</a:t>
            </a:r>
            <a:endParaRPr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581150"/>
            <a:ext cx="8229600" cy="4305300"/>
          </a:xfrm>
        </p:spPr>
        <p:txBody>
          <a:bodyPr>
            <a:noAutofit/>
          </a:bodyPr>
          <a:lstStyle/>
          <a:p>
            <a:pPr algn="just"/>
            <a:r>
              <a:rPr lang="en-US" sz="2000" dirty="0">
                <a:latin typeface="Times New Roman" panose="02020603050405020304" pitchFamily="18" charset="0"/>
                <a:cs typeface="Times New Roman" panose="02020603050405020304" pitchFamily="18" charset="0"/>
              </a:rPr>
              <a:t>Introduce EMI-based premium payments in mid-income Tier-2 states (e.g., Odisha, West Bengal, Rajasthan) to reduce entry barriers and improve insurance penetration.</a:t>
            </a:r>
          </a:p>
          <a:p>
            <a:pPr algn="just"/>
            <a:r>
              <a:rPr lang="en-US" sz="2000" dirty="0">
                <a:latin typeface="Times New Roman" panose="02020603050405020304" pitchFamily="18" charset="0"/>
                <a:cs typeface="Times New Roman" panose="02020603050405020304" pitchFamily="18" charset="0"/>
              </a:rPr>
              <a:t>Launch customized insurance products such as crop insurance in agrarian regions like Bihar, Chhattisgarh, and Jharkhand to address local needs and increase adoption.</a:t>
            </a:r>
          </a:p>
          <a:p>
            <a:pPr algn="just"/>
            <a:r>
              <a:rPr lang="en-US" sz="2000" dirty="0">
                <a:latin typeface="Times New Roman" panose="02020603050405020304" pitchFamily="18" charset="0"/>
                <a:cs typeface="Times New Roman" panose="02020603050405020304" pitchFamily="18" charset="0"/>
              </a:rPr>
              <a:t>Use transaction and user data to identify districts with low current activity but rising digital adoption. Focus efforts on digital literacy, agent deployment, and awareness drives to unlock new user bases.</a:t>
            </a:r>
          </a:p>
          <a:p>
            <a:pPr algn="just"/>
            <a:r>
              <a:rPr lang="en-US" sz="2000" dirty="0">
                <a:latin typeface="Times New Roman" panose="02020603050405020304" pitchFamily="18" charset="0"/>
                <a:cs typeface="Times New Roman" panose="02020603050405020304" pitchFamily="18" charset="0"/>
              </a:rPr>
              <a:t>Integrate insurance offerings with frequently used services like travel bookings and bill payments in states such as Odisha and Assam, where digital adoption is growing. This approach encourages adoption through contextual relevance and convenience.</a:t>
            </a:r>
          </a:p>
        </p:txBody>
      </p:sp>
      <p:sp>
        <p:nvSpPr>
          <p:cNvPr id="4" name="Rectangle 1">
            <a:extLst>
              <a:ext uri="{FF2B5EF4-FFF2-40B4-BE49-F238E27FC236}">
                <a16:creationId xmlns:a16="http://schemas.microsoft.com/office/drawing/2014/main" id="{CDE7B761-4E3E-474A-A95C-65A7AE9A8646}"/>
              </a:ext>
            </a:extLst>
          </p:cNvPr>
          <p:cNvSpPr>
            <a:spLocks noChangeArrowheads="1"/>
          </p:cNvSpPr>
          <p:nvPr/>
        </p:nvSpPr>
        <p:spPr bwMode="auto">
          <a:xfrm>
            <a:off x="0"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defTabSz="914400" eaLnBrk="0" fontAlgn="base" hangingPunct="0">
              <a:spcBef>
                <a:spcPct val="0"/>
              </a:spcBef>
              <a:spcAft>
                <a:spcPct val="0"/>
              </a:spcAft>
            </a:pP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3622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chemeClr val="accent4">
                <a:lumMod val="0"/>
                <a:lumOff val="100000"/>
              </a:schemeClr>
            </a:gs>
            <a:gs pos="35000">
              <a:schemeClr val="accent4">
                <a:lumMod val="0"/>
                <a:lumOff val="100000"/>
              </a:schemeClr>
            </a:gs>
            <a:gs pos="100000">
              <a:schemeClr val="accent4">
                <a:lumMod val="100000"/>
              </a:schemeClr>
            </a:gs>
          </a:gsLst>
          <a:path path="shap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3051969"/>
            <a:ext cx="8229600" cy="754062"/>
          </a:xfrm>
        </p:spPr>
        <p:txBody>
          <a:bodyPr>
            <a:normAutofit/>
          </a:bodyPr>
          <a:lstStyle/>
          <a:p>
            <a:r>
              <a:rPr lang="en-US" sz="3200" b="1" dirty="0">
                <a:latin typeface="Times New Roman" panose="02020603050405020304" pitchFamily="18" charset="0"/>
                <a:cs typeface="Times New Roman" panose="02020603050405020304" pitchFamily="18" charset="0"/>
              </a:rPr>
              <a:t>THANK YOU</a:t>
            </a:r>
            <a:endParaRPr sz="3200" b="1" dirty="0">
              <a:latin typeface="Times New Roman" panose="02020603050405020304" pitchFamily="18" charset="0"/>
              <a:cs typeface="Times New Roman" panose="02020603050405020304" pitchFamily="18" charset="0"/>
            </a:endParaRPr>
          </a:p>
        </p:txBody>
      </p:sp>
      <p:sp>
        <p:nvSpPr>
          <p:cNvPr id="4" name="Rectangle 1">
            <a:extLst>
              <a:ext uri="{FF2B5EF4-FFF2-40B4-BE49-F238E27FC236}">
                <a16:creationId xmlns:a16="http://schemas.microsoft.com/office/drawing/2014/main" id="{CDE7B761-4E3E-474A-A95C-65A7AE9A8646}"/>
              </a:ext>
            </a:extLst>
          </p:cNvPr>
          <p:cNvSpPr>
            <a:spLocks noChangeArrowheads="1"/>
          </p:cNvSpPr>
          <p:nvPr/>
        </p:nvSpPr>
        <p:spPr bwMode="auto">
          <a:xfrm>
            <a:off x="0"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defTabSz="914400" eaLnBrk="0" fontAlgn="base" hangingPunct="0">
              <a:spcBef>
                <a:spcPct val="0"/>
              </a:spcBef>
              <a:spcAft>
                <a:spcPct val="0"/>
              </a:spcAft>
            </a:pP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371450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path path="shape">
            <a:fillToRect l="50000" t="50000" r="50000" b="50000"/>
          </a:path>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712788"/>
            <a:ext cx="8229600" cy="1143000"/>
          </a:xfrm>
        </p:spPr>
        <p:txBody>
          <a:bodyPr>
            <a:normAutofit/>
          </a:bodyPr>
          <a:lstStyle/>
          <a:p>
            <a:r>
              <a:rPr lang="en-US" sz="3200" b="1" dirty="0">
                <a:latin typeface="Times New Roman" panose="02020603050405020304" pitchFamily="18" charset="0"/>
                <a:cs typeface="Times New Roman" panose="02020603050405020304" pitchFamily="18" charset="0"/>
              </a:rPr>
              <a:t>OVERVIEW</a:t>
            </a:r>
            <a:endParaRPr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2428875"/>
            <a:ext cx="8229600" cy="4525963"/>
          </a:xfrm>
        </p:spPr>
        <p:txBody>
          <a:bodyPr>
            <a:normAutofit/>
          </a:bodyPr>
          <a:lstStyle/>
          <a:p>
            <a:pPr algn="just"/>
            <a:r>
              <a:rPr sz="2400" dirty="0">
                <a:latin typeface="Times New Roman" panose="02020603050405020304" pitchFamily="18" charset="0"/>
                <a:cs typeface="Times New Roman" panose="02020603050405020304" pitchFamily="18" charset="0"/>
              </a:rPr>
              <a:t>Comprehensive analysis of PhonePe Pulse transaction and user engagement data.</a:t>
            </a:r>
          </a:p>
          <a:p>
            <a:pPr algn="just"/>
            <a:r>
              <a:rPr sz="2400" dirty="0">
                <a:latin typeface="Times New Roman" panose="02020603050405020304" pitchFamily="18" charset="0"/>
                <a:cs typeface="Times New Roman" panose="02020603050405020304" pitchFamily="18" charset="0"/>
              </a:rPr>
              <a:t>Goals: Derive insights on transaction trends, device usage, insurance, and geography.</a:t>
            </a:r>
          </a:p>
          <a:p>
            <a:pPr algn="just"/>
            <a:r>
              <a:rPr sz="2400" dirty="0">
                <a:latin typeface="Times New Roman" panose="02020603050405020304" pitchFamily="18" charset="0"/>
                <a:cs typeface="Times New Roman" panose="02020603050405020304" pitchFamily="18" charset="0"/>
              </a:rPr>
              <a:t>Tools: Python, SQL, Streamlit, MySQL, Plotly.</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4">
                <a:lumMod val="0"/>
                <a:lumOff val="100000"/>
              </a:schemeClr>
            </a:gs>
            <a:gs pos="35000">
              <a:schemeClr val="accent4">
                <a:lumMod val="0"/>
                <a:lumOff val="100000"/>
              </a:schemeClr>
            </a:gs>
            <a:gs pos="100000">
              <a:schemeClr val="accent4">
                <a:lumMod val="100000"/>
              </a:schemeClr>
            </a:gs>
          </a:gsLst>
          <a:path path="shape">
            <a:fillToRect l="50000" t="50000" r="50000" b="50000"/>
          </a:path>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latin typeface="Times New Roman" panose="02020603050405020304" pitchFamily="18" charset="0"/>
                <a:cs typeface="Times New Roman" panose="02020603050405020304" pitchFamily="18" charset="0"/>
              </a:rPr>
              <a:t>DATA FLOW</a:t>
            </a:r>
            <a:endParaRPr sz="3200" b="1" dirty="0">
              <a:latin typeface="Times New Roman" panose="02020603050405020304" pitchFamily="18" charset="0"/>
              <a:cs typeface="Times New Roman" panose="02020603050405020304" pitchFamily="18" charset="0"/>
            </a:endParaRPr>
          </a:p>
        </p:txBody>
      </p:sp>
      <p:graphicFrame>
        <p:nvGraphicFramePr>
          <p:cNvPr id="9" name="Table 9">
            <a:extLst>
              <a:ext uri="{FF2B5EF4-FFF2-40B4-BE49-F238E27FC236}">
                <a16:creationId xmlns:a16="http://schemas.microsoft.com/office/drawing/2014/main" id="{8304D88E-3A7F-427A-A477-89F40F9BA4C3}"/>
              </a:ext>
            </a:extLst>
          </p:cNvPr>
          <p:cNvGraphicFramePr>
            <a:graphicFrameLocks noGrp="1"/>
          </p:cNvGraphicFramePr>
          <p:nvPr>
            <p:ph idx="1"/>
            <p:extLst>
              <p:ext uri="{D42A27DB-BD31-4B8C-83A1-F6EECF244321}">
                <p14:modId xmlns:p14="http://schemas.microsoft.com/office/powerpoint/2010/main" val="79463517"/>
              </p:ext>
            </p:extLst>
          </p:nvPr>
        </p:nvGraphicFramePr>
        <p:xfrm>
          <a:off x="1281112" y="1647825"/>
          <a:ext cx="6581776" cy="4171948"/>
        </p:xfrm>
        <a:graphic>
          <a:graphicData uri="http://schemas.openxmlformats.org/drawingml/2006/table">
            <a:tbl>
              <a:tblPr firstRow="1" bandRow="1">
                <a:tableStyleId>{00A15C55-8517-42AA-B614-E9B94910E393}</a:tableStyleId>
              </a:tblPr>
              <a:tblGrid>
                <a:gridCol w="3290888">
                  <a:extLst>
                    <a:ext uri="{9D8B030D-6E8A-4147-A177-3AD203B41FA5}">
                      <a16:colId xmlns:a16="http://schemas.microsoft.com/office/drawing/2014/main" val="2201188977"/>
                    </a:ext>
                  </a:extLst>
                </a:gridCol>
                <a:gridCol w="3290888">
                  <a:extLst>
                    <a:ext uri="{9D8B030D-6E8A-4147-A177-3AD203B41FA5}">
                      <a16:colId xmlns:a16="http://schemas.microsoft.com/office/drawing/2014/main" val="1776893426"/>
                    </a:ext>
                  </a:extLst>
                </a:gridCol>
              </a:tblGrid>
              <a:tr h="682077">
                <a:tc>
                  <a:txBody>
                    <a:bodyPr/>
                    <a:lstStyle/>
                    <a:p>
                      <a:pPr algn="ctr"/>
                      <a:r>
                        <a:rPr lang="en-US" sz="2000" dirty="0">
                          <a:latin typeface="Times New Roman" panose="02020603050405020304" pitchFamily="18" charset="0"/>
                          <a:cs typeface="Times New Roman" panose="02020603050405020304" pitchFamily="18" charset="0"/>
                        </a:rPr>
                        <a:t>STAGE</a:t>
                      </a:r>
                    </a:p>
                  </a:txBody>
                  <a:tcPr/>
                </a:tc>
                <a:tc>
                  <a:txBody>
                    <a:bodyPr/>
                    <a:lstStyle/>
                    <a:p>
                      <a:pPr algn="ctr"/>
                      <a:r>
                        <a:rPr lang="en-US" sz="2000" dirty="0">
                          <a:latin typeface="Times New Roman" panose="02020603050405020304" pitchFamily="18" charset="0"/>
                          <a:cs typeface="Times New Roman" panose="02020603050405020304" pitchFamily="18" charset="0"/>
                        </a:rPr>
                        <a:t>TOOL / ACTION</a:t>
                      </a:r>
                    </a:p>
                  </a:txBody>
                  <a:tcPr/>
                </a:tc>
                <a:extLst>
                  <a:ext uri="{0D108BD9-81ED-4DB2-BD59-A6C34878D82A}">
                    <a16:rowId xmlns:a16="http://schemas.microsoft.com/office/drawing/2014/main" val="1093367372"/>
                  </a:ext>
                </a:extLst>
              </a:tr>
              <a:tr h="721820">
                <a:tc>
                  <a:txBody>
                    <a:bodyPr/>
                    <a:lstStyle/>
                    <a:p>
                      <a:pPr algn="ctr"/>
                      <a:r>
                        <a:rPr lang="en-US" sz="2000" dirty="0">
                          <a:latin typeface="Times New Roman" panose="02020603050405020304" pitchFamily="18" charset="0"/>
                          <a:cs typeface="Times New Roman" panose="02020603050405020304" pitchFamily="18" charset="0"/>
                        </a:rPr>
                        <a:t>Data Source</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PhonePe Pulse GitHub (JSON)</a:t>
                      </a:r>
                    </a:p>
                  </a:txBody>
                  <a:tcPr anchor="ctr"/>
                </a:tc>
                <a:extLst>
                  <a:ext uri="{0D108BD9-81ED-4DB2-BD59-A6C34878D82A}">
                    <a16:rowId xmlns:a16="http://schemas.microsoft.com/office/drawing/2014/main" val="64544771"/>
                  </a:ext>
                </a:extLst>
              </a:tr>
              <a:tr h="682077">
                <a:tc>
                  <a:txBody>
                    <a:bodyPr/>
                    <a:lstStyle/>
                    <a:p>
                      <a:pPr algn="ctr"/>
                      <a:r>
                        <a:rPr lang="en-US" sz="2000" dirty="0">
                          <a:latin typeface="Times New Roman" panose="02020603050405020304" pitchFamily="18" charset="0"/>
                          <a:cs typeface="Times New Roman" panose="02020603050405020304" pitchFamily="18" charset="0"/>
                        </a:rPr>
                        <a:t>Preprocessing</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Python (cleaning &amp; insertion)</a:t>
                      </a:r>
                    </a:p>
                  </a:txBody>
                  <a:tcPr anchor="ctr"/>
                </a:tc>
                <a:extLst>
                  <a:ext uri="{0D108BD9-81ED-4DB2-BD59-A6C34878D82A}">
                    <a16:rowId xmlns:a16="http://schemas.microsoft.com/office/drawing/2014/main" val="1922370760"/>
                  </a:ext>
                </a:extLst>
              </a:tr>
              <a:tr h="682077">
                <a:tc>
                  <a:txBody>
                    <a:bodyPr/>
                    <a:lstStyle/>
                    <a:p>
                      <a:pPr algn="ctr"/>
                      <a:r>
                        <a:rPr lang="en-US" sz="2000" dirty="0">
                          <a:latin typeface="Times New Roman" panose="02020603050405020304" pitchFamily="18" charset="0"/>
                          <a:cs typeface="Times New Roman" panose="02020603050405020304" pitchFamily="18" charset="0"/>
                        </a:rPr>
                        <a:t>Storage</a:t>
                      </a:r>
                    </a:p>
                  </a:txBody>
                  <a:tcPr/>
                </a:tc>
                <a:tc>
                  <a:txBody>
                    <a:bodyPr/>
                    <a:lstStyle/>
                    <a:p>
                      <a:pPr algn="ctr"/>
                      <a:r>
                        <a:rPr lang="en-US" sz="2000" dirty="0">
                          <a:latin typeface="Times New Roman" panose="02020603050405020304" pitchFamily="18" charset="0"/>
                          <a:cs typeface="Times New Roman" panose="02020603050405020304" pitchFamily="18" charset="0"/>
                        </a:rPr>
                        <a:t>MySQL (relational DB)</a:t>
                      </a:r>
                    </a:p>
                  </a:txBody>
                  <a:tcPr anchor="ctr"/>
                </a:tc>
                <a:extLst>
                  <a:ext uri="{0D108BD9-81ED-4DB2-BD59-A6C34878D82A}">
                    <a16:rowId xmlns:a16="http://schemas.microsoft.com/office/drawing/2014/main" val="1851379679"/>
                  </a:ext>
                </a:extLst>
              </a:tr>
              <a:tr h="721820">
                <a:tc>
                  <a:txBody>
                    <a:bodyPr/>
                    <a:lstStyle/>
                    <a:p>
                      <a:pPr algn="ctr"/>
                      <a:r>
                        <a:rPr lang="en-US" sz="2000" dirty="0">
                          <a:latin typeface="Times New Roman" panose="02020603050405020304" pitchFamily="18" charset="0"/>
                          <a:cs typeface="Times New Roman" panose="02020603050405020304" pitchFamily="18" charset="0"/>
                        </a:rPr>
                        <a:t>Analysis</a:t>
                      </a:r>
                    </a:p>
                  </a:txBody>
                  <a:tcPr/>
                </a:tc>
                <a:tc>
                  <a:txBody>
                    <a:bodyPr/>
                    <a:lstStyle/>
                    <a:p>
                      <a:pPr algn="ctr"/>
                      <a:r>
                        <a:rPr lang="en-US" sz="2000" dirty="0">
                          <a:latin typeface="Times New Roman" panose="02020603050405020304" pitchFamily="18" charset="0"/>
                          <a:cs typeface="Times New Roman" panose="02020603050405020304" pitchFamily="18" charset="0"/>
                        </a:rPr>
                        <a:t>Python + SQL (query + transform)</a:t>
                      </a:r>
                    </a:p>
                  </a:txBody>
                  <a:tcPr anchor="ctr"/>
                </a:tc>
                <a:extLst>
                  <a:ext uri="{0D108BD9-81ED-4DB2-BD59-A6C34878D82A}">
                    <a16:rowId xmlns:a16="http://schemas.microsoft.com/office/drawing/2014/main" val="1355226689"/>
                  </a:ext>
                </a:extLst>
              </a:tr>
              <a:tr h="682077">
                <a:tc>
                  <a:txBody>
                    <a:bodyPr/>
                    <a:lstStyle/>
                    <a:p>
                      <a:pPr algn="ctr"/>
                      <a:r>
                        <a:rPr lang="en-US" sz="2000" dirty="0">
                          <a:latin typeface="Times New Roman" panose="02020603050405020304" pitchFamily="18" charset="0"/>
                          <a:cs typeface="Times New Roman" panose="02020603050405020304" pitchFamily="18" charset="0"/>
                        </a:rPr>
                        <a:t>Visualization</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Streamlit + Plotly/Seaborn</a:t>
                      </a:r>
                    </a:p>
                  </a:txBody>
                  <a:tcPr anchor="ctr"/>
                </a:tc>
                <a:extLst>
                  <a:ext uri="{0D108BD9-81ED-4DB2-BD59-A6C34878D82A}">
                    <a16:rowId xmlns:a16="http://schemas.microsoft.com/office/drawing/2014/main" val="4112650071"/>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4">
                <a:lumMod val="0"/>
                <a:lumOff val="100000"/>
              </a:schemeClr>
            </a:gs>
            <a:gs pos="35000">
              <a:schemeClr val="accent4">
                <a:lumMod val="0"/>
                <a:lumOff val="100000"/>
              </a:schemeClr>
            </a:gs>
            <a:gs pos="100000">
              <a:schemeClr val="accent4">
                <a:lumMod val="100000"/>
              </a:schemeClr>
            </a:gs>
          </a:gsLst>
          <a:path path="shape">
            <a:fillToRect l="50000" t="50000" r="50000" b="50000"/>
          </a:path>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latin typeface="Times New Roman" panose="02020603050405020304" pitchFamily="18" charset="0"/>
                <a:cs typeface="Times New Roman" panose="02020603050405020304" pitchFamily="18" charset="0"/>
              </a:rPr>
              <a:t>STREAMLIT DASHBOARD</a:t>
            </a:r>
            <a:endParaRPr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sz="2000" dirty="0">
                <a:latin typeface="Times New Roman" panose="02020603050405020304" pitchFamily="18" charset="0"/>
                <a:cs typeface="Times New Roman" panose="02020603050405020304" pitchFamily="18" charset="0"/>
              </a:rPr>
              <a:t>Choropleth: State-wise transaction heatmap.</a:t>
            </a:r>
          </a:p>
          <a:p>
            <a:r>
              <a:rPr sz="2000" dirty="0">
                <a:latin typeface="Times New Roman" panose="02020603050405020304" pitchFamily="18" charset="0"/>
                <a:cs typeface="Times New Roman" panose="02020603050405020304" pitchFamily="18" charset="0"/>
              </a:rPr>
              <a:t>Business Case Analysis: 5 detailed use-cases with SQL + visualizations.</a:t>
            </a:r>
          </a:p>
        </p:txBody>
      </p:sp>
      <p:pic>
        <p:nvPicPr>
          <p:cNvPr id="5" name="Picture 4">
            <a:extLst>
              <a:ext uri="{FF2B5EF4-FFF2-40B4-BE49-F238E27FC236}">
                <a16:creationId xmlns:a16="http://schemas.microsoft.com/office/drawing/2014/main" id="{FD76BF39-BC73-478E-9AFE-2E4A0CF9D2EA}"/>
              </a:ext>
            </a:extLst>
          </p:cNvPr>
          <p:cNvPicPr>
            <a:picLocks noChangeAspect="1"/>
          </p:cNvPicPr>
          <p:nvPr/>
        </p:nvPicPr>
        <p:blipFill>
          <a:blip r:embed="rId2"/>
          <a:stretch>
            <a:fillRect/>
          </a:stretch>
        </p:blipFill>
        <p:spPr>
          <a:xfrm>
            <a:off x="1038225" y="2762423"/>
            <a:ext cx="7067550" cy="336374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accent4">
                <a:lumMod val="0"/>
                <a:lumOff val="100000"/>
              </a:schemeClr>
            </a:gs>
            <a:gs pos="35000">
              <a:schemeClr val="accent4">
                <a:lumMod val="0"/>
                <a:lumOff val="100000"/>
              </a:schemeClr>
            </a:gs>
            <a:gs pos="100000">
              <a:schemeClr val="accent4">
                <a:lumMod val="100000"/>
              </a:schemeClr>
            </a:gs>
          </a:gsLst>
          <a:path path="shap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34987"/>
          </a:xfrm>
        </p:spPr>
        <p:txBody>
          <a:bodyPr>
            <a:noAutofit/>
          </a:bodyPr>
          <a:lstStyle/>
          <a:p>
            <a:r>
              <a:rPr lang="en-US" sz="3200" b="1" dirty="0">
                <a:latin typeface="Times New Roman" panose="02020603050405020304" pitchFamily="18" charset="0"/>
                <a:cs typeface="Times New Roman" panose="02020603050405020304" pitchFamily="18" charset="0"/>
              </a:rPr>
              <a:t>KEY FINDINGS</a:t>
            </a:r>
            <a:endParaRPr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809626"/>
            <a:ext cx="8229600" cy="5316538"/>
          </a:xfrm>
        </p:spPr>
        <p:txBody>
          <a:bodyPr>
            <a:normAutofit/>
          </a:bodyPr>
          <a:lstStyle/>
          <a:p>
            <a:pPr marL="0" indent="0" algn="just">
              <a:buNone/>
            </a:pPr>
            <a:r>
              <a:rPr sz="2000" dirty="0">
                <a:latin typeface="Times New Roman" panose="02020603050405020304" pitchFamily="18" charset="0"/>
                <a:cs typeface="Times New Roman" panose="02020603050405020304" pitchFamily="18" charset="0"/>
              </a:rPr>
              <a:t>• UP, Maharashtra, Karnataka lead in total transactions.</a:t>
            </a:r>
          </a:p>
        </p:txBody>
      </p:sp>
      <p:pic>
        <p:nvPicPr>
          <p:cNvPr id="7" name="Picture 6">
            <a:extLst>
              <a:ext uri="{FF2B5EF4-FFF2-40B4-BE49-F238E27FC236}">
                <a16:creationId xmlns:a16="http://schemas.microsoft.com/office/drawing/2014/main" id="{3CF1C34A-A42C-4742-BB46-E436503AD62A}"/>
              </a:ext>
            </a:extLst>
          </p:cNvPr>
          <p:cNvPicPr>
            <a:picLocks noChangeAspect="1"/>
          </p:cNvPicPr>
          <p:nvPr/>
        </p:nvPicPr>
        <p:blipFill>
          <a:blip r:embed="rId2"/>
          <a:stretch>
            <a:fillRect/>
          </a:stretch>
        </p:blipFill>
        <p:spPr>
          <a:xfrm>
            <a:off x="600075" y="1295400"/>
            <a:ext cx="7953375" cy="5287962"/>
          </a:xfrm>
          <a:prstGeom prst="rect">
            <a:avLst/>
          </a:prstGeom>
          <a:effectLst>
            <a:innerShdw blurRad="114300">
              <a:schemeClr val="accent4"/>
            </a:innerShdw>
          </a:effectLst>
        </p:spPr>
      </p:pic>
    </p:spTree>
    <p:extLst>
      <p:ext uri="{BB962C8B-B14F-4D97-AF65-F5344CB8AC3E}">
        <p14:creationId xmlns:p14="http://schemas.microsoft.com/office/powerpoint/2010/main" val="25808850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chemeClr val="accent4">
                <a:lumMod val="0"/>
                <a:lumOff val="100000"/>
              </a:schemeClr>
            </a:gs>
            <a:gs pos="35000">
              <a:schemeClr val="accent4">
                <a:lumMod val="0"/>
                <a:lumOff val="100000"/>
              </a:schemeClr>
            </a:gs>
            <a:gs pos="100000">
              <a:schemeClr val="accent4">
                <a:lumMod val="100000"/>
              </a:schemeClr>
            </a:gs>
          </a:gsLst>
          <a:path path="shape">
            <a:fillToRect l="50000" t="50000" r="50000" b="50000"/>
          </a:path>
        </a:gra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52450"/>
            <a:ext cx="8229600" cy="5573713"/>
          </a:xfrm>
        </p:spPr>
        <p:txBody>
          <a:bodyPr>
            <a:normAutofit/>
          </a:bodyPr>
          <a:lstStyle/>
          <a:p>
            <a:pPr marL="0" indent="0" algn="just">
              <a:buNone/>
            </a:pPr>
            <a:r>
              <a:rPr lang="en-US" sz="2000" dirty="0">
                <a:latin typeface="Times New Roman" panose="02020603050405020304" pitchFamily="18" charset="0"/>
                <a:cs typeface="Times New Roman" panose="02020603050405020304" pitchFamily="18" charset="0"/>
              </a:rPr>
              <a:t>• Merchant Payments and P2P transfers dominate usage followed by Recharge and bill payments.</a:t>
            </a:r>
          </a:p>
        </p:txBody>
      </p:sp>
      <p:pic>
        <p:nvPicPr>
          <p:cNvPr id="11" name="Picture 10">
            <a:extLst>
              <a:ext uri="{FF2B5EF4-FFF2-40B4-BE49-F238E27FC236}">
                <a16:creationId xmlns:a16="http://schemas.microsoft.com/office/drawing/2014/main" id="{A7E1FFDE-96D2-4E7A-BCB4-E68E314E8220}"/>
              </a:ext>
            </a:extLst>
          </p:cNvPr>
          <p:cNvPicPr>
            <a:picLocks noChangeAspect="1"/>
          </p:cNvPicPr>
          <p:nvPr/>
        </p:nvPicPr>
        <p:blipFill>
          <a:blip r:embed="rId2"/>
          <a:stretch>
            <a:fillRect/>
          </a:stretch>
        </p:blipFill>
        <p:spPr>
          <a:xfrm>
            <a:off x="574913" y="1666875"/>
            <a:ext cx="7994174" cy="43434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chemeClr val="accent4">
                <a:lumMod val="0"/>
                <a:lumOff val="100000"/>
              </a:schemeClr>
            </a:gs>
            <a:gs pos="35000">
              <a:schemeClr val="accent4">
                <a:lumMod val="0"/>
                <a:lumOff val="100000"/>
              </a:schemeClr>
            </a:gs>
            <a:gs pos="100000">
              <a:schemeClr val="accent4">
                <a:lumMod val="100000"/>
              </a:schemeClr>
            </a:gs>
          </a:gsLst>
          <a:path path="shape">
            <a:fillToRect l="50000" t="50000" r="50000" b="50000"/>
          </a:path>
        </a:gradFill>
        <a:effectLst/>
      </p:bgPr>
    </p:bg>
    <p:spTree>
      <p:nvGrpSpPr>
        <p:cNvPr id="1" name=""/>
        <p:cNvGrpSpPr/>
        <p:nvPr/>
      </p:nvGrpSpPr>
      <p:grpSpPr>
        <a:xfrm>
          <a:off x="0" y="0"/>
          <a:ext cx="0" cy="0"/>
          <a:chOff x="0" y="0"/>
          <a:chExt cx="0" cy="0"/>
        </a:xfrm>
      </p:grpSpPr>
      <p:pic>
        <p:nvPicPr>
          <p:cNvPr id="12" name="Content Placeholder 11">
            <a:extLst>
              <a:ext uri="{FF2B5EF4-FFF2-40B4-BE49-F238E27FC236}">
                <a16:creationId xmlns:a16="http://schemas.microsoft.com/office/drawing/2014/main" id="{2AB74A85-6DD2-4452-88B1-D3E4228E9E5C}"/>
              </a:ext>
            </a:extLst>
          </p:cNvPr>
          <p:cNvPicPr>
            <a:picLocks noGrp="1" noChangeAspect="1"/>
          </p:cNvPicPr>
          <p:nvPr>
            <p:ph sz="half" idx="2"/>
          </p:nvPr>
        </p:nvPicPr>
        <p:blipFill>
          <a:blip r:embed="rId2"/>
          <a:stretch>
            <a:fillRect/>
          </a:stretch>
        </p:blipFill>
        <p:spPr>
          <a:xfrm>
            <a:off x="2551906" y="1219134"/>
            <a:ext cx="4040188" cy="2410223"/>
          </a:xfrm>
        </p:spPr>
      </p:pic>
      <p:pic>
        <p:nvPicPr>
          <p:cNvPr id="21" name="Content Placeholder 20">
            <a:extLst>
              <a:ext uri="{FF2B5EF4-FFF2-40B4-BE49-F238E27FC236}">
                <a16:creationId xmlns:a16="http://schemas.microsoft.com/office/drawing/2014/main" id="{98BF97AE-E23C-4D8C-A33F-663E46B0533A}"/>
              </a:ext>
            </a:extLst>
          </p:cNvPr>
          <p:cNvPicPr>
            <a:picLocks noGrp="1" noChangeAspect="1"/>
          </p:cNvPicPr>
          <p:nvPr>
            <p:ph sz="quarter" idx="4"/>
          </p:nvPr>
        </p:nvPicPr>
        <p:blipFill>
          <a:blip r:embed="rId3"/>
          <a:stretch>
            <a:fillRect/>
          </a:stretch>
        </p:blipFill>
        <p:spPr>
          <a:xfrm>
            <a:off x="2551906" y="4388860"/>
            <a:ext cx="4318000" cy="2410223"/>
          </a:xfrm>
        </p:spPr>
      </p:pic>
      <p:sp>
        <p:nvSpPr>
          <p:cNvPr id="17" name="Rectangle 5">
            <a:extLst>
              <a:ext uri="{FF2B5EF4-FFF2-40B4-BE49-F238E27FC236}">
                <a16:creationId xmlns:a16="http://schemas.microsoft.com/office/drawing/2014/main" id="{260FF1EA-CF07-431F-9CD6-E457B76C2CE8}"/>
              </a:ext>
            </a:extLst>
          </p:cNvPr>
          <p:cNvSpPr>
            <a:spLocks noGrp="1" noChangeArrowheads="1"/>
          </p:cNvSpPr>
          <p:nvPr>
            <p:ph type="body" idx="1"/>
          </p:nvPr>
        </p:nvSpPr>
        <p:spPr bwMode="auto">
          <a:xfrm>
            <a:off x="191294" y="237292"/>
            <a:ext cx="8771732"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sz="2000" b="0" dirty="0">
                <a:latin typeface="Times New Roman" panose="02020603050405020304" pitchFamily="18" charset="0"/>
                <a:cs typeface="Times New Roman" panose="02020603050405020304" pitchFamily="18" charset="0"/>
              </a:rPr>
              <a:t>Xiaomi and Samsung together account for the largest share of PhonePe user registrations, significantly ahead of other device brands.</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9" name="Rectangle 7">
            <a:extLst>
              <a:ext uri="{FF2B5EF4-FFF2-40B4-BE49-F238E27FC236}">
                <a16:creationId xmlns:a16="http://schemas.microsoft.com/office/drawing/2014/main" id="{C0A3DF08-AFAA-418B-9070-652A8B38CE06}"/>
              </a:ext>
            </a:extLst>
          </p:cNvPr>
          <p:cNvSpPr>
            <a:spLocks noGrp="1" noChangeArrowheads="1"/>
          </p:cNvSpPr>
          <p:nvPr>
            <p:ph type="body" sz="quarter" idx="3"/>
          </p:nvPr>
        </p:nvSpPr>
        <p:spPr bwMode="auto">
          <a:xfrm>
            <a:off x="191294" y="3903314"/>
            <a:ext cx="8771732"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Karnataka and Maharashtra lead in total insurance transaction volumes, far ahead of other states</a:t>
            </a:r>
          </a:p>
        </p:txBody>
      </p:sp>
    </p:spTree>
    <p:extLst>
      <p:ext uri="{BB962C8B-B14F-4D97-AF65-F5344CB8AC3E}">
        <p14:creationId xmlns:p14="http://schemas.microsoft.com/office/powerpoint/2010/main" val="16103880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chemeClr val="accent4">
                <a:lumMod val="0"/>
                <a:lumOff val="100000"/>
              </a:schemeClr>
            </a:gs>
            <a:gs pos="35000">
              <a:schemeClr val="accent4">
                <a:lumMod val="0"/>
                <a:lumOff val="100000"/>
              </a:schemeClr>
            </a:gs>
            <a:gs pos="100000">
              <a:schemeClr val="accent4">
                <a:lumMod val="100000"/>
              </a:schemeClr>
            </a:gs>
          </a:gsLst>
          <a:path path="shape">
            <a:fillToRect l="50000" t="50000" r="50000" b="50000"/>
          </a:path>
        </a:gradFill>
        <a:effectLst/>
      </p:bgPr>
    </p:bg>
    <p:spTree>
      <p:nvGrpSpPr>
        <p:cNvPr id="1" name=""/>
        <p:cNvGrpSpPr/>
        <p:nvPr/>
      </p:nvGrpSpPr>
      <p:grpSpPr>
        <a:xfrm>
          <a:off x="0" y="0"/>
          <a:ext cx="0" cy="0"/>
          <a:chOff x="0" y="0"/>
          <a:chExt cx="0" cy="0"/>
        </a:xfrm>
      </p:grpSpPr>
      <p:sp>
        <p:nvSpPr>
          <p:cNvPr id="17" name="Rectangle 5">
            <a:extLst>
              <a:ext uri="{FF2B5EF4-FFF2-40B4-BE49-F238E27FC236}">
                <a16:creationId xmlns:a16="http://schemas.microsoft.com/office/drawing/2014/main" id="{260FF1EA-CF07-431F-9CD6-E457B76C2CE8}"/>
              </a:ext>
            </a:extLst>
          </p:cNvPr>
          <p:cNvSpPr>
            <a:spLocks noGrp="1" noChangeArrowheads="1"/>
          </p:cNvSpPr>
          <p:nvPr>
            <p:ph type="body" idx="1"/>
          </p:nvPr>
        </p:nvSpPr>
        <p:spPr bwMode="auto">
          <a:xfrm>
            <a:off x="191294" y="237292"/>
            <a:ext cx="8771732"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sz="2000" b="0" dirty="0">
                <a:latin typeface="Times New Roman" panose="02020603050405020304" pitchFamily="18" charset="0"/>
                <a:cs typeface="Times New Roman" panose="02020603050405020304" pitchFamily="18" charset="0"/>
              </a:rPr>
              <a:t>East and Northeast states like Mizoram, Assam, and Meghalaya show strong quarterly growth, indicating emerging adoption hubs.</a:t>
            </a:r>
          </a:p>
        </p:txBody>
      </p:sp>
      <p:pic>
        <p:nvPicPr>
          <p:cNvPr id="3" name="Picture 2">
            <a:extLst>
              <a:ext uri="{FF2B5EF4-FFF2-40B4-BE49-F238E27FC236}">
                <a16:creationId xmlns:a16="http://schemas.microsoft.com/office/drawing/2014/main" id="{51202325-E0CF-418D-A7F2-16570E1C7539}"/>
              </a:ext>
            </a:extLst>
          </p:cNvPr>
          <p:cNvPicPr>
            <a:picLocks noChangeAspect="1"/>
          </p:cNvPicPr>
          <p:nvPr/>
        </p:nvPicPr>
        <p:blipFill>
          <a:blip r:embed="rId2"/>
          <a:stretch>
            <a:fillRect/>
          </a:stretch>
        </p:blipFill>
        <p:spPr>
          <a:xfrm>
            <a:off x="826633" y="1152525"/>
            <a:ext cx="7490733" cy="5057776"/>
          </a:xfrm>
          <a:prstGeom prst="rect">
            <a:avLst/>
          </a:prstGeom>
        </p:spPr>
      </p:pic>
    </p:spTree>
    <p:extLst>
      <p:ext uri="{BB962C8B-B14F-4D97-AF65-F5344CB8AC3E}">
        <p14:creationId xmlns:p14="http://schemas.microsoft.com/office/powerpoint/2010/main" val="24996188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chemeClr val="accent4">
                <a:lumMod val="0"/>
                <a:lumOff val="100000"/>
              </a:schemeClr>
            </a:gs>
            <a:gs pos="35000">
              <a:schemeClr val="accent4">
                <a:lumMod val="0"/>
                <a:lumOff val="100000"/>
              </a:schemeClr>
            </a:gs>
            <a:gs pos="100000">
              <a:schemeClr val="accent4">
                <a:lumMod val="100000"/>
              </a:schemeClr>
            </a:gs>
          </a:gsLst>
          <a:path path="shape">
            <a:fillToRect l="50000" t="50000" r="50000" b="50000"/>
          </a:path>
        </a:gradFill>
        <a:effectLst/>
      </p:bgPr>
    </p:bg>
    <p:spTree>
      <p:nvGrpSpPr>
        <p:cNvPr id="1" name=""/>
        <p:cNvGrpSpPr/>
        <p:nvPr/>
      </p:nvGrpSpPr>
      <p:grpSpPr>
        <a:xfrm>
          <a:off x="0" y="0"/>
          <a:ext cx="0" cy="0"/>
          <a:chOff x="0" y="0"/>
          <a:chExt cx="0" cy="0"/>
        </a:xfrm>
      </p:grpSpPr>
      <p:sp>
        <p:nvSpPr>
          <p:cNvPr id="17" name="Rectangle 5">
            <a:extLst>
              <a:ext uri="{FF2B5EF4-FFF2-40B4-BE49-F238E27FC236}">
                <a16:creationId xmlns:a16="http://schemas.microsoft.com/office/drawing/2014/main" id="{260FF1EA-CF07-431F-9CD6-E457B76C2CE8}"/>
              </a:ext>
            </a:extLst>
          </p:cNvPr>
          <p:cNvSpPr>
            <a:spLocks noGrp="1" noChangeArrowheads="1"/>
          </p:cNvSpPr>
          <p:nvPr>
            <p:ph type="body" idx="1"/>
          </p:nvPr>
        </p:nvSpPr>
        <p:spPr bwMode="auto">
          <a:xfrm>
            <a:off x="191294" y="237292"/>
            <a:ext cx="8771732"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sz="2000" b="0" dirty="0">
                <a:latin typeface="Times New Roman" panose="02020603050405020304" pitchFamily="18" charset="0"/>
                <a:cs typeface="Times New Roman" panose="02020603050405020304" pitchFamily="18" charset="0"/>
              </a:rPr>
              <a:t>At the state level, Telangana, Maharashtra, and Karnataka lead in both transaction count and amount.</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9" name="Rectangle 7">
            <a:extLst>
              <a:ext uri="{FF2B5EF4-FFF2-40B4-BE49-F238E27FC236}">
                <a16:creationId xmlns:a16="http://schemas.microsoft.com/office/drawing/2014/main" id="{C0A3DF08-AFAA-418B-9070-652A8B38CE06}"/>
              </a:ext>
            </a:extLst>
          </p:cNvPr>
          <p:cNvSpPr>
            <a:spLocks noGrp="1" noChangeArrowheads="1"/>
          </p:cNvSpPr>
          <p:nvPr>
            <p:ph type="body" sz="quarter" idx="3"/>
          </p:nvPr>
        </p:nvSpPr>
        <p:spPr bwMode="auto">
          <a:xfrm>
            <a:off x="191294" y="3541365"/>
            <a:ext cx="8771732"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the district level, Bengaluru Urban leads in both transaction count and value,</a:t>
            </a:r>
            <a:b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with Pune consistently ranking among the top performers.</a:t>
            </a:r>
          </a:p>
        </p:txBody>
      </p:sp>
      <p:pic>
        <p:nvPicPr>
          <p:cNvPr id="3" name="Picture 2">
            <a:extLst>
              <a:ext uri="{FF2B5EF4-FFF2-40B4-BE49-F238E27FC236}">
                <a16:creationId xmlns:a16="http://schemas.microsoft.com/office/drawing/2014/main" id="{FC9EC840-92D5-4021-B9C7-6768F4207F9D}"/>
              </a:ext>
            </a:extLst>
          </p:cNvPr>
          <p:cNvPicPr>
            <a:picLocks noChangeAspect="1"/>
          </p:cNvPicPr>
          <p:nvPr/>
        </p:nvPicPr>
        <p:blipFill>
          <a:blip r:embed="rId2"/>
          <a:stretch>
            <a:fillRect/>
          </a:stretch>
        </p:blipFill>
        <p:spPr>
          <a:xfrm>
            <a:off x="1154905" y="923486"/>
            <a:ext cx="6834189" cy="2505514"/>
          </a:xfrm>
          <a:prstGeom prst="rect">
            <a:avLst/>
          </a:prstGeom>
        </p:spPr>
      </p:pic>
      <p:pic>
        <p:nvPicPr>
          <p:cNvPr id="9" name="Picture 8">
            <a:extLst>
              <a:ext uri="{FF2B5EF4-FFF2-40B4-BE49-F238E27FC236}">
                <a16:creationId xmlns:a16="http://schemas.microsoft.com/office/drawing/2014/main" id="{A72156BD-A43F-40EA-AC95-DCDFC9798AB9}"/>
              </a:ext>
            </a:extLst>
          </p:cNvPr>
          <p:cNvPicPr>
            <a:picLocks noChangeAspect="1"/>
          </p:cNvPicPr>
          <p:nvPr/>
        </p:nvPicPr>
        <p:blipFill>
          <a:blip r:embed="rId3"/>
          <a:stretch>
            <a:fillRect/>
          </a:stretch>
        </p:blipFill>
        <p:spPr>
          <a:xfrm>
            <a:off x="1154905" y="4361615"/>
            <a:ext cx="6834189" cy="2428359"/>
          </a:xfrm>
          <a:prstGeom prst="rect">
            <a:avLst/>
          </a:prstGeom>
        </p:spPr>
      </p:pic>
    </p:spTree>
    <p:extLst>
      <p:ext uri="{BB962C8B-B14F-4D97-AF65-F5344CB8AC3E}">
        <p14:creationId xmlns:p14="http://schemas.microsoft.com/office/powerpoint/2010/main" val="426530048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824</TotalTime>
  <Words>498</Words>
  <Application>Microsoft Office PowerPoint</Application>
  <PresentationFormat>On-screen Show (4:3)</PresentationFormat>
  <Paragraphs>39</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Times New Roman</vt:lpstr>
      <vt:lpstr>Office Theme</vt:lpstr>
      <vt:lpstr>PhonePe Pulse Analysis Key Findings &amp; Recommendations</vt:lpstr>
      <vt:lpstr>OVERVIEW</vt:lpstr>
      <vt:lpstr>DATA FLOW</vt:lpstr>
      <vt:lpstr>STREAMLIT DASHBOARD</vt:lpstr>
      <vt:lpstr>KEY FINDINGS</vt:lpstr>
      <vt:lpstr>PowerPoint Presentation</vt:lpstr>
      <vt:lpstr>PowerPoint Presentation</vt:lpstr>
      <vt:lpstr>PowerPoint Presentation</vt:lpstr>
      <vt:lpstr>PowerPoint Presentation</vt:lpstr>
      <vt:lpstr>RECOMMENDATIONS</vt:lpstr>
      <vt:lpstr>RECOMMENDATIONS</vt:lpstr>
      <vt:lpstr>THANK YOU</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PhonePe Pulse Analysis Key Findings &amp; Recommendations </dc:title>
  <dc:subject/>
  <dc:creator/>
  <cp:keywords/>
  <dc:description>generated using python-pptx</dc:description>
  <cp:lastModifiedBy>Sibi Selvam</cp:lastModifiedBy>
  <cp:revision>16</cp:revision>
  <dcterms:created xsi:type="dcterms:W3CDTF">2013-01-27T09:14:16Z</dcterms:created>
  <dcterms:modified xsi:type="dcterms:W3CDTF">2025-06-11T20:26:59Z</dcterms:modified>
  <cp:category/>
</cp:coreProperties>
</file>