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2" r:id="rId7"/>
    <p:sldId id="263" r:id="rId8"/>
    <p:sldId id="264" r:id="rId9"/>
    <p:sldId id="265" r:id="rId10"/>
    <p:sldId id="266" r:id="rId11"/>
    <p:sldId id="259" r:id="rId12"/>
    <p:sldId id="271" r:id="rId13"/>
    <p:sldId id="272" r:id="rId14"/>
    <p:sldId id="261" r:id="rId15"/>
    <p:sldId id="268" r:id="rId16"/>
    <p:sldId id="269" r:id="rId17"/>
    <p:sldId id="270"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8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65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3D6247-96FF-4C87-B508-E439054C57B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AAF0D-077F-427A-B379-5AB4A2351C28}" type="slidenum">
              <a:rPr lang="en-IN" smtClean="0"/>
            </a:fld>
            <a:endParaRPr lang="en-IN"/>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23D6247-96FF-4C87-B508-E439054C57B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AAF0D-077F-427A-B379-5AB4A2351C28}" type="slidenum">
              <a:rPr lang="en-IN" smtClean="0"/>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23D6247-96FF-4C87-B508-E439054C57B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AAF0D-077F-427A-B379-5AB4A2351C28}" type="slidenum">
              <a:rPr lang="en-IN" smtClean="0"/>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3D6247-96FF-4C87-B508-E439054C57B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AAF0D-077F-427A-B379-5AB4A2351C28}" type="slidenum">
              <a:rPr lang="en-IN" smtClean="0"/>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23D6247-96FF-4C87-B508-E439054C57B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AAF0D-077F-427A-B379-5AB4A2351C28}" type="slidenum">
              <a:rPr lang="en-IN" smtClean="0"/>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23D6247-96FF-4C87-B508-E439054C57B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FAAF0D-077F-427A-B379-5AB4A2351C28}" type="slidenum">
              <a:rPr lang="en-IN" smtClean="0"/>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523999" y="731519"/>
            <a:ext cx="4462272" cy="347472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Content Placeholder 10"/>
          <p:cNvSpPr>
            <a:spLocks noGrp="1"/>
          </p:cNvSpPr>
          <p:nvPr>
            <p:ph sz="quarter" idx="14"/>
          </p:nvPr>
        </p:nvSpPr>
        <p:spPr>
          <a:xfrm>
            <a:off x="6193536" y="731520"/>
            <a:ext cx="4462272" cy="347472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None/>
            </a:pPr>
            <a:r>
              <a:rPr lang="en-US" smtClean="0"/>
              <a:t>Click to edit Master text styles</a:t>
            </a:r>
            <a:endParaRPr lang="en-US" smtClean="0"/>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E23D6247-96FF-4C87-B508-E439054C57B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FAAF0D-077F-427A-B379-5AB4A2351C28}" type="slidenum">
              <a:rPr lang="en-IN" smtClean="0"/>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3D6247-96FF-4C87-B508-E439054C57B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FAAF0D-077F-427A-B379-5AB4A2351C28}" type="slidenum">
              <a:rPr lang="en-IN" smtClean="0"/>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3D6247-96FF-4C87-B508-E439054C57BE}"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FAAF0D-077F-427A-B379-5AB4A2351C28}" type="slidenum">
              <a:rPr lang="en-IN" smtClean="0"/>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23D6247-96FF-4C87-B508-E439054C57B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FAAF0D-077F-427A-B379-5AB4A2351C28}" type="slidenum">
              <a:rPr lang="en-IN" smtClean="0"/>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anose="02040502050405020303"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23D6247-96FF-4C87-B508-E439054C57B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FAAF0D-077F-427A-B379-5AB4A2351C28}" type="slidenum">
              <a:rPr lang="en-IN" smtClean="0"/>
            </a:fld>
            <a:endParaRPr lang="en-IN"/>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23D6247-96FF-4C87-B508-E439054C57BE}" type="datetimeFigureOut">
              <a:rPr lang="en-IN" smtClean="0"/>
            </a:fld>
            <a:endParaRPr lang="en-IN"/>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82FAAF0D-077F-427A-B379-5AB4A2351C2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anose="02040502050405020303"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600" kern="1200">
          <a:solidFill>
            <a:schemeClr val="tx1">
              <a:lumMod val="75000"/>
              <a:lumOff val="25000"/>
            </a:schemeClr>
          </a:solidFill>
          <a:latin typeface="+mn-lt"/>
          <a:ea typeface="+mn-ea"/>
          <a:cs typeface="+mn-cs"/>
        </a:defRPr>
      </a:lvl4pPr>
      <a:lvl5pPr marL="139001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5pPr>
      <a:lvl6pPr marL="166433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8pPr>
      <a:lvl9pPr marL="258762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courses.analyticsvidhya.com/courses/computer-vision-using-deep-learning-version2?utm_source=blog&amp;utm_medium=opencv-functions-computer-vision-article" TargetMode="Externa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mathworks.com/discovery/machine-learning.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6"/>
          <p:cNvSpPr>
            <a:spLocks noGrp="1"/>
          </p:cNvSpPr>
          <p:nvPr>
            <p:ph type="subTitle" idx="1"/>
          </p:nvPr>
        </p:nvSpPr>
        <p:spPr/>
        <p:txBody>
          <a:bodyPr/>
          <a:lstStyle/>
          <a:p>
            <a:r>
              <a:rPr lang="en-IN" dirty="0">
                <a:solidFill>
                  <a:schemeClr val="bg1"/>
                </a:solidFill>
              </a:rPr>
              <a:t>By:</a:t>
            </a:r>
            <a:endParaRPr lang="en-IN" dirty="0">
              <a:solidFill>
                <a:schemeClr val="bg1"/>
              </a:solidFill>
            </a:endParaRPr>
          </a:p>
        </p:txBody>
      </p:sp>
      <p:sp>
        <p:nvSpPr>
          <p:cNvPr id="8" name="Title 7"/>
          <p:cNvSpPr>
            <a:spLocks noGrp="1"/>
          </p:cNvSpPr>
          <p:nvPr>
            <p:ph type="ctrTitle"/>
          </p:nvPr>
        </p:nvSpPr>
        <p:spPr>
          <a:xfrm>
            <a:off x="1524000" y="359507"/>
            <a:ext cx="9144000" cy="1266948"/>
          </a:xfrm>
        </p:spPr>
        <p:txBody>
          <a:bodyPr/>
          <a:lstStyle/>
          <a:p>
            <a:r>
              <a:rPr lang="en-IN" b="1" dirty="0" smtClean="0">
                <a:solidFill>
                  <a:schemeClr val="bg1"/>
                </a:solidFill>
              </a:rPr>
              <a:t>REAL TIME CAR DETECTION</a:t>
            </a:r>
            <a:endParaRPr lang="en-IN" b="1" dirty="0">
              <a:solidFill>
                <a:schemeClr val="bg1"/>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66849" y="2"/>
            <a:ext cx="12191999" cy="7086598"/>
          </a:xfrm>
          <a:prstGeom prst="rect">
            <a:avLst/>
          </a:prstGeom>
        </p:spPr>
      </p:pic>
      <p:sp>
        <p:nvSpPr>
          <p:cNvPr id="12" name="Rectangle 11"/>
          <p:cNvSpPr/>
          <p:nvPr/>
        </p:nvSpPr>
        <p:spPr>
          <a:xfrm>
            <a:off x="1894887" y="2"/>
            <a:ext cx="8402558" cy="769441"/>
          </a:xfrm>
          <a:prstGeom prst="rect">
            <a:avLst/>
          </a:prstGeom>
          <a:noFill/>
        </p:spPr>
        <p:txBody>
          <a:bodyPr wrap="none" lIns="91440" tIns="45720" rIns="91440" bIns="45720">
            <a:spAutoFit/>
          </a:bodyPr>
          <a:lstStyle/>
          <a:p>
            <a:pPr algn="ct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REAL TIME VEHICLE DETECTION</a:t>
            </a:r>
            <a:endParaRPr lang="en-US" sz="4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Rectangle 1"/>
          <p:cNvSpPr/>
          <p:nvPr/>
        </p:nvSpPr>
        <p:spPr>
          <a:xfrm>
            <a:off x="9589770" y="521107"/>
            <a:ext cx="2781300" cy="1568450"/>
          </a:xfrm>
          <a:prstGeom prst="rect">
            <a:avLst/>
          </a:prstGeom>
        </p:spPr>
        <p:txBody>
          <a:bodyPr wrap="square">
            <a:spAutoFit/>
          </a:bodyPr>
          <a:lstStyle/>
          <a:p>
            <a:endParaRPr lang="en-CA" sz="2400" b="1" dirty="0">
              <a:solidFill>
                <a:srgbClr val="FFC000"/>
              </a:solidFill>
            </a:endParaRPr>
          </a:p>
          <a:p>
            <a:r>
              <a:rPr lang="en-CA" sz="2400" b="1" dirty="0" err="1">
                <a:solidFill>
                  <a:srgbClr val="FFC000"/>
                </a:solidFill>
              </a:rPr>
              <a:t>Ash</a:t>
            </a:r>
            <a:r>
              <a:rPr lang="en-IN" altLang="en-CA" sz="2400" b="1" dirty="0" err="1">
                <a:solidFill>
                  <a:srgbClr val="FFC000"/>
                </a:solidFill>
              </a:rPr>
              <a:t>v</a:t>
            </a:r>
            <a:r>
              <a:rPr lang="en-CA" sz="2400" b="1" dirty="0" err="1">
                <a:solidFill>
                  <a:srgbClr val="FFC000"/>
                </a:solidFill>
              </a:rPr>
              <a:t>injeet</a:t>
            </a:r>
            <a:r>
              <a:rPr lang="en-CA" sz="2400" b="1" dirty="0">
                <a:solidFill>
                  <a:srgbClr val="FFC000"/>
                </a:solidFill>
              </a:rPr>
              <a:t> Singh</a:t>
            </a:r>
            <a:endParaRPr lang="en-CA" sz="2400" b="1" dirty="0">
              <a:solidFill>
                <a:srgbClr val="FFC000"/>
              </a:solidFill>
            </a:endParaRPr>
          </a:p>
          <a:p>
            <a:r>
              <a:rPr lang="en-IN" altLang="en-CA" sz="2400" b="1" dirty="0">
                <a:solidFill>
                  <a:srgbClr val="FFC000"/>
                </a:solidFill>
              </a:rPr>
              <a:t>Tushar Gautam</a:t>
            </a:r>
            <a:endParaRPr lang="en-CA" sz="2400" b="1" dirty="0">
              <a:solidFill>
                <a:srgbClr val="FFC000"/>
              </a:solidFill>
            </a:endParaRPr>
          </a:p>
          <a:p>
            <a:endParaRPr lang="en-CA" sz="2400" b="1"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76200"/>
            <a:ext cx="12192000" cy="6858000"/>
          </a:xfrm>
          <a:prstGeom prst="rect">
            <a:avLst/>
          </a:prstGeom>
        </p:spPr>
      </p:pic>
      <p:sp>
        <p:nvSpPr>
          <p:cNvPr id="6" name="Title 5"/>
          <p:cNvSpPr>
            <a:spLocks noGrp="1"/>
          </p:cNvSpPr>
          <p:nvPr>
            <p:ph type="title"/>
          </p:nvPr>
        </p:nvSpPr>
        <p:spPr/>
        <p:txBody>
          <a:bodyPr>
            <a:normAutofit/>
          </a:bodyPr>
          <a:lstStyle/>
          <a:p>
            <a:r>
              <a:rPr lang="en-IN" sz="6000" b="1" dirty="0" smtClean="0">
                <a:solidFill>
                  <a:schemeClr val="bg1"/>
                </a:solidFill>
              </a:rPr>
              <a:t>Library used:</a:t>
            </a:r>
            <a:endParaRPr lang="en-IN" sz="6000" b="1" dirty="0">
              <a:solidFill>
                <a:schemeClr val="bg1"/>
              </a:solidFill>
            </a:endParaRPr>
          </a:p>
        </p:txBody>
      </p:sp>
      <p:sp>
        <p:nvSpPr>
          <p:cNvPr id="7" name="Content Placeholder 6"/>
          <p:cNvSpPr>
            <a:spLocks noGrp="1"/>
          </p:cNvSpPr>
          <p:nvPr>
            <p:ph sz="quarter" idx="13"/>
          </p:nvPr>
        </p:nvSpPr>
        <p:spPr>
          <a:xfrm>
            <a:off x="1209675" y="466725"/>
            <a:ext cx="8534400" cy="3739515"/>
          </a:xfrm>
        </p:spPr>
        <p:txBody>
          <a:bodyPr/>
          <a:lstStyle/>
          <a:p>
            <a:pPr marL="0" indent="0">
              <a:buNone/>
            </a:pPr>
            <a:r>
              <a:rPr lang="en-IN" dirty="0" err="1" smtClean="0">
                <a:solidFill>
                  <a:schemeClr val="bg1"/>
                </a:solidFill>
              </a:rPr>
              <a:t>OpenCV</a:t>
            </a:r>
            <a:r>
              <a:rPr lang="en-IN" dirty="0" smtClean="0">
                <a:solidFill>
                  <a:schemeClr val="bg1"/>
                </a:solidFill>
              </a:rPr>
              <a:t> :</a:t>
            </a:r>
            <a:endParaRPr lang="en-IN" dirty="0" smtClean="0">
              <a:solidFill>
                <a:schemeClr val="bg1"/>
              </a:solidFill>
            </a:endParaRPr>
          </a:p>
          <a:p>
            <a:pPr marL="0" indent="0">
              <a:buNone/>
            </a:pPr>
            <a:r>
              <a:rPr lang="en-IN" dirty="0" smtClean="0">
                <a:solidFill>
                  <a:schemeClr val="bg1"/>
                </a:solidFill>
              </a:rPr>
              <a:t>-</a:t>
            </a:r>
            <a:r>
              <a:rPr lang="en-CA" dirty="0">
                <a:solidFill>
                  <a:schemeClr val="bg1"/>
                </a:solidFill>
              </a:rPr>
              <a:t>(Open Source Computer Vision) is a library of programming functions mainly aimed at real-time computer vision. In simple language it is library used for Image Processing. It is mainly used to do all the operation related to Images</a:t>
            </a:r>
            <a:r>
              <a:rPr lang="en-CA" dirty="0" smtClean="0">
                <a:solidFill>
                  <a:schemeClr val="bg1"/>
                </a:solidFill>
              </a:rPr>
              <a:t>.</a:t>
            </a:r>
            <a:endParaRPr lang="en-CA" dirty="0" smtClean="0">
              <a:solidFill>
                <a:schemeClr val="bg1"/>
              </a:solidFill>
            </a:endParaRPr>
          </a:p>
          <a:p>
            <a:pPr marL="0" indent="0">
              <a:buNone/>
            </a:pPr>
            <a:r>
              <a:rPr lang="en-CA" dirty="0">
                <a:solidFill>
                  <a:schemeClr val="bg1"/>
                </a:solidFill>
                <a:hlinkClick r:id="rId2"/>
              </a:rPr>
              <a:t>Computer vision</a:t>
            </a:r>
            <a:r>
              <a:rPr lang="en-CA" dirty="0">
                <a:solidFill>
                  <a:schemeClr val="bg1"/>
                </a:solidFill>
              </a:rPr>
              <a:t> is among the hottest fields in any industry right now. It is thriving thanks to the rapid advances in technology and research. But it can be a daunting space for newcomers.</a:t>
            </a:r>
            <a:endParaRPr lang="en-CA" dirty="0">
              <a:solidFill>
                <a:schemeClr val="bg1"/>
              </a:solidFill>
            </a:endParaRPr>
          </a:p>
          <a:p>
            <a:pPr marL="0" indent="0">
              <a:buNone/>
            </a:pPr>
            <a:endParaRPr lang="en-IN"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66800" y="552450"/>
            <a:ext cx="8534400" cy="4606290"/>
          </a:xfrm>
        </p:spPr>
        <p:txBody>
          <a:bodyPr>
            <a:normAutofit/>
          </a:bodyPr>
          <a:lstStyle/>
          <a:p>
            <a:pPr fontAlgn="base"/>
            <a:r>
              <a:rPr lang="en-CA" dirty="0" err="1"/>
              <a:t>OpenCV</a:t>
            </a:r>
            <a:r>
              <a:rPr lang="en-CA" dirty="0"/>
              <a:t> has been released under the BSD license and is free for both academic and commercial license.  It has C++, Python, C, and Java interfaces and runs on most of the popular operating systems.  The library was designed for computational efficiency and with a strong focus on real-time applications.  Written in optimized C/C++, the library can take advantage of multi-core processing</a:t>
            </a:r>
            <a:endParaRPr lang="en-CA" dirty="0"/>
          </a:p>
          <a:p>
            <a:pPr fontAlgn="base"/>
            <a:r>
              <a:rPr lang="en-CA" dirty="0"/>
              <a:t>Adopted all around the world, </a:t>
            </a:r>
            <a:r>
              <a:rPr lang="en-CA" dirty="0" err="1"/>
              <a:t>OpenCV</a:t>
            </a:r>
            <a:r>
              <a:rPr lang="en-CA" dirty="0"/>
              <a:t> has more than 47 thousand people of user community and estimated number of downloads exceeding 14 million.  The </a:t>
            </a:r>
            <a:r>
              <a:rPr lang="en-CA" dirty="0" err="1"/>
              <a:t>OpenCV</a:t>
            </a:r>
            <a:r>
              <a:rPr lang="en-CA" dirty="0"/>
              <a:t> library is mentioned here because we will use it later to demonstrate Computer Vision in action working with a Deep Learning Cascade </a:t>
            </a:r>
            <a:r>
              <a:rPr lang="en-CA" dirty="0" err="1"/>
              <a:t>Haar</a:t>
            </a:r>
            <a:r>
              <a:rPr lang="en-CA" dirty="0"/>
              <a:t> model to solve a real world problem.</a:t>
            </a:r>
            <a:endParaRPr lang="en-CA" dirty="0"/>
          </a:p>
          <a:p>
            <a:endParaRPr lang="en-CA"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52700" y="2226945"/>
            <a:ext cx="8534400" cy="4030980"/>
          </a:xfrm>
        </p:spPr>
        <p:txBody>
          <a:bodyPr/>
          <a:lstStyle/>
          <a:p>
            <a:r>
              <a:rPr lang="en-CA" dirty="0"/>
              <a:t>The field of computer vision has witnessed continual advancements in the past 5 years. One of the most stated advancement is Convolution Neural Networks (CNNs). Today, deep CNNs form the crux of most sophisticated fancy computer vision application, such as self-driving cars, auto-tagging of friends in our </a:t>
            </a:r>
            <a:r>
              <a:rPr lang="en-CA" dirty="0" err="1"/>
              <a:t>facebook</a:t>
            </a:r>
            <a:r>
              <a:rPr lang="en-CA" dirty="0"/>
              <a:t> pictures, facial security features, gesture recognition, automatic number plate recognition, </a:t>
            </a:r>
            <a:r>
              <a:rPr lang="en-CA" dirty="0" err="1"/>
              <a:t>etc</a:t>
            </a:r>
            <a:endParaRPr lang="en-CA"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643" y="634558"/>
            <a:ext cx="8683348" cy="1143000"/>
          </a:xfrm>
        </p:spPr>
        <p:txBody>
          <a:bodyPr/>
          <a:lstStyle/>
          <a:p>
            <a:r>
              <a:rPr lang="en-CA" dirty="0" smtClean="0"/>
              <a:t>Implementation Of The Project</a:t>
            </a:r>
            <a:endParaRPr lang="en-CA" dirty="0"/>
          </a:p>
        </p:txBody>
      </p:sp>
      <p:sp>
        <p:nvSpPr>
          <p:cNvPr id="5" name="Content Placeholder 4"/>
          <p:cNvSpPr>
            <a:spLocks noGrp="1"/>
          </p:cNvSpPr>
          <p:nvPr>
            <p:ph sz="quarter" idx="13"/>
          </p:nvPr>
        </p:nvSpPr>
        <p:spPr>
          <a:xfrm>
            <a:off x="1524000" y="2446020"/>
            <a:ext cx="8534400" cy="4103370"/>
          </a:xfrm>
        </p:spPr>
        <p:txBody>
          <a:bodyPr>
            <a:normAutofit fontScale="77500" lnSpcReduction="20000"/>
          </a:bodyPr>
          <a:lstStyle/>
          <a:p>
            <a:pPr marL="45720" indent="0">
              <a:buNone/>
            </a:pPr>
            <a:endParaRPr lang="en-CA" dirty="0"/>
          </a:p>
          <a:p>
            <a:r>
              <a:rPr lang="en-IN" dirty="0"/>
              <a:t>The detection phase of the proposed system is that, mainly</a:t>
            </a:r>
            <a:endParaRPr lang="en-CA" dirty="0"/>
          </a:p>
          <a:p>
            <a:r>
              <a:rPr lang="en-IN" dirty="0"/>
              <a:t>a window of the target size is moved over the input image, and</a:t>
            </a:r>
            <a:endParaRPr lang="en-CA" dirty="0"/>
          </a:p>
          <a:p>
            <a:r>
              <a:rPr lang="en-IN" dirty="0"/>
              <a:t>for each subsection of the image the </a:t>
            </a:r>
            <a:r>
              <a:rPr lang="en-IN" dirty="0" err="1"/>
              <a:t>Haar</a:t>
            </a:r>
            <a:r>
              <a:rPr lang="en-IN" dirty="0"/>
              <a:t>-like feature is</a:t>
            </a:r>
            <a:endParaRPr lang="en-CA" dirty="0"/>
          </a:p>
          <a:p>
            <a:r>
              <a:rPr lang="en-IN" dirty="0"/>
              <a:t>calculated. This difference is then compared to a learned</a:t>
            </a:r>
            <a:endParaRPr lang="en-CA" dirty="0"/>
          </a:p>
          <a:p>
            <a:r>
              <a:rPr lang="en-IN" dirty="0"/>
              <a:t>threshold that separates non-objects from objects.</a:t>
            </a:r>
            <a:endParaRPr lang="en-CA" dirty="0"/>
          </a:p>
          <a:p>
            <a:r>
              <a:rPr lang="en-IN" dirty="0"/>
              <a:t>The biggest advantage of this method is the calculation</a:t>
            </a:r>
            <a:endParaRPr lang="en-CA" dirty="0"/>
          </a:p>
          <a:p>
            <a:r>
              <a:rPr lang="en-IN" dirty="0"/>
              <a:t>speed. Due to the use of integral images that quickly and</a:t>
            </a:r>
            <a:endParaRPr lang="en-CA" dirty="0"/>
          </a:p>
          <a:p>
            <a:r>
              <a:rPr lang="en-IN" dirty="0"/>
              <a:t>efficiently generates the sum of values in a rectangular subset</a:t>
            </a:r>
            <a:endParaRPr lang="en-CA" dirty="0"/>
          </a:p>
          <a:p>
            <a:r>
              <a:rPr lang="en-IN" dirty="0"/>
              <a:t>of a grid, henceforth a </a:t>
            </a:r>
            <a:r>
              <a:rPr lang="en-IN" dirty="0" err="1"/>
              <a:t>Haar</a:t>
            </a:r>
            <a:r>
              <a:rPr lang="en-IN" dirty="0"/>
              <a:t>-like feature of any size can be</a:t>
            </a:r>
            <a:endParaRPr lang="en-CA" dirty="0"/>
          </a:p>
          <a:p>
            <a:r>
              <a:rPr lang="en-IN" dirty="0"/>
              <a:t>calculated in constant time</a:t>
            </a:r>
            <a:r>
              <a:rPr lang="en-IN" dirty="0" smtClean="0"/>
              <a:t>.</a:t>
            </a:r>
            <a:r>
              <a:rPr lang="en-IN" dirty="0"/>
              <a:t> </a:t>
            </a:r>
            <a:endParaRPr lang="en-CA" dirty="0"/>
          </a:p>
          <a:p>
            <a:r>
              <a:rPr lang="en-IN" dirty="0"/>
              <a:t>We converted the RGB images to the </a:t>
            </a:r>
            <a:r>
              <a:rPr lang="en-IN" dirty="0" err="1"/>
              <a:t>Gray</a:t>
            </a:r>
            <a:r>
              <a:rPr lang="en-IN" dirty="0"/>
              <a:t> Scale </a:t>
            </a:r>
            <a:r>
              <a:rPr lang="en-IN" dirty="0" err="1"/>
              <a:t>images.Like</a:t>
            </a:r>
            <a:r>
              <a:rPr lang="en-IN" dirty="0"/>
              <a:t> shown in the image below:</a:t>
            </a:r>
            <a:endParaRPr lang="en-CA" dirty="0"/>
          </a:p>
          <a:p>
            <a:endParaRPr lang="en-C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24000" y="731520"/>
            <a:ext cx="8534400" cy="5372100"/>
          </a:xfrm>
        </p:spPr>
        <p:txBody>
          <a:bodyPr/>
          <a:lstStyle/>
          <a:p>
            <a:r>
              <a:rPr lang="en-IN" dirty="0"/>
              <a:t>We converted the RGB images to the </a:t>
            </a:r>
            <a:r>
              <a:rPr lang="en-IN" dirty="0" err="1"/>
              <a:t>Gray</a:t>
            </a:r>
            <a:r>
              <a:rPr lang="en-IN" dirty="0"/>
              <a:t> Scale </a:t>
            </a:r>
            <a:r>
              <a:rPr lang="en-IN" dirty="0" err="1"/>
              <a:t>images.Like</a:t>
            </a:r>
            <a:r>
              <a:rPr lang="en-IN" dirty="0"/>
              <a:t> shown in the image below:</a:t>
            </a:r>
            <a:endParaRPr lang="en-CA" dirty="0"/>
          </a:p>
          <a:p>
            <a:endParaRPr lang="en-CA"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17420" y="1737360"/>
            <a:ext cx="3502343" cy="278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9764" y="1737361"/>
            <a:ext cx="3458526" cy="278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725930" y="4920526"/>
            <a:ext cx="7943850" cy="923330"/>
          </a:xfrm>
          <a:prstGeom prst="rect">
            <a:avLst/>
          </a:prstGeom>
        </p:spPr>
        <p:txBody>
          <a:bodyPr wrap="square">
            <a:spAutoFit/>
          </a:bodyPr>
          <a:lstStyle/>
          <a:p>
            <a:r>
              <a:rPr lang="en-IN" dirty="0"/>
              <a:t>Next we create the XML files of the various objects (target object) to be detected </a:t>
            </a:r>
            <a:r>
              <a:rPr lang="en-IN" dirty="0" err="1"/>
              <a:t>ie</a:t>
            </a:r>
            <a:r>
              <a:rPr lang="en-IN" dirty="0"/>
              <a:t> one XML file each for bus, car and </a:t>
            </a:r>
            <a:r>
              <a:rPr lang="en-IN" dirty="0" err="1"/>
              <a:t>twowheeler</a:t>
            </a:r>
            <a:r>
              <a:rPr lang="en-IN" dirty="0"/>
              <a:t>. The steps involved in creating the XML files is shown below.</a:t>
            </a:r>
            <a:endParaRPr lang="en-C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3"/>
          </p:nvPr>
        </p:nvPicPr>
        <p:blipFill>
          <a:blip r:embed="rId1">
            <a:extLst>
              <a:ext uri="{28A0092B-C50C-407E-A947-70E740481C1C}">
                <a14:useLocalDpi xmlns:a14="http://schemas.microsoft.com/office/drawing/2010/main" val="0"/>
              </a:ext>
            </a:extLst>
          </a:blip>
          <a:srcRect/>
          <a:stretch>
            <a:fillRect/>
          </a:stretch>
        </p:blipFill>
        <p:spPr bwMode="auto">
          <a:xfrm>
            <a:off x="2809875" y="-1"/>
            <a:ext cx="4629150" cy="578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457325" y="1581150"/>
            <a:ext cx="7810500" cy="4724400"/>
          </a:xfrm>
        </p:spPr>
        <p:txBody>
          <a:bodyPr>
            <a:normAutofit fontScale="70000" lnSpcReduction="20000"/>
          </a:bodyPr>
          <a:lstStyle/>
          <a:p>
            <a:pPr marL="45720" indent="0">
              <a:buNone/>
            </a:pPr>
            <a:r>
              <a:rPr lang="en-IN" b="1" dirty="0"/>
              <a:t>Step 1: Collection of Positive and Negative Image Set</a:t>
            </a:r>
            <a:endParaRPr lang="en-CA" dirty="0"/>
          </a:p>
          <a:p>
            <a:pPr marL="45720" indent="0">
              <a:buNone/>
            </a:pPr>
            <a:r>
              <a:rPr lang="en-IN" dirty="0"/>
              <a:t>For positive and negative images dataset, the images were downloaded from the internet. Then the negative images were made </a:t>
            </a:r>
            <a:r>
              <a:rPr lang="en-IN" dirty="0" err="1"/>
              <a:t>gray</a:t>
            </a:r>
            <a:r>
              <a:rPr lang="en-IN" dirty="0"/>
              <a:t>-scale. All the negative images are then placed in a folder called negative and all the positive images are then placed in a separate folder.</a:t>
            </a:r>
            <a:endParaRPr lang="en-CA" dirty="0"/>
          </a:p>
          <a:p>
            <a:pPr marL="45720" indent="0">
              <a:buNone/>
            </a:pPr>
            <a:r>
              <a:rPr lang="en-IN" b="1" dirty="0"/>
              <a:t>Step 2: Load the images to the Application Cascade </a:t>
            </a:r>
            <a:r>
              <a:rPr lang="en-IN" b="1" dirty="0" err="1"/>
              <a:t>Trainger</a:t>
            </a:r>
            <a:r>
              <a:rPr lang="en-IN" b="1" dirty="0"/>
              <a:t>.</a:t>
            </a:r>
            <a:endParaRPr lang="en-CA" dirty="0"/>
          </a:p>
          <a:p>
            <a:pPr marL="45720" indent="0">
              <a:buNone/>
            </a:pPr>
            <a:r>
              <a:rPr lang="en-IN" dirty="0"/>
              <a:t>Now we load the positive and negative images into the Cascade </a:t>
            </a:r>
            <a:r>
              <a:rPr lang="en-IN" dirty="0" err="1"/>
              <a:t>trainger</a:t>
            </a:r>
            <a:r>
              <a:rPr lang="en-IN" dirty="0"/>
              <a:t>.	</a:t>
            </a:r>
            <a:endParaRPr lang="en-CA" dirty="0" smtClean="0"/>
          </a:p>
          <a:p>
            <a:pPr marL="45720" indent="0">
              <a:buNone/>
            </a:pPr>
            <a:r>
              <a:rPr lang="en-IN" b="1" dirty="0"/>
              <a:t> </a:t>
            </a:r>
            <a:endParaRPr lang="en-CA" dirty="0"/>
          </a:p>
          <a:p>
            <a:pPr marL="45720" indent="0">
              <a:buNone/>
            </a:pPr>
            <a:r>
              <a:rPr lang="en-IN" b="1" dirty="0" smtClean="0"/>
              <a:t>Step 3: Set the desired Inputs and the tool creates a xml file for the required object.</a:t>
            </a:r>
            <a:endParaRPr lang="en-CA" dirty="0" smtClean="0"/>
          </a:p>
          <a:p>
            <a:pPr marL="45720" indent="0">
              <a:buNone/>
            </a:pPr>
            <a:r>
              <a:rPr lang="en-IN" dirty="0" smtClean="0"/>
              <a:t>Set </a:t>
            </a:r>
            <a:r>
              <a:rPr lang="en-IN" dirty="0"/>
              <a:t>the number of iterations and the tool generates a vector file and a cascade(XML) file that contains the dataset.</a:t>
            </a:r>
            <a:endParaRPr lang="en-CA" dirty="0"/>
          </a:p>
          <a:p>
            <a:pPr marL="45720" indent="0">
              <a:buNone/>
            </a:pPr>
            <a:r>
              <a:rPr lang="en-IN" b="1" dirty="0"/>
              <a:t>Step 4: Loading XML file to </a:t>
            </a:r>
            <a:r>
              <a:rPr lang="en-IN" b="1" dirty="0" err="1"/>
              <a:t>OpenCV</a:t>
            </a:r>
            <a:r>
              <a:rPr lang="en-IN" b="1" dirty="0"/>
              <a:t> using cascade Classifier</a:t>
            </a:r>
            <a:endParaRPr lang="en-CA" dirty="0"/>
          </a:p>
          <a:p>
            <a:pPr marL="45720" indent="0">
              <a:buNone/>
            </a:pPr>
            <a:r>
              <a:rPr lang="en-IN" dirty="0"/>
              <a:t>The generated XML files is then handled with the Cascading Classifiers Command Of </a:t>
            </a:r>
            <a:r>
              <a:rPr lang="en-IN" dirty="0" err="1"/>
              <a:t>OpenCV</a:t>
            </a:r>
            <a:r>
              <a:rPr lang="en-IN" dirty="0"/>
              <a:t> and then each frame was converted into </a:t>
            </a:r>
            <a:r>
              <a:rPr lang="en-IN" dirty="0" err="1"/>
              <a:t>GrayScale</a:t>
            </a:r>
            <a:r>
              <a:rPr lang="en-IN" dirty="0"/>
              <a:t> as Coloured frames lower the processing speed. The next step involved detection of objects which was accomplished by the </a:t>
            </a:r>
            <a:r>
              <a:rPr lang="en-IN" dirty="0" smtClean="0"/>
              <a:t>detect </a:t>
            </a:r>
            <a:r>
              <a:rPr lang="en-IN" dirty="0" err="1" smtClean="0"/>
              <a:t>MultiScale</a:t>
            </a:r>
            <a:r>
              <a:rPr lang="en-IN" dirty="0"/>
              <a:t>, the important parameter of this command is the scaling factor which plays an important role in avoiding false detection and miss detection. Various values of scaling factor were tried and the most suitable one was chosen for each of the vehicle detection and hence rectangles were drawn onto the detected objects.</a:t>
            </a:r>
            <a:endParaRPr lang="en-CA" dirty="0"/>
          </a:p>
          <a:p>
            <a:pPr marL="45720" indent="0">
              <a:buNone/>
            </a:pPr>
            <a:endParaRPr lang="en-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550" y="305266"/>
            <a:ext cx="3104056" cy="1143000"/>
          </a:xfrm>
        </p:spPr>
        <p:txBody>
          <a:bodyPr/>
          <a:lstStyle/>
          <a:p>
            <a:pPr marL="0" indent="0">
              <a:buNone/>
            </a:pPr>
            <a:r>
              <a:rPr lang="en-IN" dirty="0" smtClean="0"/>
              <a:t>CODE-</a:t>
            </a:r>
            <a:endParaRPr lang="en-IN" dirty="0"/>
          </a:p>
        </p:txBody>
      </p:sp>
      <p:sp>
        <p:nvSpPr>
          <p:cNvPr id="5" name="Rectangle 2"/>
          <p:cNvSpPr>
            <a:spLocks noGrp="1" noChangeArrowheads="1"/>
          </p:cNvSpPr>
          <p:nvPr>
            <p:ph sz="quarter" idx="13"/>
          </p:nvPr>
        </p:nvSpPr>
        <p:spPr bwMode="auto">
          <a:xfrm>
            <a:off x="1706563" y="1798649"/>
            <a:ext cx="657423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lvl="0" indent="0" eaLnBrk="0" fontAlgn="base" hangingPunct="0">
              <a:spcBef>
                <a:spcPct val="0"/>
              </a:spcBef>
              <a:spcAft>
                <a:spcPct val="0"/>
              </a:spcAft>
              <a:buClrTx/>
              <a:buSzTx/>
              <a:buNone/>
            </a:pPr>
            <a:r>
              <a:rPr lang="en-US" altLang="en-US" sz="1800" dirty="0">
                <a:solidFill>
                  <a:srgbClr val="00B050"/>
                </a:solidFill>
                <a:latin typeface="Arial" panose="020B0604020202020204" pitchFamily="34" charset="0"/>
              </a:rPr>
              <a:t>import</a:t>
            </a:r>
            <a:r>
              <a:rPr lang="en-US" altLang="en-US" sz="1800" dirty="0">
                <a:solidFill>
                  <a:schemeClr val="tx1"/>
                </a:solidFill>
                <a:latin typeface="Arial" panose="020B0604020202020204" pitchFamily="34" charset="0"/>
              </a:rPr>
              <a:t> </a:t>
            </a:r>
            <a:r>
              <a:rPr lang="en-US" altLang="en-US" sz="1800" dirty="0">
                <a:solidFill>
                  <a:srgbClr val="0070C0"/>
                </a:solidFill>
                <a:latin typeface="Arial" panose="020B0604020202020204" pitchFamily="34" charset="0"/>
              </a:rPr>
              <a:t>cv2</a:t>
            </a:r>
            <a:endParaRPr lang="en-US" altLang="en-US" sz="1800" dirty="0">
              <a:solidFill>
                <a:srgbClr val="0070C0"/>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a:solidFill>
                  <a:schemeClr val="tx1"/>
                </a:solidFill>
                <a:latin typeface="Arial" panose="020B0604020202020204" pitchFamily="34" charset="0"/>
              </a:rPr>
              <a:t>print(</a:t>
            </a:r>
            <a:r>
              <a:rPr lang="en-US" altLang="en-US" sz="1800" dirty="0">
                <a:solidFill>
                  <a:srgbClr val="FF0000"/>
                </a:solidFill>
                <a:latin typeface="Arial" panose="020B0604020202020204" pitchFamily="34" charset="0"/>
              </a:rPr>
              <a:t>'Project Topic : Vehicle Classification/Detection')</a:t>
            </a:r>
            <a:endParaRPr lang="en-US" altLang="en-US" sz="1800" dirty="0">
              <a:solidFill>
                <a:srgbClr val="FF0000"/>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a:solidFill>
                  <a:schemeClr val="tx1"/>
                </a:solidFill>
                <a:latin typeface="Arial" panose="020B0604020202020204" pitchFamily="34" charset="0"/>
              </a:rPr>
              <a:t>print(</a:t>
            </a:r>
            <a:r>
              <a:rPr lang="en-US" altLang="en-US" sz="1800" dirty="0">
                <a:solidFill>
                  <a:srgbClr val="FF0000"/>
                </a:solidFill>
                <a:latin typeface="Arial" panose="020B0604020202020204" pitchFamily="34" charset="0"/>
              </a:rPr>
              <a:t>'Machine learning</a:t>
            </a:r>
            <a:r>
              <a:rPr lang="en-US" altLang="en-US" sz="1800" dirty="0" smtClean="0">
                <a:solidFill>
                  <a:srgbClr val="FF0000"/>
                </a:solidFill>
                <a:latin typeface="Arial" panose="020B0604020202020204" pitchFamily="34" charset="0"/>
              </a:rPr>
              <a:t>')</a:t>
            </a:r>
            <a:endParaRPr lang="en-US" altLang="en-US" sz="1800" dirty="0" smtClean="0">
              <a:solidFill>
                <a:srgbClr val="FF0000"/>
              </a:solidFill>
              <a:latin typeface="Arial" panose="020B0604020202020204" pitchFamily="34" charset="0"/>
            </a:endParaRPr>
          </a:p>
          <a:p>
            <a:pPr marL="0" lvl="0" indent="0" eaLnBrk="0" fontAlgn="base" hangingPunct="0">
              <a:spcBef>
                <a:spcPct val="0"/>
              </a:spcBef>
              <a:spcAft>
                <a:spcPct val="0"/>
              </a:spcAft>
              <a:buClrTx/>
              <a:buSzTx/>
              <a:buNone/>
            </a:pPr>
            <a:endParaRPr lang="en-US" altLang="en-US" sz="18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err="1">
                <a:solidFill>
                  <a:schemeClr val="tx1"/>
                </a:solidFill>
                <a:latin typeface="Arial" panose="020B0604020202020204" pitchFamily="34" charset="0"/>
              </a:rPr>
              <a:t>cascade_src</a:t>
            </a:r>
            <a:r>
              <a:rPr lang="en-US" altLang="en-US" sz="1800" dirty="0">
                <a:solidFill>
                  <a:schemeClr val="tx1"/>
                </a:solidFill>
                <a:latin typeface="Arial" panose="020B0604020202020204" pitchFamily="34" charset="0"/>
              </a:rPr>
              <a:t> = 'C:/Users/Rakshit/Desktop/project/cascade.xml'</a:t>
            </a:r>
            <a:endParaRPr lang="en-US" altLang="en-US" sz="18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err="1">
                <a:solidFill>
                  <a:schemeClr val="tx1"/>
                </a:solidFill>
                <a:latin typeface="Arial" panose="020B0604020202020204" pitchFamily="34" charset="0"/>
              </a:rPr>
              <a:t>video_src</a:t>
            </a:r>
            <a:r>
              <a:rPr lang="en-US" altLang="en-US" sz="1800" dirty="0">
                <a:solidFill>
                  <a:schemeClr val="tx1"/>
                </a:solidFill>
                <a:latin typeface="Arial" panose="020B0604020202020204" pitchFamily="34" charset="0"/>
              </a:rPr>
              <a:t> = 'C:/Users/Rakshit/Desktop/project/video1.avi'</a:t>
            </a:r>
            <a:endParaRPr lang="en-US" altLang="en-US" sz="18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a:solidFill>
                  <a:schemeClr val="tx1"/>
                </a:solidFill>
                <a:latin typeface="Arial" panose="020B0604020202020204" pitchFamily="34" charset="0"/>
              </a:rPr>
              <a:t>cap = cv2.VideoCapture(</a:t>
            </a:r>
            <a:r>
              <a:rPr lang="en-US" altLang="en-US" sz="1800" dirty="0" err="1">
                <a:solidFill>
                  <a:schemeClr val="tx1"/>
                </a:solidFill>
                <a:latin typeface="Arial" panose="020B0604020202020204" pitchFamily="34" charset="0"/>
              </a:rPr>
              <a:t>video_src</a:t>
            </a:r>
            <a:r>
              <a:rPr lang="en-US" altLang="en-US" sz="1800" dirty="0">
                <a:solidFill>
                  <a:schemeClr val="tx1"/>
                </a:solidFill>
                <a:latin typeface="Arial" panose="020B0604020202020204" pitchFamily="34" charset="0"/>
              </a:rPr>
              <a:t>)</a:t>
            </a:r>
            <a:endParaRPr lang="en-US" altLang="en-US" sz="18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err="1">
                <a:solidFill>
                  <a:schemeClr val="tx1"/>
                </a:solidFill>
                <a:latin typeface="Arial" panose="020B0604020202020204" pitchFamily="34" charset="0"/>
              </a:rPr>
              <a:t>car_cascade</a:t>
            </a:r>
            <a:r>
              <a:rPr lang="en-US" altLang="en-US" sz="1800" dirty="0">
                <a:solidFill>
                  <a:schemeClr val="tx1"/>
                </a:solidFill>
                <a:latin typeface="Arial" panose="020B0604020202020204" pitchFamily="34" charset="0"/>
              </a:rPr>
              <a:t> = cv2.CascadeClassifier(</a:t>
            </a:r>
            <a:r>
              <a:rPr lang="en-US" altLang="en-US" sz="1800" dirty="0" err="1">
                <a:solidFill>
                  <a:schemeClr val="tx1"/>
                </a:solidFill>
                <a:latin typeface="Arial" panose="020B0604020202020204" pitchFamily="34" charset="0"/>
              </a:rPr>
              <a:t>cascade_src</a:t>
            </a:r>
            <a:r>
              <a:rPr lang="en-US" altLang="en-US" sz="1800" dirty="0" smtClean="0">
                <a:solidFill>
                  <a:schemeClr val="tx1"/>
                </a:solidFill>
                <a:latin typeface="Arial" panose="020B0604020202020204" pitchFamily="34" charset="0"/>
              </a:rPr>
              <a:t>)</a:t>
            </a:r>
            <a:endParaRPr lang="en-US" altLang="en-US" sz="1800" dirty="0" smtClean="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a:solidFill>
                  <a:schemeClr val="tx1"/>
                </a:solidFill>
                <a:latin typeface="Arial" panose="020B0604020202020204" pitchFamily="34" charset="0"/>
              </a:rPr>
              <a:t>label="CAR"</a:t>
            </a:r>
            <a:endParaRPr lang="en-US" altLang="en-US" sz="18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a:solidFill>
                  <a:srgbClr val="00B050"/>
                </a:solidFill>
                <a:latin typeface="Arial" panose="020B0604020202020204" pitchFamily="34" charset="0"/>
              </a:rPr>
              <a:t>while True:</a:t>
            </a:r>
            <a:endParaRPr lang="en-US" altLang="en-US" sz="1800" dirty="0">
              <a:solidFill>
                <a:srgbClr val="00B050"/>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smtClean="0">
                <a:solidFill>
                  <a:schemeClr val="tx1"/>
                </a:solidFill>
                <a:latin typeface="Arial" panose="020B0604020202020204" pitchFamily="34" charset="0"/>
              </a:rPr>
              <a:t>     ret</a:t>
            </a:r>
            <a:r>
              <a:rPr lang="en-US" altLang="en-US" sz="1800" dirty="0">
                <a:solidFill>
                  <a:schemeClr val="tx1"/>
                </a:solidFill>
                <a:latin typeface="Arial" panose="020B0604020202020204" pitchFamily="34" charset="0"/>
              </a:rPr>
              <a:t>, </a:t>
            </a:r>
            <a:r>
              <a:rPr lang="en-US" altLang="en-US" sz="1800" dirty="0" err="1">
                <a:solidFill>
                  <a:schemeClr val="tx1"/>
                </a:solidFill>
                <a:latin typeface="Arial" panose="020B0604020202020204" pitchFamily="34" charset="0"/>
              </a:rPr>
              <a:t>img</a:t>
            </a:r>
            <a:r>
              <a:rPr lang="en-US" altLang="en-US" sz="1800" dirty="0">
                <a:solidFill>
                  <a:schemeClr val="tx1"/>
                </a:solidFill>
                <a:latin typeface="Arial" panose="020B0604020202020204" pitchFamily="34" charset="0"/>
              </a:rPr>
              <a:t> = </a:t>
            </a:r>
            <a:r>
              <a:rPr lang="en-US" altLang="en-US" sz="1800" dirty="0" err="1">
                <a:solidFill>
                  <a:schemeClr val="tx1"/>
                </a:solidFill>
                <a:latin typeface="Arial" panose="020B0604020202020204" pitchFamily="34" charset="0"/>
              </a:rPr>
              <a:t>cap.read</a:t>
            </a:r>
            <a:r>
              <a:rPr lang="en-US" altLang="en-US" sz="1800" dirty="0">
                <a:solidFill>
                  <a:schemeClr val="tx1"/>
                </a:solidFill>
                <a:latin typeface="Arial" panose="020B0604020202020204" pitchFamily="34" charset="0"/>
              </a:rPr>
              <a:t>()</a:t>
            </a:r>
            <a:endParaRPr lang="en-US" altLang="en-US" sz="18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smtClean="0">
                <a:solidFill>
                  <a:schemeClr val="tx1"/>
                </a:solidFill>
                <a:latin typeface="Arial" panose="020B0604020202020204" pitchFamily="34" charset="0"/>
              </a:rPr>
              <a:t>     if </a:t>
            </a:r>
            <a:r>
              <a:rPr lang="en-US" altLang="en-US" sz="1800" dirty="0">
                <a:solidFill>
                  <a:schemeClr val="tx1"/>
                </a:solidFill>
                <a:latin typeface="Arial" panose="020B0604020202020204" pitchFamily="34" charset="0"/>
              </a:rPr>
              <a:t>(type(</a:t>
            </a:r>
            <a:r>
              <a:rPr lang="en-US" altLang="en-US" sz="1800" dirty="0" err="1">
                <a:solidFill>
                  <a:schemeClr val="tx1"/>
                </a:solidFill>
                <a:latin typeface="Arial" panose="020B0604020202020204" pitchFamily="34" charset="0"/>
              </a:rPr>
              <a:t>img</a:t>
            </a:r>
            <a:r>
              <a:rPr lang="en-US" altLang="en-US" sz="1800" dirty="0">
                <a:solidFill>
                  <a:schemeClr val="tx1"/>
                </a:solidFill>
                <a:latin typeface="Arial" panose="020B0604020202020204" pitchFamily="34" charset="0"/>
              </a:rPr>
              <a:t>) == type(</a:t>
            </a:r>
            <a:r>
              <a:rPr lang="en-US" altLang="en-US" sz="1800" dirty="0">
                <a:solidFill>
                  <a:srgbClr val="00B050"/>
                </a:solidFill>
                <a:latin typeface="Arial" panose="020B0604020202020204" pitchFamily="34" charset="0"/>
              </a:rPr>
              <a:t>None</a:t>
            </a:r>
            <a:r>
              <a:rPr lang="en-US" altLang="en-US" sz="1800" dirty="0">
                <a:solidFill>
                  <a:schemeClr val="tx1"/>
                </a:solidFill>
                <a:latin typeface="Arial" panose="020B0604020202020204" pitchFamily="34" charset="0"/>
              </a:rPr>
              <a:t>)):</a:t>
            </a:r>
            <a:endParaRPr lang="en-US" altLang="en-US" sz="18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smtClean="0">
                <a:solidFill>
                  <a:schemeClr val="tx1"/>
                </a:solidFill>
                <a:latin typeface="Arial" panose="020B0604020202020204" pitchFamily="34" charset="0"/>
              </a:rPr>
              <a:t>          </a:t>
            </a:r>
            <a:r>
              <a:rPr lang="en-US" altLang="en-US" sz="1800" dirty="0" smtClean="0">
                <a:solidFill>
                  <a:srgbClr val="00B050"/>
                </a:solidFill>
                <a:latin typeface="Arial" panose="020B0604020202020204" pitchFamily="34" charset="0"/>
              </a:rPr>
              <a:t>break</a:t>
            </a:r>
            <a:endParaRPr lang="en-US" altLang="en-US" sz="1800" dirty="0">
              <a:solidFill>
                <a:srgbClr val="00B050"/>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7473" y="5442856"/>
            <a:ext cx="1346927" cy="72311"/>
          </a:xfrm>
        </p:spPr>
        <p:txBody>
          <a:bodyPr/>
          <a:lstStyle/>
          <a:p>
            <a:endParaRPr lang="en-IN" dirty="0"/>
          </a:p>
        </p:txBody>
      </p:sp>
      <p:sp>
        <p:nvSpPr>
          <p:cNvPr id="3" name="Content Placeholder 2"/>
          <p:cNvSpPr>
            <a:spLocks noGrp="1"/>
          </p:cNvSpPr>
          <p:nvPr>
            <p:ph sz="quarter" idx="13"/>
          </p:nvPr>
        </p:nvSpPr>
        <p:spPr>
          <a:xfrm>
            <a:off x="1524000" y="731520"/>
            <a:ext cx="8534400" cy="4119154"/>
          </a:xfrm>
        </p:spPr>
        <p:txBody>
          <a:bodyPr>
            <a:normAutofit/>
          </a:bodyPr>
          <a:lstStyle/>
          <a:p>
            <a:pPr marL="0" lvl="0" indent="0" eaLnBrk="0" fontAlgn="base" hangingPunct="0">
              <a:spcBef>
                <a:spcPct val="0"/>
              </a:spcBef>
              <a:spcAft>
                <a:spcPct val="0"/>
              </a:spcAft>
              <a:buClrTx/>
              <a:buSzTx/>
              <a:buNone/>
            </a:pPr>
            <a:r>
              <a:rPr lang="en-US" altLang="en-US" sz="2000" dirty="0" smtClean="0">
                <a:solidFill>
                  <a:schemeClr val="tx1"/>
                </a:solidFill>
                <a:latin typeface="Arial" panose="020B0604020202020204" pitchFamily="34" charset="0"/>
              </a:rPr>
              <a:t>     gray </a:t>
            </a:r>
            <a:r>
              <a:rPr lang="en-US" altLang="en-US" sz="2000" dirty="0">
                <a:solidFill>
                  <a:schemeClr val="tx1"/>
                </a:solidFill>
                <a:latin typeface="Arial" panose="020B0604020202020204" pitchFamily="34" charset="0"/>
              </a:rPr>
              <a:t>= cv2.cvtColor(</a:t>
            </a:r>
            <a:r>
              <a:rPr lang="en-US" altLang="en-US" sz="2000" dirty="0" err="1">
                <a:solidFill>
                  <a:schemeClr val="tx1"/>
                </a:solidFill>
                <a:latin typeface="Arial" panose="020B0604020202020204" pitchFamily="34" charset="0"/>
              </a:rPr>
              <a:t>img</a:t>
            </a:r>
            <a:r>
              <a:rPr lang="en-US" altLang="en-US" sz="2000" dirty="0">
                <a:solidFill>
                  <a:schemeClr val="tx1"/>
                </a:solidFill>
                <a:latin typeface="Arial" panose="020B0604020202020204" pitchFamily="34" charset="0"/>
              </a:rPr>
              <a:t>, cv2.COLOR_BGR2GRAY)</a:t>
            </a:r>
            <a:endParaRPr lang="en-US" altLang="en-US" sz="20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smtClean="0">
                <a:solidFill>
                  <a:schemeClr val="tx1"/>
                </a:solidFill>
                <a:latin typeface="Arial" panose="020B0604020202020204" pitchFamily="34" charset="0"/>
              </a:rPr>
              <a:t>     cars </a:t>
            </a:r>
            <a:r>
              <a:rPr lang="en-US" altLang="en-US" sz="2000" dirty="0">
                <a:solidFill>
                  <a:schemeClr val="tx1"/>
                </a:solidFill>
                <a:latin typeface="Arial" panose="020B0604020202020204" pitchFamily="34" charset="0"/>
              </a:rPr>
              <a:t>= </a:t>
            </a:r>
            <a:r>
              <a:rPr lang="en-US" altLang="en-US" sz="2000" dirty="0" err="1">
                <a:solidFill>
                  <a:schemeClr val="tx1"/>
                </a:solidFill>
                <a:latin typeface="Arial" panose="020B0604020202020204" pitchFamily="34" charset="0"/>
              </a:rPr>
              <a:t>car_cascade.detectMultiScale</a:t>
            </a:r>
            <a:r>
              <a:rPr lang="en-US" altLang="en-US" sz="2000" dirty="0">
                <a:solidFill>
                  <a:schemeClr val="tx1"/>
                </a:solidFill>
                <a:latin typeface="Arial" panose="020B0604020202020204" pitchFamily="34" charset="0"/>
              </a:rPr>
              <a:t>(gray, 1.1, 2)</a:t>
            </a:r>
            <a:endParaRPr lang="en-US" altLang="en-US" sz="20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smtClean="0">
                <a:solidFill>
                  <a:schemeClr val="tx1"/>
                </a:solidFill>
                <a:latin typeface="Arial" panose="020B0604020202020204" pitchFamily="34" charset="0"/>
              </a:rPr>
              <a:t>     </a:t>
            </a:r>
            <a:r>
              <a:rPr lang="en-US" altLang="en-US" sz="2000" dirty="0" smtClean="0">
                <a:solidFill>
                  <a:srgbClr val="00B050"/>
                </a:solidFill>
                <a:latin typeface="Arial" panose="020B0604020202020204" pitchFamily="34" charset="0"/>
              </a:rPr>
              <a:t>for</a:t>
            </a:r>
            <a:r>
              <a:rPr lang="en-US" altLang="en-US" sz="2000" dirty="0" smtClean="0">
                <a:solidFill>
                  <a:schemeClr val="tx1"/>
                </a:solidFill>
                <a:latin typeface="Arial" panose="020B0604020202020204" pitchFamily="34" charset="0"/>
              </a:rPr>
              <a:t> </a:t>
            </a:r>
            <a:r>
              <a:rPr lang="en-US" altLang="en-US" sz="2000" dirty="0">
                <a:solidFill>
                  <a:schemeClr val="tx1"/>
                </a:solidFill>
                <a:latin typeface="Arial" panose="020B0604020202020204" pitchFamily="34" charset="0"/>
              </a:rPr>
              <a:t>(</a:t>
            </a:r>
            <a:r>
              <a:rPr lang="en-US" altLang="en-US" sz="2000" dirty="0" err="1">
                <a:solidFill>
                  <a:schemeClr val="tx1"/>
                </a:solidFill>
                <a:latin typeface="Arial" panose="020B0604020202020204" pitchFamily="34" charset="0"/>
              </a:rPr>
              <a:t>x,y,w,h</a:t>
            </a:r>
            <a:r>
              <a:rPr lang="en-US" altLang="en-US" sz="2000" dirty="0">
                <a:solidFill>
                  <a:schemeClr val="tx1"/>
                </a:solidFill>
                <a:latin typeface="Arial" panose="020B0604020202020204" pitchFamily="34" charset="0"/>
              </a:rPr>
              <a:t>) </a:t>
            </a:r>
            <a:r>
              <a:rPr lang="en-US" altLang="en-US" sz="2000" dirty="0">
                <a:solidFill>
                  <a:srgbClr val="00B050"/>
                </a:solidFill>
                <a:latin typeface="Arial" panose="020B0604020202020204" pitchFamily="34" charset="0"/>
              </a:rPr>
              <a:t>in</a:t>
            </a:r>
            <a:r>
              <a:rPr lang="en-US" altLang="en-US" sz="2000" dirty="0">
                <a:solidFill>
                  <a:schemeClr val="tx1"/>
                </a:solidFill>
                <a:latin typeface="Arial" panose="020B0604020202020204" pitchFamily="34" charset="0"/>
              </a:rPr>
              <a:t> cars</a:t>
            </a:r>
            <a:r>
              <a:rPr lang="en-US" altLang="en-US" sz="2000" dirty="0" smtClean="0">
                <a:solidFill>
                  <a:schemeClr val="tx1"/>
                </a:solidFill>
                <a:latin typeface="Arial" panose="020B0604020202020204" pitchFamily="34" charset="0"/>
              </a:rPr>
              <a:t>:</a:t>
            </a:r>
            <a:endParaRPr lang="en-US" altLang="en-US" sz="2000" dirty="0" smtClean="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smtClean="0">
                <a:solidFill>
                  <a:schemeClr val="tx1"/>
                </a:solidFill>
                <a:latin typeface="Arial" panose="020B0604020202020204" pitchFamily="34" charset="0"/>
              </a:rPr>
              <a:t>          cv2.rectangle(</a:t>
            </a:r>
            <a:r>
              <a:rPr lang="en-US" altLang="en-US" sz="2000" dirty="0" err="1" smtClean="0">
                <a:solidFill>
                  <a:schemeClr val="tx1"/>
                </a:solidFill>
                <a:latin typeface="Arial" panose="020B0604020202020204" pitchFamily="34" charset="0"/>
              </a:rPr>
              <a:t>img</a:t>
            </a:r>
            <a:r>
              <a:rPr lang="en-US" altLang="en-US" sz="2000" dirty="0">
                <a:solidFill>
                  <a:schemeClr val="tx1"/>
                </a:solidFill>
                <a:latin typeface="Arial" panose="020B0604020202020204" pitchFamily="34" charset="0"/>
              </a:rPr>
              <a:t>,(</a:t>
            </a:r>
            <a:r>
              <a:rPr lang="en-US" altLang="en-US" sz="2000" dirty="0" err="1">
                <a:solidFill>
                  <a:schemeClr val="tx1"/>
                </a:solidFill>
                <a:latin typeface="Arial" panose="020B0604020202020204" pitchFamily="34" charset="0"/>
              </a:rPr>
              <a:t>x,y</a:t>
            </a:r>
            <a:r>
              <a:rPr lang="en-US" altLang="en-US" sz="2000" dirty="0">
                <a:solidFill>
                  <a:schemeClr val="tx1"/>
                </a:solidFill>
                <a:latin typeface="Arial" panose="020B0604020202020204" pitchFamily="34" charset="0"/>
              </a:rPr>
              <a:t>),(</a:t>
            </a:r>
            <a:r>
              <a:rPr lang="en-US" altLang="en-US" sz="2000" dirty="0" err="1">
                <a:solidFill>
                  <a:schemeClr val="tx1"/>
                </a:solidFill>
                <a:latin typeface="Arial" panose="020B0604020202020204" pitchFamily="34" charset="0"/>
              </a:rPr>
              <a:t>x+w,y+h</a:t>
            </a:r>
            <a:r>
              <a:rPr lang="en-US" altLang="en-US" sz="2000" dirty="0">
                <a:solidFill>
                  <a:schemeClr val="tx1"/>
                </a:solidFill>
                <a:latin typeface="Arial" panose="020B0604020202020204" pitchFamily="34" charset="0"/>
              </a:rPr>
              <a:t>),(0,255,255),2</a:t>
            </a:r>
            <a:r>
              <a:rPr lang="en-US" altLang="en-US" sz="2000" dirty="0" smtClean="0">
                <a:solidFill>
                  <a:schemeClr val="tx1"/>
                </a:solidFill>
                <a:latin typeface="Arial" panose="020B0604020202020204" pitchFamily="34" charset="0"/>
              </a:rPr>
              <a:t>)</a:t>
            </a:r>
            <a:endParaRPr lang="en-US" altLang="en-US" sz="2000" dirty="0" smtClean="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a:solidFill>
                  <a:schemeClr val="tx1"/>
                </a:solidFill>
                <a:latin typeface="Arial" panose="020B0604020202020204" pitchFamily="34" charset="0"/>
              </a:rPr>
              <a:t>          </a:t>
            </a:r>
            <a:r>
              <a:rPr lang="en-US" altLang="en-US" sz="1200" dirty="0" smtClean="0">
                <a:solidFill>
                  <a:schemeClr val="tx1"/>
                </a:solidFill>
                <a:latin typeface="Arial" panose="020B0604020202020204" pitchFamily="34" charset="0"/>
              </a:rPr>
              <a:t>cv2.putText(</a:t>
            </a:r>
            <a:r>
              <a:rPr lang="en-US" altLang="en-US" sz="1200" dirty="0" err="1" smtClean="0">
                <a:solidFill>
                  <a:schemeClr val="tx1"/>
                </a:solidFill>
                <a:latin typeface="Arial" panose="020B0604020202020204" pitchFamily="34" charset="0"/>
              </a:rPr>
              <a:t>img,label</a:t>
            </a:r>
            <a:r>
              <a:rPr lang="en-US" altLang="en-US" sz="1200" dirty="0">
                <a:solidFill>
                  <a:schemeClr val="tx1"/>
                </a:solidFill>
                <a:latin typeface="Arial" panose="020B0604020202020204" pitchFamily="34" charset="0"/>
              </a:rPr>
              <a:t>,(</a:t>
            </a:r>
            <a:r>
              <a:rPr lang="en-US" altLang="en-US" sz="1200" dirty="0" err="1">
                <a:solidFill>
                  <a:schemeClr val="tx1"/>
                </a:solidFill>
                <a:latin typeface="Arial" panose="020B0604020202020204" pitchFamily="34" charset="0"/>
              </a:rPr>
              <a:t>x,y</a:t>
            </a:r>
            <a:r>
              <a:rPr lang="en-US" altLang="en-US" sz="1200" dirty="0">
                <a:solidFill>
                  <a:schemeClr val="tx1"/>
                </a:solidFill>
                <a:latin typeface="Arial" panose="020B0604020202020204" pitchFamily="34" charset="0"/>
              </a:rPr>
              <a:t>),cv2.FONT_HERSHEY_SIMPLEX,0.6,(255,255,0),</a:t>
            </a:r>
            <a:r>
              <a:rPr lang="en-US" altLang="en-US" sz="1200" dirty="0" err="1">
                <a:solidFill>
                  <a:schemeClr val="tx1"/>
                </a:solidFill>
                <a:latin typeface="Arial" panose="020B0604020202020204" pitchFamily="34" charset="0"/>
              </a:rPr>
              <a:t>lineType</a:t>
            </a:r>
            <a:r>
              <a:rPr lang="en-US" altLang="en-US" sz="1200" dirty="0">
                <a:solidFill>
                  <a:schemeClr val="tx1"/>
                </a:solidFill>
                <a:latin typeface="Arial" panose="020B0604020202020204" pitchFamily="34" charset="0"/>
              </a:rPr>
              <a:t>=cv2.LINE_AA)</a:t>
            </a:r>
            <a:endParaRPr lang="en-US" altLang="en-US" sz="12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endParaRPr lang="en-US" altLang="en-US" sz="20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smtClean="0">
                <a:solidFill>
                  <a:schemeClr val="tx1"/>
                </a:solidFill>
                <a:latin typeface="Arial" panose="020B0604020202020204" pitchFamily="34" charset="0"/>
              </a:rPr>
              <a:t>    cv2.imshow</a:t>
            </a:r>
            <a:r>
              <a:rPr lang="en-US" altLang="en-US" sz="2000" dirty="0">
                <a:solidFill>
                  <a:schemeClr val="tx1"/>
                </a:solidFill>
                <a:latin typeface="Arial" panose="020B0604020202020204" pitchFamily="34" charset="0"/>
              </a:rPr>
              <a:t>('video', </a:t>
            </a:r>
            <a:r>
              <a:rPr lang="en-US" altLang="en-US" sz="2000" dirty="0" err="1">
                <a:solidFill>
                  <a:schemeClr val="tx1"/>
                </a:solidFill>
                <a:latin typeface="Arial" panose="020B0604020202020204" pitchFamily="34" charset="0"/>
              </a:rPr>
              <a:t>img</a:t>
            </a:r>
            <a:r>
              <a:rPr lang="en-US" altLang="en-US" sz="2000" dirty="0">
                <a:solidFill>
                  <a:schemeClr val="tx1"/>
                </a:solidFill>
                <a:latin typeface="Arial" panose="020B0604020202020204" pitchFamily="34" charset="0"/>
              </a:rPr>
              <a:t>)</a:t>
            </a:r>
            <a:endParaRPr lang="en-US" altLang="en-US" sz="20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smtClean="0">
                <a:solidFill>
                  <a:schemeClr val="tx1"/>
                </a:solidFill>
                <a:latin typeface="Arial" panose="020B0604020202020204" pitchFamily="34" charset="0"/>
              </a:rPr>
              <a:t>    </a:t>
            </a:r>
            <a:r>
              <a:rPr lang="en-US" altLang="en-US" sz="2000" dirty="0" smtClean="0">
                <a:solidFill>
                  <a:srgbClr val="00B050"/>
                </a:solidFill>
                <a:latin typeface="Arial" panose="020B0604020202020204" pitchFamily="34" charset="0"/>
              </a:rPr>
              <a:t>if</a:t>
            </a:r>
            <a:r>
              <a:rPr lang="en-US" altLang="en-US" sz="2000" dirty="0" smtClean="0">
                <a:solidFill>
                  <a:schemeClr val="tx1"/>
                </a:solidFill>
                <a:latin typeface="Arial" panose="020B0604020202020204" pitchFamily="34" charset="0"/>
              </a:rPr>
              <a:t> </a:t>
            </a:r>
            <a:r>
              <a:rPr lang="en-US" altLang="en-US" sz="2000" dirty="0">
                <a:solidFill>
                  <a:schemeClr val="tx1"/>
                </a:solidFill>
                <a:latin typeface="Arial" panose="020B0604020202020204" pitchFamily="34" charset="0"/>
              </a:rPr>
              <a:t>cv2.waitKey(20) == 27:</a:t>
            </a:r>
            <a:endParaRPr lang="en-US" altLang="en-US" sz="20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smtClean="0">
                <a:solidFill>
                  <a:schemeClr val="tx1"/>
                </a:solidFill>
                <a:latin typeface="Arial" panose="020B0604020202020204" pitchFamily="34" charset="0"/>
              </a:rPr>
              <a:t>          </a:t>
            </a:r>
            <a:r>
              <a:rPr lang="en-US" altLang="en-US" sz="2000" dirty="0" smtClean="0">
                <a:solidFill>
                  <a:srgbClr val="00B050"/>
                </a:solidFill>
                <a:latin typeface="Arial" panose="020B0604020202020204" pitchFamily="34" charset="0"/>
              </a:rPr>
              <a:t>break</a:t>
            </a:r>
            <a:endParaRPr lang="en-US" altLang="en-US" sz="2000" dirty="0" smtClean="0">
              <a:solidFill>
                <a:srgbClr val="00B050"/>
              </a:solidFill>
              <a:latin typeface="Arial" panose="020B0604020202020204" pitchFamily="34" charset="0"/>
            </a:endParaRPr>
          </a:p>
          <a:p>
            <a:pPr marL="0" lvl="0" indent="0" eaLnBrk="0" fontAlgn="base" hangingPunct="0">
              <a:spcBef>
                <a:spcPct val="0"/>
              </a:spcBef>
              <a:spcAft>
                <a:spcPct val="0"/>
              </a:spcAft>
              <a:buClrTx/>
              <a:buSzTx/>
              <a:buNone/>
            </a:pPr>
            <a:endParaRPr lang="en-US" altLang="en-US" sz="20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err="1">
                <a:solidFill>
                  <a:schemeClr val="tx1"/>
                </a:solidFill>
                <a:latin typeface="Arial" panose="020B0604020202020204" pitchFamily="34" charset="0"/>
              </a:rPr>
              <a:t>cap.release</a:t>
            </a:r>
            <a:r>
              <a:rPr lang="en-US" altLang="en-US" sz="2000" dirty="0">
                <a:solidFill>
                  <a:schemeClr val="tx1"/>
                </a:solidFill>
                <a:latin typeface="Arial" panose="020B0604020202020204" pitchFamily="34" charset="0"/>
              </a:rPr>
              <a:t>()</a:t>
            </a:r>
            <a:endParaRPr lang="en-US" altLang="en-US" sz="20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a:solidFill>
                  <a:schemeClr val="tx1"/>
                </a:solidFill>
                <a:latin typeface="Arial" panose="020B0604020202020204" pitchFamily="34" charset="0"/>
              </a:rPr>
              <a:t>cv2.destroyAllWindows()</a:t>
            </a:r>
            <a:endParaRPr lang="en-US" altLang="en-US" sz="2000" dirty="0">
              <a:solidFill>
                <a:schemeClr val="tx1"/>
              </a:solidFill>
              <a:latin typeface="Arial" panose="020B0604020202020204" pitchFamily="34"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311"/>
            <a:ext cx="3675017" cy="1369855"/>
          </a:xfrm>
        </p:spPr>
        <p:txBody>
          <a:bodyPr/>
          <a:lstStyle/>
          <a:p>
            <a:r>
              <a:rPr lang="en-IN" dirty="0" smtClean="0"/>
              <a:t>Output-</a:t>
            </a:r>
            <a:endParaRPr lang="en-IN" dirty="0"/>
          </a:p>
        </p:txBody>
      </p:sp>
      <p:pic>
        <p:nvPicPr>
          <p:cNvPr id="8" name="Content Placeholder 7"/>
          <p:cNvPicPr>
            <a:picLocks noGrp="1" noChangeAspect="1"/>
          </p:cNvPicPr>
          <p:nvPr>
            <p:ph sz="quarter" idx="13"/>
          </p:nvPr>
        </p:nvPicPr>
        <p:blipFill>
          <a:blip r:embed="rId1" cstate="print">
            <a:extLst>
              <a:ext uri="{28A0092B-C50C-407E-A947-70E740481C1C}">
                <a14:useLocalDpi xmlns:a14="http://schemas.microsoft.com/office/drawing/2010/main" val="0"/>
              </a:ext>
            </a:extLst>
          </a:blip>
          <a:stretch>
            <a:fillRect/>
          </a:stretch>
        </p:blipFill>
        <p:spPr>
          <a:xfrm>
            <a:off x="1751302" y="1243902"/>
            <a:ext cx="8923978" cy="5019738"/>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73912" y="2205990"/>
            <a:ext cx="6064348" cy="4080510"/>
          </a:xfrm>
        </p:spPr>
        <p:txBody>
          <a:bodyPr>
            <a:normAutofit/>
          </a:bodyPr>
          <a:lstStyle/>
          <a:p>
            <a:pPr marL="342900" indent="-342900">
              <a:buFontTx/>
              <a:buChar char="-"/>
            </a:pPr>
            <a:r>
              <a:rPr lang="en-IN" dirty="0" smtClean="0"/>
              <a:t>The startling losses both in human lives and finance caused by vehicle accidents.</a:t>
            </a:r>
            <a:endParaRPr lang="en-IN" dirty="0" smtClean="0"/>
          </a:p>
          <a:p>
            <a:endParaRPr lang="en-IN" dirty="0" smtClean="0"/>
          </a:p>
          <a:p>
            <a:pPr marL="342900" indent="-342900">
              <a:buFontTx/>
              <a:buChar char="-"/>
            </a:pPr>
            <a:r>
              <a:rPr lang="en-IN" dirty="0" smtClean="0"/>
              <a:t>To check whether the vehicles are parked in parking area or not.</a:t>
            </a:r>
            <a:endParaRPr lang="en-IN" dirty="0" smtClean="0"/>
          </a:p>
          <a:p>
            <a:endParaRPr lang="en-IN" dirty="0" smtClean="0"/>
          </a:p>
          <a:p>
            <a:pPr marL="342900" indent="-342900">
              <a:buFontTx/>
              <a:buChar char="-"/>
            </a:pPr>
            <a:r>
              <a:rPr lang="en-IN" dirty="0" smtClean="0"/>
              <a:t>Detecting vehicles in videos or images acquired from a moving platform is a challenging problem.</a:t>
            </a:r>
            <a:endParaRPr lang="en-IN" dirty="0"/>
          </a:p>
        </p:txBody>
      </p:sp>
      <p:sp>
        <p:nvSpPr>
          <p:cNvPr id="2" name="Title 1"/>
          <p:cNvSpPr>
            <a:spLocks noGrp="1"/>
          </p:cNvSpPr>
          <p:nvPr>
            <p:ph type="ctrTitle"/>
          </p:nvPr>
        </p:nvSpPr>
        <p:spPr>
          <a:xfrm>
            <a:off x="1524000" y="646529"/>
            <a:ext cx="9144000" cy="1118455"/>
          </a:xfrm>
        </p:spPr>
        <p:txBody>
          <a:bodyPr/>
          <a:lstStyle/>
          <a:p>
            <a:r>
              <a:rPr lang="en-IN" dirty="0" smtClean="0"/>
              <a:t>Why vehicle detection?</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373" y="5469448"/>
            <a:ext cx="8683348" cy="1143000"/>
          </a:xfrm>
        </p:spPr>
        <p:txBody>
          <a:bodyPr/>
          <a:lstStyle/>
          <a:p>
            <a:r>
              <a:rPr lang="en-IN" sz="1800" b="0" dirty="0" smtClean="0">
                <a:latin typeface="Arial" panose="020B0604020202020204" pitchFamily="34" charset="0"/>
                <a:cs typeface="Arial" panose="020B0604020202020204" pitchFamily="34" charset="0"/>
              </a:rPr>
              <a:t>Bike detection                                                                         Bus detection</a:t>
            </a:r>
            <a:endParaRPr lang="en-IN" sz="1800" b="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sz="quarter" idx="13"/>
          </p:nvPr>
        </p:nvPicPr>
        <p:blipFill>
          <a:blip r:embed="rId1" cstate="print">
            <a:extLst>
              <a:ext uri="{28A0092B-C50C-407E-A947-70E740481C1C}">
                <a14:useLocalDpi xmlns:a14="http://schemas.microsoft.com/office/drawing/2010/main" val="0"/>
              </a:ext>
            </a:extLst>
          </a:blip>
          <a:stretch>
            <a:fillRect/>
          </a:stretch>
        </p:blipFill>
        <p:spPr>
          <a:xfrm>
            <a:off x="288263" y="475806"/>
            <a:ext cx="5975378" cy="4900866"/>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095" y="475806"/>
            <a:ext cx="5538545" cy="490086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263" y="325948"/>
            <a:ext cx="8683348" cy="1143000"/>
          </a:xfrm>
        </p:spPr>
        <p:txBody>
          <a:bodyPr/>
          <a:lstStyle/>
          <a:p>
            <a:r>
              <a:rPr lang="en-IN" dirty="0" smtClean="0"/>
              <a:t>Before heading forward we need to know some facts </a:t>
            </a:r>
            <a:endParaRPr lang="en-IN" dirty="0"/>
          </a:p>
        </p:txBody>
      </p:sp>
      <p:sp>
        <p:nvSpPr>
          <p:cNvPr id="3" name="Content Placeholder 2"/>
          <p:cNvSpPr>
            <a:spLocks noGrp="1"/>
          </p:cNvSpPr>
          <p:nvPr>
            <p:ph sz="quarter" idx="13"/>
          </p:nvPr>
        </p:nvSpPr>
        <p:spPr>
          <a:xfrm>
            <a:off x="1238250" y="2503170"/>
            <a:ext cx="8534400" cy="3931920"/>
          </a:xfrm>
        </p:spPr>
        <p:txBody>
          <a:bodyPr>
            <a:normAutofit/>
          </a:bodyPr>
          <a:lstStyle/>
          <a:p>
            <a:r>
              <a:rPr lang="en-IN" dirty="0" err="1" smtClean="0"/>
              <a:t>Haar</a:t>
            </a:r>
            <a:r>
              <a:rPr lang="en-IN" dirty="0" smtClean="0"/>
              <a:t> Cascade: digital image features used in recognition, owe their name to their intuitive similarity with </a:t>
            </a:r>
            <a:r>
              <a:rPr lang="en-IN" dirty="0" err="1" smtClean="0"/>
              <a:t>haar</a:t>
            </a:r>
            <a:r>
              <a:rPr lang="en-IN" dirty="0" smtClean="0"/>
              <a:t> wavelets</a:t>
            </a:r>
            <a:endParaRPr lang="en-IN" dirty="0" smtClean="0"/>
          </a:p>
          <a:p>
            <a:r>
              <a:rPr lang="en-IN" dirty="0" smtClean="0"/>
              <a:t>Object detection: process of finding instances of real world objects such as faces, cars </a:t>
            </a:r>
            <a:r>
              <a:rPr lang="en-IN" dirty="0" err="1" smtClean="0"/>
              <a:t>etc</a:t>
            </a:r>
            <a:endParaRPr lang="en-IN" dirty="0" smtClean="0"/>
          </a:p>
          <a:p>
            <a:r>
              <a:rPr lang="en-IN" dirty="0"/>
              <a:t>Image processing: operations to be performed on image to extract some useful information from it. It’s a type of signal processing in which image is an input</a:t>
            </a:r>
            <a:r>
              <a:rPr lang="en-IN" dirty="0" smtClean="0"/>
              <a:t>.</a:t>
            </a:r>
            <a:endParaRPr lang="en-IN" dirty="0" smtClean="0"/>
          </a:p>
          <a:p>
            <a:r>
              <a:rPr lang="en-IN" dirty="0" smtClean="0"/>
              <a:t>Working of frames: technique used in computer vision and image processing.</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Haar</a:t>
            </a:r>
            <a:r>
              <a:rPr lang="en-IN" dirty="0" smtClean="0"/>
              <a:t> Cascading</a:t>
            </a:r>
            <a:endParaRPr lang="en-IN" dirty="0"/>
          </a:p>
        </p:txBody>
      </p:sp>
      <p:sp>
        <p:nvSpPr>
          <p:cNvPr id="3" name="Content Placeholder 2"/>
          <p:cNvSpPr>
            <a:spLocks noGrp="1"/>
          </p:cNvSpPr>
          <p:nvPr>
            <p:ph sz="quarter" idx="13"/>
          </p:nvPr>
        </p:nvSpPr>
        <p:spPr>
          <a:xfrm>
            <a:off x="838200" y="1154430"/>
            <a:ext cx="10515600" cy="5600700"/>
          </a:xfrm>
        </p:spPr>
        <p:txBody>
          <a:bodyPr>
            <a:normAutofit/>
          </a:bodyPr>
          <a:lstStyle/>
          <a:p>
            <a:pPr marL="0" indent="0">
              <a:buNone/>
            </a:pPr>
            <a:r>
              <a:rPr lang="en-IN" dirty="0" smtClean="0"/>
              <a:t>A </a:t>
            </a:r>
            <a:r>
              <a:rPr lang="en-IN" dirty="0" err="1" smtClean="0"/>
              <a:t>haar</a:t>
            </a:r>
            <a:r>
              <a:rPr lang="en-IN" dirty="0" smtClean="0"/>
              <a:t> cascade is basically a classifier which is used to detect the object for which it has been trained for, from the source.</a:t>
            </a:r>
            <a:endParaRPr lang="en-IN" dirty="0" smtClean="0"/>
          </a:p>
          <a:p>
            <a:pPr marL="0" indent="0">
              <a:buNone/>
            </a:pPr>
            <a:r>
              <a:rPr lang="en-IN" dirty="0" smtClean="0"/>
              <a:t>The </a:t>
            </a:r>
            <a:r>
              <a:rPr lang="en-IN" dirty="0" err="1" smtClean="0"/>
              <a:t>haar</a:t>
            </a:r>
            <a:r>
              <a:rPr lang="en-IN" dirty="0" smtClean="0"/>
              <a:t> cascade is trained by superimposing the positive image over a set of negative images. The training is generally done on a server and on various stages. Better results are obtained by using high quality images and increasing the amount of stages for which the classifier is trained. </a:t>
            </a:r>
            <a:endParaRPr lang="en-IN" dirty="0" smtClean="0"/>
          </a:p>
          <a:p>
            <a:pPr marL="0" indent="0">
              <a:buNone/>
            </a:pPr>
            <a:r>
              <a:rPr lang="en-IN" dirty="0" smtClean="0"/>
              <a:t>The algorithm has four stages:</a:t>
            </a:r>
            <a:endParaRPr lang="en-IN" dirty="0" smtClean="0"/>
          </a:p>
          <a:p>
            <a:pPr marL="514350" indent="-514350">
              <a:buAutoNum type="arabicPeriod"/>
            </a:pPr>
            <a:r>
              <a:rPr lang="en-IN" dirty="0" err="1" smtClean="0"/>
              <a:t>Haar</a:t>
            </a:r>
            <a:r>
              <a:rPr lang="en-IN" dirty="0" smtClean="0"/>
              <a:t> Feature Selection</a:t>
            </a:r>
            <a:endParaRPr lang="en-IN" dirty="0" smtClean="0"/>
          </a:p>
          <a:p>
            <a:pPr marL="514350" indent="-514350">
              <a:buAutoNum type="arabicPeriod"/>
            </a:pPr>
            <a:r>
              <a:rPr lang="en-IN" dirty="0" smtClean="0"/>
              <a:t>Creating Integral Images</a:t>
            </a:r>
            <a:endParaRPr lang="en-IN" dirty="0" smtClean="0"/>
          </a:p>
          <a:p>
            <a:pPr marL="514350" indent="-514350">
              <a:buAutoNum type="arabicPeriod"/>
            </a:pPr>
            <a:r>
              <a:rPr lang="en-IN" dirty="0" err="1" smtClean="0"/>
              <a:t>Adaboost</a:t>
            </a:r>
            <a:r>
              <a:rPr lang="en-IN" dirty="0" smtClean="0"/>
              <a:t> Training</a:t>
            </a:r>
            <a:endParaRPr lang="en-IN" dirty="0" smtClean="0"/>
          </a:p>
          <a:p>
            <a:pPr marL="514350" indent="-514350">
              <a:buAutoNum type="arabicPeriod"/>
            </a:pPr>
            <a:r>
              <a:rPr lang="en-IN" dirty="0" err="1" smtClean="0"/>
              <a:t>Cascding</a:t>
            </a:r>
            <a:r>
              <a:rPr lang="en-IN" dirty="0" smtClean="0"/>
              <a:t> Classifiers</a:t>
            </a:r>
            <a:endParaRPr lang="en-IN" b="1" dirty="0" smtClean="0"/>
          </a:p>
          <a:p>
            <a:pPr marL="0" indent="0">
              <a:buNone/>
            </a:pPr>
            <a:r>
              <a:rPr lang="en-IN" dirty="0" smtClean="0"/>
              <a:t>It is well known for being able to detect faces and body parts in an image, but can be trained to identify almost any object</a:t>
            </a:r>
            <a:r>
              <a:rPr lang="en-IN" smtClean="0"/>
              <a:t>.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2108" y="4537903"/>
            <a:ext cx="8683348" cy="1143000"/>
          </a:xfrm>
        </p:spPr>
        <p:txBody>
          <a:bodyPr/>
          <a:lstStyle/>
          <a:p>
            <a:r>
              <a:rPr lang="en-CA" sz="5400" dirty="0" smtClean="0"/>
              <a:t>Cascade Classifier</a:t>
            </a:r>
            <a:endParaRPr lang="en-CA" sz="5400" dirty="0"/>
          </a:p>
        </p:txBody>
      </p:sp>
      <p:sp>
        <p:nvSpPr>
          <p:cNvPr id="3" name="Content Placeholder 2"/>
          <p:cNvSpPr>
            <a:spLocks noGrp="1"/>
          </p:cNvSpPr>
          <p:nvPr>
            <p:ph sz="quarter" idx="13"/>
          </p:nvPr>
        </p:nvSpPr>
        <p:spPr>
          <a:xfrm>
            <a:off x="2847975" y="443865"/>
            <a:ext cx="7867650" cy="3804285"/>
          </a:xfrm>
        </p:spPr>
        <p:txBody>
          <a:bodyPr>
            <a:normAutofit fontScale="25000" lnSpcReduction="20000"/>
          </a:bodyPr>
          <a:lstStyle/>
          <a:p>
            <a:pPr marL="45720" indent="0" fontAlgn="base">
              <a:buNone/>
            </a:pPr>
            <a:endParaRPr lang="en-CA" b="1" dirty="0"/>
          </a:p>
          <a:p>
            <a:pPr fontAlgn="base"/>
            <a:r>
              <a:rPr lang="en-CA" sz="7400" dirty="0"/>
              <a:t>The cascade classifier consists of a collection of stages, where each stage is an ensemble of weak learners. The weak learners are simple classifiers called </a:t>
            </a:r>
            <a:r>
              <a:rPr lang="en-CA" sz="7400" i="1" dirty="0"/>
              <a:t>decision stumps</a:t>
            </a:r>
            <a:r>
              <a:rPr lang="en-CA" sz="7400" dirty="0"/>
              <a:t>. Each stage is trained using a technique called boosting. </a:t>
            </a:r>
            <a:r>
              <a:rPr lang="en-CA" sz="7400" i="1" dirty="0"/>
              <a:t>Boosting</a:t>
            </a:r>
            <a:r>
              <a:rPr lang="en-CA" sz="7400" dirty="0"/>
              <a:t> provides the ability to train a highly accurate classifier by taking a weighted average of the decisions made by the weak learners.</a:t>
            </a:r>
            <a:endParaRPr lang="en-CA" sz="7400" dirty="0"/>
          </a:p>
          <a:p>
            <a:pPr fontAlgn="base"/>
            <a:r>
              <a:rPr lang="en-CA" sz="7400" dirty="0"/>
              <a:t>Each stage of the classifier labels the region defined by the current location of the sliding window as either positive or negative. </a:t>
            </a:r>
            <a:r>
              <a:rPr lang="en-CA" sz="7400" i="1" dirty="0"/>
              <a:t>Positive</a:t>
            </a:r>
            <a:r>
              <a:rPr lang="en-CA" sz="7400" dirty="0"/>
              <a:t> indicates that an object was found and </a:t>
            </a:r>
            <a:r>
              <a:rPr lang="en-CA" sz="7400" i="1" dirty="0"/>
              <a:t>negative</a:t>
            </a:r>
            <a:r>
              <a:rPr lang="en-CA" sz="7400" dirty="0"/>
              <a:t> indicates no objects were found. If the label is negative, the classification of this region is complete, and the detector slides the window to the next location. If the label is positive, the classifier passes the region to the next stage. The detector reports an object found at the current window location when the final stage classifies the region as positive.</a:t>
            </a:r>
            <a:endParaRPr lang="en-CA" sz="7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65760" y="731520"/>
            <a:ext cx="11372850" cy="6012180"/>
          </a:xfrm>
        </p:spPr>
        <p:txBody>
          <a:bodyPr>
            <a:normAutofit fontScale="92500" lnSpcReduction="10000"/>
          </a:bodyPr>
          <a:lstStyle/>
          <a:p>
            <a:pPr fontAlgn="base"/>
            <a:r>
              <a:rPr lang="en-CA" dirty="0"/>
              <a:t>The stages are designed to reject negative samples as fast as possible. The assumption is that the vast majority of windows do not contain the object of interest. Conversely, true positives are rare and worth taking the time to verify.</a:t>
            </a:r>
            <a:endParaRPr lang="en-CA" dirty="0"/>
          </a:p>
          <a:p>
            <a:pPr marL="45720" indent="0" fontAlgn="base">
              <a:buNone/>
            </a:pPr>
            <a:r>
              <a:rPr lang="en-CA" dirty="0" smtClean="0"/>
              <a:t>       -A</a:t>
            </a:r>
            <a:r>
              <a:rPr lang="en-CA" dirty="0"/>
              <a:t> </a:t>
            </a:r>
            <a:r>
              <a:rPr lang="en-CA" i="1" dirty="0"/>
              <a:t>true positive</a:t>
            </a:r>
            <a:r>
              <a:rPr lang="en-CA" dirty="0"/>
              <a:t> occurs when a positive sample is correctly classified.</a:t>
            </a:r>
            <a:endParaRPr lang="en-CA" dirty="0"/>
          </a:p>
          <a:p>
            <a:pPr marL="45720" indent="0" fontAlgn="base">
              <a:buNone/>
            </a:pPr>
            <a:r>
              <a:rPr lang="en-CA" dirty="0" smtClean="0"/>
              <a:t>       -A</a:t>
            </a:r>
            <a:r>
              <a:rPr lang="en-CA" dirty="0"/>
              <a:t> </a:t>
            </a:r>
            <a:r>
              <a:rPr lang="en-CA" i="1" dirty="0"/>
              <a:t>false positive</a:t>
            </a:r>
            <a:r>
              <a:rPr lang="en-CA" dirty="0"/>
              <a:t> occurs when a negative sample is mistakenly classified as positive.</a:t>
            </a:r>
            <a:endParaRPr lang="en-CA" dirty="0"/>
          </a:p>
          <a:p>
            <a:pPr marL="45720" indent="0" fontAlgn="base">
              <a:buNone/>
            </a:pPr>
            <a:r>
              <a:rPr lang="en-CA" dirty="0" smtClean="0"/>
              <a:t>       -A</a:t>
            </a:r>
            <a:r>
              <a:rPr lang="en-CA" dirty="0"/>
              <a:t> </a:t>
            </a:r>
            <a:r>
              <a:rPr lang="en-CA" i="1" dirty="0"/>
              <a:t>false negative</a:t>
            </a:r>
            <a:r>
              <a:rPr lang="en-CA" dirty="0"/>
              <a:t> occurs when a positive sample is mistakenly classified as negative.</a:t>
            </a:r>
            <a:endParaRPr lang="en-CA" dirty="0"/>
          </a:p>
          <a:p>
            <a:pPr fontAlgn="base"/>
            <a:r>
              <a:rPr lang="en-CA" dirty="0"/>
              <a:t>To work well, each stage in the cascade must have a low false negative rate. If a stage incorrectly labels an object as negative, the classification stops, and you cannot correct the mistake. However, each stage can have a high false positive rate. Even if the detector incorrectly labels a </a:t>
            </a:r>
            <a:r>
              <a:rPr lang="en-CA" dirty="0" err="1"/>
              <a:t>nonobject</a:t>
            </a:r>
            <a:r>
              <a:rPr lang="en-CA" dirty="0"/>
              <a:t> as positive, you can correct the mistake in subsequent stages.  Adding more stages reduces the overall false positive rate, but it also reduces the overall true positive rate.</a:t>
            </a:r>
            <a:endParaRPr lang="en-CA" dirty="0"/>
          </a:p>
          <a:p>
            <a:pPr fontAlgn="base"/>
            <a:r>
              <a:rPr lang="en-CA" dirty="0"/>
              <a:t>Cascade classifier training requires a set of positive samples and a set of negative images. You must provide a set of positive images with regions of interest specified to be used as positive samples. You can use the Image Labeler to label objects of interest with bounding boxes. The Image Labeler outputs a table to use for positive samples. You also must provide a set of negative images from which the function generates negative samples automatically. To achieve acceptable detector accuracy, set the number of stages, feature type, and other function parameters.</a:t>
            </a:r>
            <a:endParaRPr lang="en-CA" dirty="0"/>
          </a:p>
          <a:p>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3"/>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9673" y="4783648"/>
            <a:ext cx="8683348" cy="1143000"/>
          </a:xfrm>
        </p:spPr>
        <p:txBody>
          <a:bodyPr/>
          <a:lstStyle/>
          <a:p>
            <a:r>
              <a:rPr lang="en-CA" dirty="0" smtClean="0"/>
              <a:t>Object Detection</a:t>
            </a:r>
            <a:endParaRPr lang="en-CA" dirty="0"/>
          </a:p>
        </p:txBody>
      </p:sp>
      <p:sp>
        <p:nvSpPr>
          <p:cNvPr id="3" name="Content Placeholder 2"/>
          <p:cNvSpPr>
            <a:spLocks noGrp="1"/>
          </p:cNvSpPr>
          <p:nvPr>
            <p:ph sz="quarter" idx="13"/>
          </p:nvPr>
        </p:nvSpPr>
        <p:spPr>
          <a:xfrm>
            <a:off x="2828925" y="647700"/>
            <a:ext cx="7877175" cy="3886200"/>
          </a:xfrm>
        </p:spPr>
        <p:txBody>
          <a:bodyPr>
            <a:normAutofit fontScale="92500" lnSpcReduction="10000"/>
          </a:bodyPr>
          <a:lstStyle/>
          <a:p>
            <a:r>
              <a:rPr lang="en-CA" dirty="0"/>
              <a:t>Object detection is a computer vision technique for locating instances of objects in images or videos. Object detection algorithms typically leverage </a:t>
            </a:r>
            <a:endParaRPr lang="en-CA" dirty="0"/>
          </a:p>
          <a:p>
            <a:r>
              <a:rPr lang="en-CA" dirty="0">
                <a:hlinkClick r:id="rId1"/>
              </a:rPr>
              <a:t>machine </a:t>
            </a:r>
            <a:r>
              <a:rPr lang="en-CA" dirty="0" smtClean="0">
                <a:hlinkClick r:id="rId1"/>
              </a:rPr>
              <a:t>learning</a:t>
            </a:r>
            <a:r>
              <a:rPr lang="en-CA" dirty="0"/>
              <a:t> </a:t>
            </a:r>
            <a:r>
              <a:rPr lang="en-CA" dirty="0" smtClean="0"/>
              <a:t>to </a:t>
            </a:r>
            <a:r>
              <a:rPr lang="en-CA" dirty="0"/>
              <a:t>produce meaningful results. When humans look at images or video, we can recognize and locate objects of interest within a matter of moments. The goal of object detection is to replicate this intelligence using a computer</a:t>
            </a:r>
            <a:r>
              <a:rPr lang="en-CA" dirty="0" smtClean="0"/>
              <a:t>.</a:t>
            </a:r>
            <a:endParaRPr lang="en-CA" dirty="0" smtClean="0"/>
          </a:p>
          <a:p>
            <a:r>
              <a:rPr lang="en-CA" dirty="0"/>
              <a:t>Object detection is a key technology behind advanced driver assistance systems (ADAS) that enable cars to detect driving lanes or perform pedestrian detection to improve road safety. Object detection is also useful in applications such as video surveillance or image retrieval systems.</a:t>
            </a:r>
            <a:endParaRPr lang="en-C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9703" y="4621723"/>
            <a:ext cx="8683348" cy="588452"/>
          </a:xfrm>
        </p:spPr>
        <p:txBody>
          <a:bodyPr/>
          <a:lstStyle/>
          <a:p>
            <a:r>
              <a:rPr lang="en-CA" dirty="0" smtClean="0"/>
              <a:t>Image Processing</a:t>
            </a:r>
            <a:endParaRPr lang="en-CA" dirty="0"/>
          </a:p>
        </p:txBody>
      </p:sp>
      <p:sp>
        <p:nvSpPr>
          <p:cNvPr id="3" name="Content Placeholder 2"/>
          <p:cNvSpPr>
            <a:spLocks noGrp="1"/>
          </p:cNvSpPr>
          <p:nvPr>
            <p:ph sz="quarter" idx="13"/>
          </p:nvPr>
        </p:nvSpPr>
        <p:spPr>
          <a:xfrm>
            <a:off x="2190750" y="731520"/>
            <a:ext cx="7867650" cy="4021455"/>
          </a:xfrm>
        </p:spPr>
        <p:txBody>
          <a:bodyPr>
            <a:normAutofit fontScale="77500" lnSpcReduction="20000"/>
          </a:bodyPr>
          <a:lstStyle/>
          <a:p>
            <a:r>
              <a:rPr lang="en-CA" dirty="0" smtClean="0"/>
              <a:t>Image processing is a method to convert an image into digital form and perform some operations on it, in order to get an enhanced image or to extract some useful information from it.</a:t>
            </a:r>
            <a:endParaRPr lang="en-CA" dirty="0" smtClean="0"/>
          </a:p>
          <a:p>
            <a:r>
              <a:rPr lang="en-CA" dirty="0" smtClean="0"/>
              <a:t>It is a type of signal dispensation in which input is image like video frame or photograph and output may be image or characteristics associated with that image.</a:t>
            </a:r>
            <a:endParaRPr lang="en-CA" dirty="0" smtClean="0"/>
          </a:p>
          <a:p>
            <a:r>
              <a:rPr lang="en-CA" dirty="0" smtClean="0"/>
              <a:t>Usually image processing system includes treating images as 2-D signals while applying already set signal processing method to them.</a:t>
            </a:r>
            <a:endParaRPr lang="en-CA" dirty="0" smtClean="0"/>
          </a:p>
          <a:p>
            <a:r>
              <a:rPr lang="en-CA" dirty="0" smtClean="0"/>
              <a:t>It includes following three steps:</a:t>
            </a:r>
            <a:endParaRPr lang="en-CA" dirty="0" smtClean="0"/>
          </a:p>
          <a:p>
            <a:pPr marL="45720" indent="0">
              <a:buNone/>
            </a:pPr>
            <a:r>
              <a:rPr lang="en-CA" dirty="0"/>
              <a:t> </a:t>
            </a:r>
            <a:r>
              <a:rPr lang="en-CA" dirty="0" smtClean="0"/>
              <a:t>   - Importing the image with optical scanner or by digital photography.</a:t>
            </a:r>
            <a:endParaRPr lang="en-CA" dirty="0" smtClean="0"/>
          </a:p>
          <a:p>
            <a:pPr marL="45720" indent="0">
              <a:buNone/>
            </a:pPr>
            <a:r>
              <a:rPr lang="en-CA" dirty="0"/>
              <a:t> </a:t>
            </a:r>
            <a:r>
              <a:rPr lang="en-CA" dirty="0" smtClean="0"/>
              <a:t>   - Analysing and </a:t>
            </a:r>
            <a:r>
              <a:rPr lang="en-CA" dirty="0" err="1" smtClean="0"/>
              <a:t>manupulating</a:t>
            </a:r>
            <a:r>
              <a:rPr lang="en-CA" dirty="0" smtClean="0"/>
              <a:t> the image which includes data compression and                                                                 image enhancement and spotting patterns that are not to humanise like </a:t>
            </a:r>
            <a:r>
              <a:rPr lang="en-CA" dirty="0" err="1" smtClean="0"/>
              <a:t>sattelite</a:t>
            </a:r>
            <a:r>
              <a:rPr lang="en-CA" dirty="0"/>
              <a:t> </a:t>
            </a:r>
            <a:r>
              <a:rPr lang="en-CA" dirty="0" smtClean="0"/>
              <a:t>  photographs.</a:t>
            </a:r>
            <a:endParaRPr lang="en-CA" dirty="0" smtClean="0"/>
          </a:p>
          <a:p>
            <a:pPr marL="45720" indent="0">
              <a:buNone/>
            </a:pPr>
            <a:r>
              <a:rPr lang="en-CA" dirty="0"/>
              <a:t> </a:t>
            </a:r>
            <a:r>
              <a:rPr lang="en-CA" dirty="0" smtClean="0"/>
              <a:t>   - Output is the last stage in which result can be altered image or report i.e. based on image analysis.  </a:t>
            </a:r>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0</TotalTime>
  <Words>10342</Words>
  <Application>WPS Presentation</Application>
  <PresentationFormat>Widescreen</PresentationFormat>
  <Paragraphs>144</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Georgia</vt:lpstr>
      <vt:lpstr>Trebuchet MS</vt:lpstr>
      <vt:lpstr>Microsoft YaHei</vt:lpstr>
      <vt:lpstr>Arial Unicode MS</vt:lpstr>
      <vt:lpstr>Calibri</vt:lpstr>
      <vt:lpstr>Slipstream</vt:lpstr>
      <vt:lpstr>REAL TIME CAR DETECTION</vt:lpstr>
      <vt:lpstr>Why vehicle detection?</vt:lpstr>
      <vt:lpstr>Before heading forward we need to know some facts </vt:lpstr>
      <vt:lpstr>Haar Cascading</vt:lpstr>
      <vt:lpstr>Cascade Classifier</vt:lpstr>
      <vt:lpstr>PowerPoint 演示文稿</vt:lpstr>
      <vt:lpstr>PowerPoint 演示文稿</vt:lpstr>
      <vt:lpstr>Object Detection</vt:lpstr>
      <vt:lpstr>Image Processing</vt:lpstr>
      <vt:lpstr>Library used:</vt:lpstr>
      <vt:lpstr>PowerPoint 演示文稿</vt:lpstr>
      <vt:lpstr>PowerPoint 演示文稿</vt:lpstr>
      <vt:lpstr>Implementation Of The Project</vt:lpstr>
      <vt:lpstr>PowerPoint 演示文稿</vt:lpstr>
      <vt:lpstr>PowerPoint 演示文稿</vt:lpstr>
      <vt:lpstr>PowerPoint 演示文稿</vt:lpstr>
      <vt:lpstr>CODE-</vt:lpstr>
      <vt:lpstr>PowerPoint 演示文稿</vt:lpstr>
      <vt:lpstr>Output-</vt:lpstr>
      <vt:lpstr>Bike detection                                                                         Bus detection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PROJECT</dc:title>
  <dc:creator>Windows User</dc:creator>
  <cp:lastModifiedBy>ashvi</cp:lastModifiedBy>
  <cp:revision>29</cp:revision>
  <dcterms:created xsi:type="dcterms:W3CDTF">2019-07-09T03:44:00Z</dcterms:created>
  <dcterms:modified xsi:type="dcterms:W3CDTF">2019-08-02T17:21:59Z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1033-11.2.0.8684</vt:lpwstr>
  </property>
</Properties>
</file>