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p:notesSz cx="6858000" cy="9144000"/>
  <p:embeddedFontLst>
    <p:embeddedFont>
      <p:font typeface="Montserrat"/>
      <p:regular r:id="rId30"/>
    </p:embeddedFont>
    <p:embeddedFont>
      <p:font typeface="Lato" panose="020F0502020204030203"/>
      <p:regular r:id="rId31"/>
    </p:embeddedFont>
    <p:embeddedFont>
      <p:font typeface="Trebuchet MS" panose="020B0603020202020204"/>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g2a7d4579259_0_2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7d4579259_0_2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2a7d4579259_0_2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7d4579259_0_2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2a7d4579259_0_2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a7d4579259_0_2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2a7d4579259_0_2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7d4579259_0_2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2a7d4579259_0_2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7d4579259_0_2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2a7d4579259_0_2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a7d4579259_0_2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2a7d4579259_0_2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7d4579259_0_2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2a7d4579259_0_2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7d4579259_0_2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2a7d4579259_0_2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7d4579259_0_2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2a7d4579259_0_2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a7d4579259_0_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a7d4579259_0_1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7d4579259_0_1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318ce24bf45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8ce24bf45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318ce24bf45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18ce24bf45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318ce24bf45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18ce24bf45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318d0a9fb44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18d0a9fb44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2a7d4579259_0_1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7d4579259_0_1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2a7d4579259_0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a7d4579259_0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a7d4579259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7d4579259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2a7d4579259_0_2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a7d4579259_0_2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318ce24bf45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18ce24bf45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318ce24bf45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8ce24bf45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318ce24bf45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18ce24bf45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5.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5.xml"/><Relationship Id="rId2" Type="http://schemas.openxmlformats.org/officeDocument/2006/relationships/image" Target="../media/image5.jpe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5.xml"/><Relationship Id="rId4" Type="http://schemas.openxmlformats.org/officeDocument/2006/relationships/image" Target="../media/image6.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70125" y="1578400"/>
            <a:ext cx="59532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5FCBEF"/>
              </a:buClr>
              <a:buSzPts val="990"/>
              <a:buFont typeface="Times New Roman" panose="02020603050405020304"/>
              <a:buNone/>
            </a:pPr>
            <a:r>
              <a:rPr lang="en-GB" sz="3660">
                <a:latin typeface="Times New Roman" panose="02020603050405020304"/>
                <a:ea typeface="Times New Roman" panose="02020603050405020304"/>
                <a:cs typeface="Times New Roman" panose="02020603050405020304"/>
                <a:sym typeface="Times New Roman" panose="02020603050405020304"/>
              </a:rPr>
              <a:t>Personal Finance Management       	</a:t>
            </a:r>
            <a:r>
              <a:rPr lang="en-US" altLang="en-GB" sz="3660">
                <a:latin typeface="Times New Roman" panose="02020603050405020304"/>
                <a:ea typeface="Times New Roman" panose="02020603050405020304"/>
                <a:cs typeface="Times New Roman" panose="02020603050405020304"/>
                <a:sym typeface="Times New Roman" panose="02020603050405020304"/>
              </a:rPr>
              <a:t>		</a:t>
            </a:r>
            <a:r>
              <a:rPr lang="en-GB" sz="3660">
                <a:latin typeface="Times New Roman" panose="02020603050405020304"/>
                <a:ea typeface="Times New Roman" panose="02020603050405020304"/>
                <a:cs typeface="Times New Roman" panose="02020603050405020304"/>
                <a:sym typeface="Times New Roman" panose="02020603050405020304"/>
              </a:rPr>
              <a:t>App</a:t>
            </a:r>
            <a:endParaRPr sz="3300"/>
          </a:p>
        </p:txBody>
      </p:sp>
      <p:sp>
        <p:nvSpPr>
          <p:cNvPr id="135" name="Google Shape;135;p13"/>
          <p:cNvSpPr txBox="1"/>
          <p:nvPr>
            <p:ph type="subTitle" idx="1"/>
          </p:nvPr>
        </p:nvSpPr>
        <p:spPr>
          <a:xfrm>
            <a:off x="6543175" y="3265600"/>
            <a:ext cx="2347500" cy="1497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800"/>
              <a:t>Ashvitha </a:t>
            </a:r>
            <a:endParaRPr sz="1800"/>
          </a:p>
          <a:p>
            <a:pPr marL="0" lvl="0" indent="0" algn="ctr" rtl="0">
              <a:spcBef>
                <a:spcPts val="0"/>
              </a:spcBef>
              <a:spcAft>
                <a:spcPts val="0"/>
              </a:spcAft>
              <a:buNone/>
            </a:pPr>
            <a:r>
              <a:rPr lang="en-GB" sz="1800"/>
              <a:t>Dharshini </a:t>
            </a:r>
            <a:endParaRPr sz="1800"/>
          </a:p>
          <a:p>
            <a:pPr marL="0" lvl="0" indent="0" algn="ctr" rtl="0">
              <a:spcBef>
                <a:spcPts val="0"/>
              </a:spcBef>
              <a:spcAft>
                <a:spcPts val="0"/>
              </a:spcAft>
              <a:buNone/>
            </a:pPr>
            <a:r>
              <a:rPr lang="en-GB" sz="1800"/>
              <a:t>Dhinisha </a:t>
            </a:r>
            <a:endParaRPr sz="1800"/>
          </a:p>
          <a:p>
            <a:pPr marL="0" lvl="0" indent="0" algn="ctr" rtl="0">
              <a:spcBef>
                <a:spcPts val="0"/>
              </a:spcBef>
              <a:spcAft>
                <a:spcPts val="0"/>
              </a:spcAft>
              <a:buNone/>
            </a:pPr>
            <a:r>
              <a:rPr lang="en-GB" sz="1800"/>
              <a:t>Dhanalakshmi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22"/>
          <p:cNvSpPr txBox="1"/>
          <p:nvPr>
            <p:ph type="body" idx="1"/>
          </p:nvPr>
        </p:nvSpPr>
        <p:spPr>
          <a:xfrm>
            <a:off x="1297500" y="-25"/>
            <a:ext cx="7662300" cy="5143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Font typeface="Arial" panose="020B0604020202020204"/>
              <a:buNone/>
            </a:pPr>
            <a:r>
              <a:rPr lang="en-GB" sz="1650" b="1" u="sng"/>
              <a:t>App.xml</a:t>
            </a:r>
            <a:endParaRPr sz="1650" u="sng"/>
          </a:p>
          <a:p>
            <a:pPr marL="0" lvl="0" indent="0" algn="l" rtl="0">
              <a:lnSpc>
                <a:spcPct val="100000"/>
              </a:lnSpc>
              <a:spcBef>
                <a:spcPts val="0"/>
              </a:spcBef>
              <a:spcAft>
                <a:spcPts val="0"/>
              </a:spcAft>
              <a:buClr>
                <a:srgbClr val="000000"/>
              </a:buClr>
              <a:buFont typeface="Arial" panose="020B0604020202020204"/>
              <a:buNone/>
            </a:pPr>
            <a:endParaRPr sz="1350"/>
          </a:p>
          <a:p>
            <a:pPr marL="0" lvl="0" indent="0" algn="l" rtl="0">
              <a:lnSpc>
                <a:spcPct val="100000"/>
              </a:lnSpc>
              <a:spcBef>
                <a:spcPts val="0"/>
              </a:spcBef>
              <a:spcAft>
                <a:spcPts val="0"/>
              </a:spcAft>
              <a:buClr>
                <a:srgbClr val="000000"/>
              </a:buClr>
              <a:buFont typeface="Arial" panose="020B0604020202020204"/>
              <a:buNone/>
            </a:pPr>
            <a:r>
              <a:rPr lang="en-GB" sz="1350"/>
              <a:t>&lt;xml&gt;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&lt;navigation type="tabs" backgroundColor="" backgroundImage="" contentOverlap="" itemsPosition="" textStyle="" textSize="" textFont="" iosStyleNavigation=""&gt;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&lt;items&gt;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&lt;item icon="" text="Home" textColor="" selectedTextColor="" selectedIcon="" backgroundImage="" selectedBackgroundImage="" backgroundColor="" selectedBackgroundColor="" /&gt;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&lt;item icon="" text="Menu" textColor="" selectedTextColor="" selectedIcon="" backgroundImage="" selectedBackgroundImage="" backgroundColor="" selectedBackgroundColor="" /&gt;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&lt;item icon="" text="Calculator" textColor="" selectedTextColor="" selectedIcon="" backgroundImage="" selectedBackgroundImage="" backgroundColor="" selectedBackgroundColor="" /&gt;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&lt;item icon="" text="Share" textColor="" selectedTextColor="" selectedIcon="" backgroundImage="" selectedBackgroundImage="" backgroundColor="" selectedBackgroundColor="" /&gt;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&lt;/items&gt;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&lt;/navigation&gt;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&lt;targetplatform simulator="Nexus5"&gt;Android&lt;/targetplatform&gt;</a:t>
            </a:r>
            <a:endParaRPr sz="1350"/>
          </a:p>
          <a:p>
            <a:pPr marL="0" lvl="0" indent="0" algn="l" rtl="0">
              <a:lnSpc>
                <a:spcPct val="100000"/>
              </a:lnSpc>
              <a:spcBef>
                <a:spcPts val="0"/>
              </a:spcBef>
              <a:spcAft>
                <a:spcPts val="0"/>
              </a:spcAft>
              <a:buClr>
                <a:srgbClr val="000000"/>
              </a:buClr>
              <a:buFont typeface="Arial" panose="020B0604020202020204"/>
              <a:buNone/>
            </a:pPr>
            <a:r>
              <a:rPr lang="en-GB" sz="1350"/>
              <a:t>  &lt;template price="199.99" id="SpaceApp" scaleWebPagesToBaseResolution="true" isUniversalApp="false" topadtype="none" bottomadtype="admob" globalLogo="" /&gt;</a:t>
            </a:r>
            <a:endParaRPr sz="1350"/>
          </a:p>
          <a:p>
            <a:pPr marL="0" lvl="0" indent="0" algn="l" rtl="0">
              <a:lnSpc>
                <a:spcPct val="100000"/>
              </a:lnSpc>
              <a:spcBef>
                <a:spcPts val="0"/>
              </a:spcBef>
              <a:spcAft>
                <a:spcPts val="0"/>
              </a:spcAft>
              <a:buNone/>
            </a:pPr>
            <a:r>
              <a:rPr lang="en-GB" sz="1350"/>
              <a:t>  &lt;prop id="appname" title="App Name"&gt;FinancialManagement&lt;/prop&gt;</a:t>
            </a:r>
            <a:endParaRPr sz="135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23"/>
          <p:cNvSpPr txBox="1"/>
          <p:nvPr>
            <p:ph type="body" idx="1"/>
          </p:nvPr>
        </p:nvSpPr>
        <p:spPr>
          <a:xfrm>
            <a:off x="1165150" y="76200"/>
            <a:ext cx="7762800" cy="507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&lt;prop id="tab1text" title="Tab1 Text"&gt;tab1&lt;/prop&gt;</a:t>
            </a:r>
            <a:endParaRPr lang="en-GB"/>
          </a:p>
          <a:p>
            <a:pPr marL="0" lvl="0" indent="0" algn="l" rtl="0">
              <a:lnSpc>
                <a:spcPct val="100000"/>
              </a:lnSpc>
              <a:spcBef>
                <a:spcPts val="0"/>
              </a:spcBef>
              <a:spcAft>
                <a:spcPts val="0"/>
              </a:spcAft>
              <a:buNone/>
            </a:pPr>
            <a:r>
              <a:rPr lang="en-GB"/>
              <a:t>  &lt;prop id="tab1icon" title="Tab1 Icon"&gt;cover.png&lt;/prop&gt;</a:t>
            </a:r>
            <a:endParaRPr lang="en-GB"/>
          </a:p>
          <a:p>
            <a:pPr marL="0" lvl="0" indent="0" algn="l" rtl="0">
              <a:lnSpc>
                <a:spcPct val="100000"/>
              </a:lnSpc>
              <a:spcBef>
                <a:spcPts val="0"/>
              </a:spcBef>
              <a:spcAft>
                <a:spcPts val="0"/>
              </a:spcAft>
              <a:buNone/>
            </a:pPr>
            <a:r>
              <a:rPr lang="en-GB"/>
              <a:t>  &lt;prop id="tab2text" title="Tab2 Text"&gt;tab2&lt;/prop&gt;</a:t>
            </a:r>
            <a:endParaRPr lang="en-GB"/>
          </a:p>
          <a:p>
            <a:pPr marL="0" lvl="0" indent="0" algn="l" rtl="0">
              <a:lnSpc>
                <a:spcPct val="100000"/>
              </a:lnSpc>
              <a:spcBef>
                <a:spcPts val="0"/>
              </a:spcBef>
              <a:spcAft>
                <a:spcPts val="0"/>
              </a:spcAft>
              <a:buNone/>
            </a:pPr>
            <a:r>
              <a:rPr lang="en-GB"/>
              <a:t>  &lt;prop id="tab2icon" title="Tab2 Icon"&gt;index.png&lt;/prop&gt;</a:t>
            </a:r>
            <a:endParaRPr lang="en-GB"/>
          </a:p>
          <a:p>
            <a:pPr marL="0" lvl="0" indent="0" algn="l" rtl="0">
              <a:lnSpc>
                <a:spcPct val="100000"/>
              </a:lnSpc>
              <a:spcBef>
                <a:spcPts val="0"/>
              </a:spcBef>
              <a:spcAft>
                <a:spcPts val="0"/>
              </a:spcAft>
              <a:buNone/>
            </a:pPr>
            <a:r>
              <a:rPr lang="en-GB"/>
              <a:t>  &lt;prop id="tab3text" title="Tab3 Text"&gt;tab3&lt;/prop&gt;</a:t>
            </a:r>
            <a:endParaRPr lang="en-GB"/>
          </a:p>
          <a:p>
            <a:pPr marL="0" lvl="0" indent="0" algn="l" rtl="0">
              <a:lnSpc>
                <a:spcPct val="100000"/>
              </a:lnSpc>
              <a:spcBef>
                <a:spcPts val="0"/>
              </a:spcBef>
              <a:spcAft>
                <a:spcPts val="0"/>
              </a:spcAft>
              <a:buNone/>
            </a:pPr>
            <a:r>
              <a:rPr lang="en-GB"/>
              <a:t>  &lt;prop id="tab3icon" title="Tab3 Icon"&gt;content.png&lt;/prop&gt;</a:t>
            </a:r>
            <a:endParaRPr lang="en-GB"/>
          </a:p>
          <a:p>
            <a:pPr marL="0" lvl="0" indent="0" algn="l" rtl="0">
              <a:lnSpc>
                <a:spcPct val="100000"/>
              </a:lnSpc>
              <a:spcBef>
                <a:spcPts val="0"/>
              </a:spcBef>
              <a:spcAft>
                <a:spcPts val="0"/>
              </a:spcAft>
              <a:buNone/>
            </a:pPr>
            <a:r>
              <a:rPr lang="en-GB"/>
              <a:t>  &lt;prop id="tab4text" title="Tab4 Text"&gt;tab4&lt;/prop&gt;</a:t>
            </a:r>
            <a:endParaRPr lang="en-GB"/>
          </a:p>
          <a:p>
            <a:pPr marL="0" lvl="0" indent="0" algn="l" rtl="0">
              <a:lnSpc>
                <a:spcPct val="100000"/>
              </a:lnSpc>
              <a:spcBef>
                <a:spcPts val="0"/>
              </a:spcBef>
              <a:spcAft>
                <a:spcPts val="0"/>
              </a:spcAft>
              <a:buNone/>
            </a:pPr>
            <a:r>
              <a:rPr lang="en-GB"/>
              <a:t>  &lt;prop id="tab4icon" title="Tab4 Icon"&gt;coffee.png&lt;/prop&gt;</a:t>
            </a:r>
            <a:endParaRPr lang="en-GB"/>
          </a:p>
          <a:p>
            <a:pPr marL="0" lvl="0" indent="0" algn="l" rtl="0">
              <a:lnSpc>
                <a:spcPct val="100000"/>
              </a:lnSpc>
              <a:spcBef>
                <a:spcPts val="0"/>
              </a:spcBef>
              <a:spcAft>
                <a:spcPts val="0"/>
              </a:spcAft>
              <a:buNone/>
            </a:pPr>
            <a:r>
              <a:rPr lang="en-GB"/>
              <a:t>  &lt;planname&gt;Basic&lt;/planname&gt;</a:t>
            </a:r>
            <a:endParaRPr lang="en-GB"/>
          </a:p>
          <a:p>
            <a:pPr marL="0" lvl="0" indent="0" algn="l" rtl="0">
              <a:lnSpc>
                <a:spcPct val="100000"/>
              </a:lnSpc>
              <a:spcBef>
                <a:spcPts val="0"/>
              </a:spcBef>
              <a:spcAft>
                <a:spcPts val="0"/>
              </a:spcAft>
              <a:buNone/>
            </a:pPr>
            <a:r>
              <a:rPr lang="en-GB"/>
              <a:t>  &lt;file id="appStyles.xml" newsfile="yes"&gt;</a:t>
            </a:r>
            <a:endParaRPr lang="en-GB"/>
          </a:p>
          <a:p>
            <a:pPr marL="0" lvl="0" indent="0" algn="l" rtl="0">
              <a:lnSpc>
                <a:spcPct val="100000"/>
              </a:lnSpc>
              <a:spcBef>
                <a:spcPts val="0"/>
              </a:spcBef>
              <a:spcAft>
                <a:spcPts val="0"/>
              </a:spcAft>
              <a:buNone/>
            </a:pPr>
            <a:r>
              <a:rPr lang="en-GB"/>
              <a:t>  &lt;/file&gt;</a:t>
            </a:r>
            <a:endParaRPr lang="en-GB"/>
          </a:p>
          <a:p>
            <a:pPr marL="0" lvl="0" indent="0" algn="l" rtl="0">
              <a:lnSpc>
                <a:spcPct val="100000"/>
              </a:lnSpc>
              <a:spcBef>
                <a:spcPts val="0"/>
              </a:spcBef>
              <a:spcAft>
                <a:spcPts val="0"/>
              </a:spcAft>
              <a:buNone/>
            </a:pPr>
            <a:r>
              <a:rPr lang="en-GB"/>
              <a:t>  &lt;page id="tab1.html" type="html" transition="" slidepageid="none" slidetransition="" hasreviews="no" hassend="no" hasfields="no" topad="no" bottomad="no" topadtype="none" bottomadtype="admob" dynamicdata="false" jsonurl="" hasreviewhtmlkey="no" kind="html" title="" logo="" shownavbar="yes" zoomEnabled="false" loadWebUrlsInSameWebView="false" backgroundColor="" /&gt;</a:t>
            </a:r>
            <a:endParaRPr lang="en-GB"/>
          </a:p>
          <a:p>
            <a:pPr marL="0" lvl="0" indent="0" algn="l" rtl="0">
              <a:lnSpc>
                <a:spcPct val="100000"/>
              </a:lnSpc>
              <a:spcBef>
                <a:spcPts val="0"/>
              </a:spcBef>
              <a:spcAft>
                <a:spcPts val="0"/>
              </a:spcAft>
              <a:buNone/>
            </a:pPr>
            <a:r>
              <a:rPr lang="en-GB"/>
              <a:t>  &lt;page id="tab3.html" type="calc" kind="html" transition="" slidepageid="none" </a:t>
            </a:r>
            <a:endParaRPr lang="en-GB"/>
          </a:p>
          <a:p>
            <a:pPr marL="0" lvl="0" indent="0" algn="l" rtl="0">
              <a:lnSpc>
                <a:spcPct val="100000"/>
              </a:lnSpc>
              <a:spcBef>
                <a:spcPts val="0"/>
              </a:spcBef>
              <a:spcAft>
                <a:spcPts val="0"/>
              </a:spcAft>
              <a:buNone/>
            </a:pPr>
            <a:r>
              <a:rPr lang="en-GB"/>
              <a:t>slidetransition="" hasreviews="no" hassend="no" hasfields="no" topadtype="none" bottomadtype="admob" dynamicdata="false" jsonurl="" hidebottombaratpush="no" hasreviewhtmlkey="no" title="" logo="" shownavbar="yes" zoomEnabled="false" loadWebUrlsInSameWebView="false" backgroundColor=""&gt;</a:t>
            </a:r>
            <a:endParaRPr lang="en-GB"/>
          </a:p>
          <a:p>
            <a:pPr marL="0" lvl="0" indent="0" algn="l" rtl="0">
              <a:lnSpc>
                <a:spcPct val="100000"/>
              </a:lnSpc>
              <a:spcBef>
                <a:spcPts val="0"/>
              </a:spcBef>
              <a:spcAft>
                <a:spcPts val="0"/>
              </a:spcAft>
              <a:buNone/>
            </a:pPr>
            <a:r>
              <a:rPr lang="en-GB"/>
              <a:t>  &lt;/page&gt;</a:t>
            </a:r>
            <a:endParaRPr lang="en-GB"/>
          </a:p>
          <a:p>
            <a:pPr marL="0" lvl="0" indent="0" algn="l" rtl="0">
              <a:lnSpc>
                <a:spcPct val="100000"/>
              </a:lnSpc>
              <a:spcBef>
                <a:spcPts val="0"/>
              </a:spcBef>
              <a:spcAft>
                <a:spcPts val="0"/>
              </a:spcAft>
              <a:buNone/>
            </a:pPr>
            <a:r>
              <a:rPr lang="en-GB"/>
              <a:t>  &lt;page id="tab2.html" type="html" transition="" slidepageid="none" slidetransition="" hasreviews="no" hassend="no" hasfields="no" topad="no" bottomad="no" topadtype="none" bottomadtype="admob" dynamicdata="false" jsonurl="" hasreviewhtmlkey="no" kind="html" title="" logo="" shownavbar="yes" </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24"/>
          <p:cNvSpPr txBox="1"/>
          <p:nvPr>
            <p:ph type="body" idx="1"/>
          </p:nvPr>
        </p:nvSpPr>
        <p:spPr>
          <a:xfrm>
            <a:off x="1117525" y="73875"/>
            <a:ext cx="7905900" cy="506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Font typeface="Arial" panose="020B0604020202020204"/>
              <a:buNone/>
            </a:pPr>
            <a:r>
              <a:rPr lang="en-GB"/>
              <a:t>zoomEnabled="false" loadWebUrlsInSameWebView="false" backgroundColor="" /&gt;</a:t>
            </a:r>
            <a:endParaRPr lang="en-GB"/>
          </a:p>
          <a:p>
            <a:pPr marL="0" lvl="0" indent="0" algn="l" rtl="0">
              <a:lnSpc>
                <a:spcPct val="100000"/>
              </a:lnSpc>
              <a:spcBef>
                <a:spcPts val="0"/>
              </a:spcBef>
              <a:spcAft>
                <a:spcPts val="0"/>
              </a:spcAft>
              <a:buClr>
                <a:srgbClr val="000000"/>
              </a:buClr>
              <a:buFont typeface="Arial" panose="020B0604020202020204"/>
              <a:buNone/>
            </a:pPr>
            <a:r>
              <a:rPr lang="en-GB"/>
              <a:t>  &lt;page id="tab4.html" type="appshare" kind="html" transition="" slidepageid="none" slidetransition="" hasreviews="no" hassend="no" hasfields="false" topadtype="none" bottomadtype="admob" dynamicdata="false" jsonurl="" hidebottombaratpush="no" hasreviewhtmlkey="no" fbappid="" title="" logo="" shownavbar="yes" zoomEnabled="false" loadWebUrlsInSameWebView="false" backgroundColor=""&gt;</a:t>
            </a:r>
            <a:endParaRPr lang="en-GB"/>
          </a:p>
          <a:p>
            <a:pPr marL="0" lvl="0" indent="0" algn="l" rtl="0">
              <a:lnSpc>
                <a:spcPct val="100000"/>
              </a:lnSpc>
              <a:spcBef>
                <a:spcPts val="0"/>
              </a:spcBef>
              <a:spcAft>
                <a:spcPts val="0"/>
              </a:spcAft>
              <a:buClr>
                <a:srgbClr val="000000"/>
              </a:buClr>
              <a:buFont typeface="Arial" panose="020B0604020202020204"/>
              <a:buNone/>
            </a:pPr>
            <a:r>
              <a:rPr lang="en-GB"/>
              <a:t>    &lt;appdescription&gt;This app contains financial management handbook and guidelines.  Download for free now!&lt;/appdescription&gt;</a:t>
            </a:r>
            <a:endParaRPr lang="en-GB"/>
          </a:p>
          <a:p>
            <a:pPr marL="0" lvl="0" indent="0" algn="l" rtl="0">
              <a:lnSpc>
                <a:spcPct val="100000"/>
              </a:lnSpc>
              <a:spcBef>
                <a:spcPts val="0"/>
              </a:spcBef>
              <a:spcAft>
                <a:spcPts val="0"/>
              </a:spcAft>
              <a:buClr>
                <a:srgbClr val="000000"/>
              </a:buClr>
              <a:buFont typeface="Arial" panose="020B0604020202020204"/>
              <a:buNone/>
            </a:pPr>
            <a:r>
              <a:rPr lang="en-GB"/>
              <a:t>    &lt;links&gt;</a:t>
            </a:r>
            <a:endParaRPr lang="en-GB"/>
          </a:p>
          <a:p>
            <a:pPr marL="0" lvl="0" indent="0" algn="l" rtl="0">
              <a:lnSpc>
                <a:spcPct val="100000"/>
              </a:lnSpc>
              <a:spcBef>
                <a:spcPts val="0"/>
              </a:spcBef>
              <a:spcAft>
                <a:spcPts val="0"/>
              </a:spcAft>
              <a:buClr>
                <a:srgbClr val="000000"/>
              </a:buClr>
              <a:buFont typeface="Arial" panose="020B0604020202020204"/>
              <a:buNone/>
            </a:pPr>
            <a:r>
              <a:rPr lang="en-GB"/>
              <a:t>      &lt;share_link&gt;http://build.appsmillion.com/marketr.aspx?p=%2BFBV3DSpqP7eM%2FP5WldEbu30jYH%2F9F6OYCHbv6uKDX1ImjhqvyOX6MwK2hAy6VCJ&lt;/share_link&gt;</a:t>
            </a:r>
            <a:endParaRPr lang="en-GB"/>
          </a:p>
          <a:p>
            <a:pPr marL="0" lvl="0" indent="0" algn="l" rtl="0">
              <a:lnSpc>
                <a:spcPct val="100000"/>
              </a:lnSpc>
              <a:spcBef>
                <a:spcPts val="0"/>
              </a:spcBef>
              <a:spcAft>
                <a:spcPts val="0"/>
              </a:spcAft>
              <a:buClr>
                <a:srgbClr val="000000"/>
              </a:buClr>
              <a:buFont typeface="Arial" panose="020B0604020202020204"/>
              <a:buNone/>
            </a:pPr>
            <a:r>
              <a:rPr lang="en-GB"/>
              <a:t>      &lt;primarystore&gt;https://play.google.com/store/apps/details?id=com.tototomato.financialmanagement&lt;/primarystore&gt;</a:t>
            </a:r>
            <a:endParaRPr lang="en-GB"/>
          </a:p>
          <a:p>
            <a:pPr marL="0" lvl="0" indent="0" algn="l" rtl="0">
              <a:lnSpc>
                <a:spcPct val="100000"/>
              </a:lnSpc>
              <a:spcBef>
                <a:spcPts val="0"/>
              </a:spcBef>
              <a:spcAft>
                <a:spcPts val="0"/>
              </a:spcAft>
              <a:buClr>
                <a:srgbClr val="000000"/>
              </a:buClr>
              <a:buFont typeface="Arial" panose="020B0604020202020204"/>
              <a:buNone/>
            </a:pPr>
            <a:r>
              <a:rPr lang="en-GB"/>
              <a:t>      &lt;iphone&gt;</a:t>
            </a:r>
            <a:endParaRPr lang="en-GB"/>
          </a:p>
          <a:p>
            <a:pPr marL="0" lvl="0" indent="0" algn="l" rtl="0">
              <a:lnSpc>
                <a:spcPct val="100000"/>
              </a:lnSpc>
              <a:spcBef>
                <a:spcPts val="0"/>
              </a:spcBef>
              <a:spcAft>
                <a:spcPts val="0"/>
              </a:spcAft>
              <a:buClr>
                <a:srgbClr val="000000"/>
              </a:buClr>
              <a:buFont typeface="Arial" panose="020B0604020202020204"/>
              <a:buNone/>
            </a:pPr>
            <a:r>
              <a:rPr lang="en-GB"/>
              <a:t>      &lt;/iphone&gt;</a:t>
            </a:r>
            <a:endParaRPr lang="en-GB"/>
          </a:p>
          <a:p>
            <a:pPr marL="0" lvl="0" indent="0" algn="l" rtl="0">
              <a:lnSpc>
                <a:spcPct val="100000"/>
              </a:lnSpc>
              <a:spcBef>
                <a:spcPts val="0"/>
              </a:spcBef>
              <a:spcAft>
                <a:spcPts val="0"/>
              </a:spcAft>
              <a:buClr>
                <a:srgbClr val="000000"/>
              </a:buClr>
              <a:buFont typeface="Arial" panose="020B0604020202020204"/>
              <a:buNone/>
            </a:pPr>
            <a:r>
              <a:rPr lang="en-GB"/>
              <a:t>      &lt;ipad&gt;</a:t>
            </a:r>
            <a:endParaRPr lang="en-GB"/>
          </a:p>
          <a:p>
            <a:pPr marL="0" lvl="0" indent="0" algn="l" rtl="0">
              <a:lnSpc>
                <a:spcPct val="100000"/>
              </a:lnSpc>
              <a:spcBef>
                <a:spcPts val="0"/>
              </a:spcBef>
              <a:spcAft>
                <a:spcPts val="0"/>
              </a:spcAft>
              <a:buClr>
                <a:srgbClr val="000000"/>
              </a:buClr>
              <a:buFont typeface="Arial" panose="020B0604020202020204"/>
              <a:buNone/>
            </a:pPr>
            <a:r>
              <a:rPr lang="en-GB"/>
              <a:t>      &lt;/ipad&gt;</a:t>
            </a:r>
            <a:endParaRPr lang="en-GB"/>
          </a:p>
          <a:p>
            <a:pPr marL="0" lvl="0" indent="0" algn="l" rtl="0">
              <a:lnSpc>
                <a:spcPct val="100000"/>
              </a:lnSpc>
              <a:spcBef>
                <a:spcPts val="0"/>
              </a:spcBef>
              <a:spcAft>
                <a:spcPts val="0"/>
              </a:spcAft>
              <a:buClr>
                <a:srgbClr val="000000"/>
              </a:buClr>
              <a:buFont typeface="Arial" panose="020B0604020202020204"/>
              <a:buNone/>
            </a:pPr>
            <a:r>
              <a:rPr lang="en-GB"/>
              <a:t>      &lt;android&gt;https://play.google.com/store/apps/details?id=com.tototomato.financialmanagement&lt;/android&gt;</a:t>
            </a:r>
            <a:endParaRPr lang="en-GB"/>
          </a:p>
          <a:p>
            <a:pPr marL="0" lvl="0" indent="0" algn="l" rtl="0">
              <a:lnSpc>
                <a:spcPct val="100000"/>
              </a:lnSpc>
              <a:spcBef>
                <a:spcPts val="0"/>
              </a:spcBef>
              <a:spcAft>
                <a:spcPts val="0"/>
              </a:spcAft>
              <a:buClr>
                <a:srgbClr val="000000"/>
              </a:buClr>
              <a:buFont typeface="Arial" panose="020B0604020202020204"/>
              <a:buNone/>
            </a:pPr>
            <a:r>
              <a:rPr lang="en-GB"/>
              <a:t>      &lt;kindle&gt;</a:t>
            </a:r>
            <a:endParaRPr lang="en-GB"/>
          </a:p>
          <a:p>
            <a:pPr marL="0" lvl="0" indent="0" algn="l" rtl="0">
              <a:lnSpc>
                <a:spcPct val="100000"/>
              </a:lnSpc>
              <a:spcBef>
                <a:spcPts val="0"/>
              </a:spcBef>
              <a:spcAft>
                <a:spcPts val="0"/>
              </a:spcAft>
              <a:buClr>
                <a:srgbClr val="000000"/>
              </a:buClr>
              <a:buFont typeface="Arial" panose="020B0604020202020204"/>
              <a:buNone/>
            </a:pPr>
            <a:r>
              <a:rPr lang="en-GB"/>
              <a:t>      &lt;/kindle&gt;</a:t>
            </a:r>
            <a:endParaRPr lang="en-GB"/>
          </a:p>
          <a:p>
            <a:pPr marL="0" lvl="0" indent="0" algn="l" rtl="0">
              <a:lnSpc>
                <a:spcPct val="100000"/>
              </a:lnSpc>
              <a:spcBef>
                <a:spcPts val="0"/>
              </a:spcBef>
              <a:spcAft>
                <a:spcPts val="0"/>
              </a:spcAft>
              <a:buClr>
                <a:srgbClr val="000000"/>
              </a:buClr>
              <a:buFont typeface="Arial" panose="020B0604020202020204"/>
              <a:buNone/>
            </a:pPr>
            <a:r>
              <a:rPr lang="en-GB"/>
              <a:t>    &lt;/links&gt;</a:t>
            </a:r>
            <a:endParaRPr lang="en-GB"/>
          </a:p>
          <a:p>
            <a:pPr marL="0" lvl="0" indent="0" algn="l" rtl="0">
              <a:lnSpc>
                <a:spcPct val="100000"/>
              </a:lnSpc>
              <a:spcBef>
                <a:spcPts val="0"/>
              </a:spcBef>
              <a:spcAft>
                <a:spcPts val="0"/>
              </a:spcAft>
              <a:buClr>
                <a:srgbClr val="000000"/>
              </a:buClr>
              <a:buFont typeface="Arial" panose="020B0604020202020204"/>
              <a:buNone/>
            </a:pPr>
            <a:r>
              <a:rPr lang="en-GB"/>
              <a:t>  &lt;/page&gt;</a:t>
            </a:r>
            <a:endParaRPr lang="en-GB"/>
          </a:p>
          <a:p>
            <a:pPr marL="0" lvl="0" indent="0" algn="l" rtl="0">
              <a:lnSpc>
                <a:spcPct val="95000"/>
              </a:lnSpc>
              <a:spcBef>
                <a:spcPts val="0"/>
              </a:spcBef>
              <a:spcAft>
                <a:spcPts val="1200"/>
              </a:spcAft>
              <a:buSzPts val="77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25"/>
          <p:cNvSpPr txBox="1"/>
          <p:nvPr>
            <p:ph type="body" idx="1"/>
          </p:nvPr>
        </p:nvSpPr>
        <p:spPr>
          <a:xfrm>
            <a:off x="1253050" y="171525"/>
            <a:ext cx="7551000" cy="4905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Font typeface="Arial" panose="020B0604020202020204"/>
              <a:buNone/>
            </a:pPr>
            <a:r>
              <a:rPr lang="en-GB"/>
              <a:t>&lt;restrictedaccess&gt;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id="announcements"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id="calendar"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id="coupon"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id="geofences"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id="loyalty"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id="map"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id="productorder"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id="pushnotifications"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id="Booking"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id="pnTopicSubscription"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&lt;feature id="loginregister" enabled="true" /&gt;</a:t>
            </a:r>
            <a:endParaRPr lang="en-GB"/>
          </a:p>
          <a:p>
            <a:pPr marL="0" lvl="0" indent="0" algn="l" rtl="0">
              <a:lnSpc>
                <a:spcPct val="100000"/>
              </a:lnSpc>
              <a:spcBef>
                <a:spcPts val="0"/>
              </a:spcBef>
              <a:spcAft>
                <a:spcPts val="0"/>
              </a:spcAft>
              <a:buClr>
                <a:srgbClr val="000000"/>
              </a:buClr>
              <a:buFont typeface="Arial" panose="020B0604020202020204"/>
              <a:buNone/>
            </a:pPr>
            <a:r>
              <a:rPr lang="en-GB"/>
              <a:t>  &lt;/restrictedaccess&gt;</a:t>
            </a:r>
            <a:endParaRPr lang="en-GB"/>
          </a:p>
          <a:p>
            <a:pPr marL="0" lvl="0" indent="0" algn="l" rtl="0">
              <a:lnSpc>
                <a:spcPct val="100000"/>
              </a:lnSpc>
              <a:spcBef>
                <a:spcPts val="0"/>
              </a:spcBef>
              <a:spcAft>
                <a:spcPts val="0"/>
              </a:spcAft>
              <a:buClr>
                <a:srgbClr val="000000"/>
              </a:buClr>
              <a:buFont typeface="Arial" panose="020B0604020202020204"/>
              <a:buNone/>
            </a:pPr>
            <a:r>
              <a:rPr lang="en-GB"/>
              <a:t>  &lt;rateapp appleid="" rateatlaunch="no" rateatrelaunch="no" message="" cancelmessage="" remindmessage="" actionmessage="" /&gt;</a:t>
            </a:r>
            <a:endParaRPr lang="en-GB"/>
          </a:p>
          <a:p>
            <a:pPr marL="0" lvl="0" indent="0" algn="l" rtl="0">
              <a:lnSpc>
                <a:spcPct val="100000"/>
              </a:lnSpc>
              <a:spcBef>
                <a:spcPts val="0"/>
              </a:spcBef>
              <a:spcAft>
                <a:spcPts val="0"/>
              </a:spcAft>
              <a:buClr>
                <a:srgbClr val="000000"/>
              </a:buClr>
              <a:buFont typeface="Arial" panose="020B0604020202020204"/>
              <a:buNone/>
            </a:pPr>
            <a:r>
              <a:rPr lang="en-GB"/>
              <a:t>  &lt;ads allowUsingAdvertisingId="false" /&gt;</a:t>
            </a:r>
            <a:endParaRPr lang="en-GB"/>
          </a:p>
          <a:p>
            <a:pPr marL="0" lvl="0" indent="0" algn="l" rtl="0">
              <a:lnSpc>
                <a:spcPct val="100000"/>
              </a:lnSpc>
              <a:spcBef>
                <a:spcPts val="0"/>
              </a:spcBef>
              <a:spcAft>
                <a:spcPts val="0"/>
              </a:spcAft>
              <a:buClr>
                <a:srgbClr val="000000"/>
              </a:buClr>
              <a:buFont typeface="Arial" panose="020B0604020202020204"/>
              <a:buNone/>
            </a:pPr>
            <a:r>
              <a:rPr lang="en-GB"/>
              <a:t>  &lt;admobpublisher id="ca-app-pub-2715744860432773/1419791442" interstitialUnitId="ca-app-pub-2715744860432773/2174825134" /&gt;</a:t>
            </a:r>
            <a:endParaRPr lang="en-GB"/>
          </a:p>
          <a:p>
            <a:pPr marL="0" lvl="0" indent="0" algn="l" rtl="0">
              <a:lnSpc>
                <a:spcPct val="100000"/>
              </a:lnSpc>
              <a:spcBef>
                <a:spcPts val="0"/>
              </a:spcBef>
              <a:spcAft>
                <a:spcPts val="0"/>
              </a:spcAft>
              <a:buClr>
                <a:srgbClr val="000000"/>
              </a:buClr>
              <a:buFont typeface="Arial" panose="020B0604020202020204"/>
              <a:buNone/>
            </a:pPr>
            <a:r>
              <a:rPr lang="en-GB"/>
              <a:t>  &lt;doubleclickpublisher unitId="" /&gt;</a:t>
            </a:r>
            <a:endParaRPr lang="en-GB"/>
          </a:p>
          <a:p>
            <a:pPr marL="0" lvl="0" indent="0" algn="l" rtl="0">
              <a:lnSpc>
                <a:spcPct val="100000"/>
              </a:lnSpc>
              <a:spcBef>
                <a:spcPts val="0"/>
              </a:spcBef>
              <a:spcAft>
                <a:spcPts val="0"/>
              </a:spcAft>
              <a:buClr>
                <a:srgbClr val="000000"/>
              </a:buClr>
              <a:buFont typeface="Arial" panose="020B0604020202020204"/>
              <a:buNone/>
            </a:pPr>
            <a:r>
              <a:rPr lang="en-GB"/>
              <a:t>  &lt;pollfish apiKey="" padding="0" position="na" /&gt;</a:t>
            </a:r>
            <a:endParaRPr lang="en-GB"/>
          </a:p>
          <a:p>
            <a:pPr marL="0" lvl="0" indent="0" algn="l" rtl="0">
              <a:lnSpc>
                <a:spcPct val="100000"/>
              </a:lnSpc>
              <a:spcBef>
                <a:spcPts val="0"/>
              </a:spcBef>
              <a:spcAft>
                <a:spcPts val="0"/>
              </a:spcAft>
              <a:buClr>
                <a:srgbClr val="000000"/>
              </a:buClr>
              <a:buFont typeface="Arial" panose="020B0604020202020204"/>
              <a:buNone/>
            </a:pPr>
            <a:r>
              <a:rPr lang="en-GB"/>
              <a:t>  &lt;revmobappid id="-" /&gt;</a:t>
            </a:r>
            <a:endParaRPr lang="en-GB"/>
          </a:p>
          <a:p>
            <a:pPr marL="0" lvl="0" indent="0" algn="l" rtl="0">
              <a:lnSpc>
                <a:spcPct val="100000"/>
              </a:lnSpc>
              <a:spcBef>
                <a:spcPts val="0"/>
              </a:spcBef>
              <a:spcAft>
                <a:spcPts val="0"/>
              </a:spcAft>
              <a:buClr>
                <a:srgbClr val="000000"/>
              </a:buClr>
              <a:buFont typeface="Arial" panose="020B0604020202020204"/>
              <a:buNone/>
            </a:pPr>
            <a:r>
              <a:rPr lang="en-GB"/>
              <a:t>  &lt;airpush appId="" apiKey="" interstitialAdType="" /&gt;</a:t>
            </a:r>
            <a:endParaRPr lang="en-GB"/>
          </a:p>
          <a:p>
            <a:pPr marL="0" lvl="0" indent="0" algn="l" rtl="0">
              <a:lnSpc>
                <a:spcPct val="100000"/>
              </a:lnSpc>
              <a:spcBef>
                <a:spcPts val="0"/>
              </a:spcBef>
              <a:spcAft>
                <a:spcPts val="0"/>
              </a:spcAft>
              <a:buClr>
                <a:srgbClr val="000000"/>
              </a:buClr>
              <a:buFont typeface="Arial" panose="020B0604020202020204"/>
              <a:buNone/>
            </a:pPr>
            <a:r>
              <a:rPr lang="en-GB"/>
              <a:t>  &lt;scads refreshRate="30" /&gt;</a:t>
            </a:r>
            <a:endParaRPr lang="en-GB"/>
          </a:p>
          <a:p>
            <a:pPr marL="0" lvl="0" indent="0" algn="l" rtl="0">
              <a:lnSpc>
                <a:spcPct val="100000"/>
              </a:lnSpc>
              <a:spcBef>
                <a:spcPts val="0"/>
              </a:spcBef>
              <a:spcAft>
                <a:spcPts val="0"/>
              </a:spcAft>
              <a:buNone/>
            </a:pPr>
            <a:r>
              <a:rPr lang="en-GB"/>
              <a:t>  &lt;googleanalyticsid id="" /&gt;</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6"/>
          <p:cNvSpPr txBox="1"/>
          <p:nvPr>
            <p:ph type="body" idx="1"/>
          </p:nvPr>
        </p:nvSpPr>
        <p:spPr>
          <a:xfrm>
            <a:off x="1297500" y="76275"/>
            <a:ext cx="7678200" cy="5000700"/>
          </a:xfrm>
          <a:prstGeom prst="rect">
            <a:avLst/>
          </a:prstGeom>
        </p:spPr>
        <p:txBody>
          <a:bodyPr spcFirstLastPara="1" wrap="square" lIns="91425" tIns="91425" rIns="91425" bIns="91425" anchor="t" anchorCtr="0">
            <a:normAutofit fontScale="85000" lnSpcReduction="20000"/>
          </a:bodyPr>
          <a:lstStyle/>
          <a:p>
            <a:pPr marL="0" lvl="0" indent="0" algn="l" rtl="0">
              <a:lnSpc>
                <a:spcPct val="100000"/>
              </a:lnSpc>
              <a:spcBef>
                <a:spcPts val="0"/>
              </a:spcBef>
              <a:spcAft>
                <a:spcPts val="0"/>
              </a:spcAft>
              <a:buClr>
                <a:srgbClr val="000000"/>
              </a:buClr>
              <a:buFont typeface="Arial" panose="020B0604020202020204"/>
              <a:buNone/>
            </a:pPr>
            <a:r>
              <a:rPr lang="en-GB" sz="1915"/>
              <a:t>  &lt;localizablelanguage value="en"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&lt;paypalappid id=""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&lt;fbapp apikey="392048634524604"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&lt;androidAppLicensing enabled="false" publicKey=""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&lt;apkExpansionFiles enabled="false"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&lt;androidInAppBilling enabled="false"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&lt;android installLocation="auto"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&lt;pdftron licenseKey=""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&lt;webView bouncesEnabled="false" hideLoadingAnimation="false" externalSiteZoomEnabled="true"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&lt;sharepointclient url="" username="" password=""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&lt;appstorelink&gt;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&lt;/appstorelink&gt;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&lt;googleMaps androidApiV2Key=""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&lt;baiduMaps baiduMapsApiKeyAndroid="" baiduMapsApiKeyiOS=""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&lt;webapp statusBarStyle="default" iconsStyle="precomposed" offlineModeEnabled="false" inAppLinks="false"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&lt;locationServices&gt;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&lt;inUseDescription&gt;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&lt;/inUseDescription&gt;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&lt;alwaysDescription&gt;  &lt;/locationServices&gt;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&lt;inAppSettings /&gt;</a:t>
            </a:r>
            <a:endParaRPr sz="1915"/>
          </a:p>
          <a:p>
            <a:pPr marL="0" lvl="0" indent="0" algn="l" rtl="0">
              <a:lnSpc>
                <a:spcPct val="100000"/>
              </a:lnSpc>
              <a:spcBef>
                <a:spcPts val="0"/>
              </a:spcBef>
              <a:spcAft>
                <a:spcPts val="0"/>
              </a:spcAft>
              <a:buClr>
                <a:srgbClr val="000000"/>
              </a:buClr>
              <a:buFont typeface="Arial" panose="020B0604020202020204"/>
              <a:buNone/>
            </a:pPr>
            <a:r>
              <a:rPr lang="en-GB" sz="1915"/>
              <a:t>  &lt;hostedresources&gt;</a:t>
            </a:r>
            <a:endParaRPr sz="1915"/>
          </a:p>
          <a:p>
            <a:pPr marL="0" lvl="0" indent="0" algn="l" rtl="0">
              <a:lnSpc>
                <a:spcPct val="100000"/>
              </a:lnSpc>
              <a:spcBef>
                <a:spcPts val="0"/>
              </a:spcBef>
              <a:spcAft>
                <a:spcPts val="0"/>
              </a:spcAft>
              <a:buNone/>
            </a:pPr>
            <a:r>
              <a:rPr lang="en-GB" sz="1915"/>
              <a:t>  &lt;/hostedresources&gt;</a:t>
            </a:r>
            <a:endParaRPr sz="141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27"/>
          <p:cNvSpPr txBox="1"/>
          <p:nvPr>
            <p:ph type="body" idx="1"/>
          </p:nvPr>
        </p:nvSpPr>
        <p:spPr>
          <a:xfrm>
            <a:off x="1297500" y="171525"/>
            <a:ext cx="7551300" cy="4842000"/>
          </a:xfrm>
          <a:prstGeom prst="rect">
            <a:avLst/>
          </a:prstGeom>
        </p:spPr>
        <p:txBody>
          <a:bodyPr spcFirstLastPara="1" wrap="square" lIns="91425" tIns="91425" rIns="91425" bIns="91425" anchor="t" anchorCtr="0">
            <a:normAutofit fontScale="77500" lnSpcReduction="10000"/>
          </a:bodyPr>
          <a:lstStyle/>
          <a:p>
            <a:pPr marL="0" lvl="0" indent="0" algn="l" rtl="0">
              <a:lnSpc>
                <a:spcPct val="100000"/>
              </a:lnSpc>
              <a:spcBef>
                <a:spcPts val="0"/>
              </a:spcBef>
              <a:spcAft>
                <a:spcPts val="0"/>
              </a:spcAft>
              <a:buClr>
                <a:srgbClr val="000000"/>
              </a:buClr>
              <a:buFont typeface="Arial" panose="020B0604020202020204"/>
              <a:buNone/>
            </a:pPr>
            <a:r>
              <a:rPr lang="en-GB" sz="1800"/>
              <a:t>&lt;file id="effective_time_management_importantvsurgent.html" newsfile="yes" /&gt;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&lt;file id="time_management_introduction.html" newsfile="yes" /&gt;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&lt;file id="12_steps_time_management.html" newsfile="yes" /&gt;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&lt;file id="10_strategies_to_time_management.html" newsfile="yes" /&gt;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&lt;file id="Introduction_to_Financial_Management.html" newsfile="no" /&gt;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&lt;page id="Introduction_to_Financial_Management.html" type="pdfreader" kind="native" transition="NONE" slidepageid="none" slidetransition="" hasreviews="no" hassend="no" hasfields="no" topadtype="inherited" bottomadtype="inherited" dynamicdata="false" jsonurl="" hidebottombaratpush="no" hasreviewhtmlkey="no" textDirection="ltr" title="" logo="" shownavbar="yes" interstitialadtype="admob" interstitialadview="fullscreen"&gt;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&lt;pdffile&gt;1-Introduction_to_Financial_Management.pdf&lt;/pdffile&gt;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&lt;/page&gt;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&lt;page id="Financial_Management_An_Overview.html" type="pdfreader" kind="native" transition="NONE" slidepageid="none" slidetransition="" hasreviews="no" hassend="no" hasfields="no" topadtype="inherited" bottomadtype="inherited" dynamicdata="false" jsonurl="" hidebottombaratpush="no" hasreviewhtmlkey="no" textDirection="ltr" title="" logo="" shownavbar="yes" interstitialadtype="admob" interstitialadview="fullscreen"&gt;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&lt;pdffile&gt;2-Financial_Management_an_Overview.pdf&lt;/pdffile&gt;</a:t>
            </a:r>
            <a:endParaRPr sz="1800"/>
          </a:p>
          <a:p>
            <a:pPr marL="0" lvl="0" indent="0" algn="l" rtl="0">
              <a:lnSpc>
                <a:spcPct val="100000"/>
              </a:lnSpc>
              <a:spcBef>
                <a:spcPts val="0"/>
              </a:spcBef>
              <a:spcAft>
                <a:spcPts val="0"/>
              </a:spcAft>
              <a:buClr>
                <a:srgbClr val="000000"/>
              </a:buClr>
              <a:buFont typeface="Arial" panose="020B0604020202020204"/>
              <a:buNone/>
            </a:pPr>
            <a:r>
              <a:rPr lang="en-GB" sz="1800"/>
              <a:t>  &lt;/page&gt;</a:t>
            </a:r>
            <a:endParaRPr sz="1800"/>
          </a:p>
          <a:p>
            <a:pPr marL="0" lvl="0" indent="0" algn="l" rtl="0">
              <a:lnSpc>
                <a:spcPct val="100000"/>
              </a:lnSpc>
              <a:spcBef>
                <a:spcPts val="0"/>
              </a:spcBef>
              <a:spcAft>
                <a:spcPts val="0"/>
              </a:spcAft>
              <a:buNone/>
            </a:pPr>
            <a:r>
              <a:rPr lang="en-GB" sz="1800"/>
              <a:t>&lt;page id="Financial_Management_Handbook.html" type="pdfreader" kind="native" transition="NONE" slidepageid="none" slidetransition="" hasreviews="no" hassend="no" hasfields="no" topadtype="inherited" bottomadtype="inherited" dynamicdata="false" </a:t>
            </a:r>
            <a:endParaRPr sz="1800">
              <a:latin typeface="Lato Light" panose="020F0502020204030203"/>
              <a:ea typeface="Lato Light" panose="020F0502020204030203"/>
              <a:cs typeface="Lato Light" panose="020F0502020204030203"/>
              <a:sym typeface="Lato Light" panose="020F05020202040302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8"/>
          <p:cNvSpPr txBox="1"/>
          <p:nvPr>
            <p:ph type="body" idx="1"/>
          </p:nvPr>
        </p:nvSpPr>
        <p:spPr>
          <a:xfrm>
            <a:off x="1297500" y="187400"/>
            <a:ext cx="7598700" cy="4857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770"/>
              <a:buFont typeface="Arial" panose="020B0604020202020204"/>
              <a:buNone/>
            </a:pPr>
            <a:r>
              <a:rPr lang="en-GB" sz="1360"/>
              <a:t>jsonurl="" hidebottombaratpush="no" hasreviewhtmlkey="no" textDirection="ltr" title="" logo="" shownavbar="yes" interstitialadtype="admob" interstitialadview="fullscreen"&gt;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&lt;pdffile&gt;3-Financial_management_handbook.pdf&lt;/pdffile&gt;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&lt;/page&gt;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&lt;page id="Financial_Management_Guidelines.html" type="pdfreader" kind="native" transition="NONE" slidepageid="none" slidetransition="" hasreviews="no" hassend="no" hasfields="no" topadtype="inherited" bottomadtype="inherited" dynamicdata="false" jsonurl="" hidebottombaratpush="no" hasreviewhtmlkey="no" textDirection="ltr" title="" logo="" shownavbar="yes" interstitialadtype="admob" interstitialadview="fullscreen"&gt;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&lt;pdffile&gt;4-guidelines-financial-management.pdf&lt;/pdffile&gt;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&lt;/page&gt;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&lt;rotationapp&gt;true&lt;/rotationapp&gt;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&lt;androidC2DM enabled="false" altEnabled="false"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&lt;androidpermissions&gt;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&lt;permission name="android.permission.INTERNET" enabled="true"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name="android.permission.ACCESS_COARSE_LOCATION" enabled="false"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name="android.permission.ACCESS_FINE_LOCATION" enabled="false"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name="android.permission.WRITE_EXTERNAL_STORAGE" enabled="true"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name="android.permission.ACCESS_NETWORK_STATE" enabled="false"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name="android.permission.READ_PHONE_STATE" enabled="false"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name="android.permission.RECORD_AUDIO" enabled="false" /&gt;</a:t>
            </a:r>
            <a:endParaRPr sz="1360"/>
          </a:p>
          <a:p>
            <a:pPr marL="0" lvl="0" indent="0" algn="l" rtl="0">
              <a:lnSpc>
                <a:spcPct val="100000"/>
              </a:lnSpc>
              <a:spcBef>
                <a:spcPts val="0"/>
              </a:spcBef>
              <a:spcAft>
                <a:spcPts val="0"/>
              </a:spcAft>
              <a:buClr>
                <a:srgbClr val="000000"/>
              </a:buClr>
              <a:buSzPts val="770"/>
              <a:buFont typeface="Arial" panose="020B0604020202020204"/>
              <a:buNone/>
            </a:pPr>
            <a:r>
              <a:rPr lang="en-GB" sz="1360"/>
              <a:t>    &lt;permission name="android.permission.CAMERA" enabled="false" /&gt;</a:t>
            </a:r>
            <a:endParaRPr sz="1360"/>
          </a:p>
          <a:p>
            <a:pPr marL="0" lvl="0" indent="0" algn="l" rtl="0">
              <a:spcBef>
                <a:spcPts val="0"/>
              </a:spcBef>
              <a:spcAft>
                <a:spcPts val="1200"/>
              </a:spcAft>
              <a:buSzPts val="770"/>
              <a:buNone/>
            </a:pPr>
            <a:endParaRPr sz="101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9"/>
          <p:cNvSpPr txBox="1"/>
          <p:nvPr/>
        </p:nvSpPr>
        <p:spPr>
          <a:xfrm>
            <a:off x="1172600" y="34950"/>
            <a:ext cx="7693500" cy="50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&lt;/androidpermissions&gt;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&lt;androidversion&gt;1.5&lt;/androidversion&gt;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&lt;androidversioncode&gt;6&lt;/androidversioncode&gt;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&lt;androidbundlename&gt;com.tototomato.financialmanagement&lt;/androidbundlename&gt;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&lt;androidshortappname&gt;FinancialManagement&lt;/androidshortappname&gt;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&lt;syncenabled&gt;true&lt;/syncenabled&gt;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id="tab3.html"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id="tab4.html"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id="tab2.html"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id="tab1.html"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&lt;dropboxapp dropboxapikey=""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&lt;healthKitServices&gt;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&lt;healthShareUsage&gt;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&lt;/healthShareUsage&gt;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&lt;healthUpdateUsage&gt;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&lt;/healthUpdateUsage&gt;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&lt;/healthKitServices&gt;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&lt;cameraUsageDescription&gt;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&lt;/cameraUsageDescription&gt;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&lt;photoLibraryServices&gt;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&lt;photoLibraryUsageDescription&gt;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50">
                <a:solidFill>
                  <a:schemeClr val="lt1"/>
                </a:solidFill>
                <a:latin typeface="Lato" panose="020F0502020204030203"/>
                <a:ea typeface="Lato" panose="020F0502020204030203"/>
                <a:cs typeface="Lato" panose="020F0502020204030203"/>
                <a:sym typeface="Lato" panose="020F0502020204030203"/>
              </a:rPr>
              <a:t>    &lt;/photoLibraryUsageDescription&gt;</a:t>
            </a:r>
            <a:endParaRPr sz="1350">
              <a:solidFill>
                <a:schemeClr val="lt1"/>
              </a:solidFill>
              <a:latin typeface="Lato Light" panose="020F0502020204030203"/>
              <a:ea typeface="Lato Light" panose="020F0502020204030203"/>
              <a:cs typeface="Lato Light" panose="020F0502020204030203"/>
              <a:sym typeface="Lato Light" panose="020F0502020204030203"/>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0"/>
          <p:cNvSpPr txBox="1"/>
          <p:nvPr/>
        </p:nvSpPr>
        <p:spPr>
          <a:xfrm>
            <a:off x="1142600" y="75"/>
            <a:ext cx="7166400" cy="50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&lt;/androidpermissions&gt;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&lt;androidversion&gt;1.5&lt;/androidversion&gt;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&lt;androidversioncode&gt;6&lt;/androidversioncode&gt;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&lt;androidbundlename&gt;com.tototomato.financialmanagement&lt;/androidbundlename&gt;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&lt;androidshortappname&gt;FinancialManagement&lt;/androidshortappname&gt;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&lt;syncenabled&gt;true&lt;/syncenabled&gt;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id="tab3.html"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id="tab4.html"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id="tab2.html"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&lt;file id="tab1.html" newsfile="no"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&lt;dropboxapp dropboxapikey="" /&gt;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&lt;healthKitServices&gt;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&lt;healthShareUsage&gt;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&lt;/healthShareUsage&gt;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&lt;healthUpdateUsage&gt;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&lt;/healthUpdateUsage&gt;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&lt;/healthKitServices&gt;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&lt;cameraUsageDescription&gt;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&lt;/cameraUsageDescription&gt;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&lt;/cameraServices&gt;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&lt;photoLibraryServices&gt;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350">
                <a:solidFill>
                  <a:schemeClr val="lt1"/>
                </a:solidFill>
                <a:latin typeface="Lato" panose="020F0502020204030203"/>
                <a:ea typeface="Lato" panose="020F0502020204030203"/>
                <a:cs typeface="Lato" panose="020F0502020204030203"/>
                <a:sym typeface="Lato" panose="020F0502020204030203"/>
              </a:rPr>
              <a:t>    &lt;photoLibraryUsageDescription&gt;</a:t>
            </a:r>
            <a:endParaRPr sz="135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50">
                <a:solidFill>
                  <a:schemeClr val="lt1"/>
                </a:solidFill>
                <a:latin typeface="Lato" panose="020F0502020204030203"/>
                <a:ea typeface="Lato" panose="020F0502020204030203"/>
                <a:cs typeface="Lato" panose="020F0502020204030203"/>
                <a:sym typeface="Lato" panose="020F0502020204030203"/>
              </a:rPr>
              <a:t>    &lt;/photoLibraryUsageDescription&gt;</a:t>
            </a:r>
            <a:endParaRPr sz="1350">
              <a:solidFill>
                <a:schemeClr val="lt1"/>
              </a:solidFill>
              <a:latin typeface="Lato Light" panose="020F0502020204030203"/>
              <a:ea typeface="Lato Light" panose="020F0502020204030203"/>
              <a:cs typeface="Lato Light" panose="020F0502020204030203"/>
              <a:sym typeface="Lato Light" panose="020F05020202040302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31"/>
          <p:cNvSpPr txBox="1"/>
          <p:nvPr/>
        </p:nvSpPr>
        <p:spPr>
          <a:xfrm>
            <a:off x="1728600" y="1039800"/>
            <a:ext cx="6448800" cy="306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&lt;/photoLibraryServices&gt;</a:t>
            </a:r>
            <a:endParaRPr sz="18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  &lt;microphoneServices&gt;</a:t>
            </a:r>
            <a:endParaRPr sz="18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    &lt;microphoneUsageDescription&gt;</a:t>
            </a:r>
            <a:endParaRPr sz="18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    &lt;/microphoneUsageDescription&gt;</a:t>
            </a:r>
            <a:endParaRPr sz="18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  &lt;/microphoneServices&gt;</a:t>
            </a:r>
            <a:endParaRPr sz="18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  &lt;targetdevicesize&gt;100&lt;/targetdevicesize&gt;</a:t>
            </a:r>
            <a:endParaRPr sz="1800">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Clr>
                <a:srgbClr val="000000"/>
              </a:buClr>
              <a:buFont typeface="Arial" panose="020B0604020202020204"/>
              <a:buNone/>
            </a:pPr>
            <a:r>
              <a:rPr lang="en-GB" sz="1800">
                <a:solidFill>
                  <a:schemeClr val="lt1"/>
                </a:solidFill>
                <a:latin typeface="Lato" panose="020F0502020204030203"/>
                <a:ea typeface="Lato" panose="020F0502020204030203"/>
                <a:cs typeface="Lato" panose="020F0502020204030203"/>
                <a:sym typeface="Lato" panose="020F0502020204030203"/>
              </a:rPr>
              <a:t>&lt;/xml&gt;</a:t>
            </a:r>
            <a:endParaRPr sz="1800">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21300" y="616000"/>
            <a:ext cx="6186000" cy="6669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Clr>
                <a:srgbClr val="000000"/>
              </a:buClr>
              <a:buSzPts val="1280"/>
              <a:buFont typeface="Arial" panose="020B0604020202020204"/>
              <a:buNone/>
            </a:pPr>
            <a:r>
              <a:rPr lang="en-GB" sz="2100" b="1">
                <a:latin typeface="Arial" panose="020B0604020202020204"/>
                <a:ea typeface="Arial" panose="020B0604020202020204"/>
                <a:cs typeface="Arial" panose="020B0604020202020204"/>
                <a:sym typeface="Arial" panose="020B0604020202020204"/>
              </a:rPr>
              <a:t>Introduction to Personal Finance Management</a:t>
            </a:r>
            <a:endParaRPr sz="2900">
              <a:latin typeface="Arial" panose="020B0604020202020204"/>
              <a:ea typeface="Arial" panose="020B0604020202020204"/>
              <a:cs typeface="Arial" panose="020B0604020202020204"/>
              <a:sym typeface="Arial" panose="020B0604020202020204"/>
            </a:endParaRPr>
          </a:p>
        </p:txBody>
      </p:sp>
      <p:sp>
        <p:nvSpPr>
          <p:cNvPr id="141" name="Google Shape;141;p14"/>
          <p:cNvSpPr txBox="1"/>
          <p:nvPr>
            <p:ph type="body" idx="1"/>
          </p:nvPr>
        </p:nvSpPr>
        <p:spPr>
          <a:xfrm>
            <a:off x="1297500" y="1241625"/>
            <a:ext cx="7038900" cy="3565500"/>
          </a:xfrm>
          <a:prstGeom prst="rect">
            <a:avLst/>
          </a:prstGeom>
        </p:spPr>
        <p:txBody>
          <a:bodyPr spcFirstLastPara="1" wrap="square" lIns="91425" tIns="91425" rIns="91425" bIns="91425" anchor="t" anchorCtr="0">
            <a:noAutofit/>
          </a:bodyPr>
          <a:lstStyle/>
          <a:p>
            <a:pPr marL="457200" lvl="0" indent="0" algn="l" rtl="0">
              <a:lnSpc>
                <a:spcPct val="100000"/>
              </a:lnSpc>
              <a:spcBef>
                <a:spcPts val="1000"/>
              </a:spcBef>
              <a:spcAft>
                <a:spcPts val="0"/>
              </a:spcAft>
              <a:buNone/>
            </a:pPr>
            <a:r>
              <a:rPr lang="en-GB" sz="1900" b="1">
                <a:latin typeface="Trebuchet MS" panose="020B0603020202020204"/>
                <a:ea typeface="Trebuchet MS" panose="020B0603020202020204"/>
                <a:cs typeface="Trebuchet MS" panose="020B0603020202020204"/>
                <a:sym typeface="Trebuchet MS" panose="020B0603020202020204"/>
              </a:rPr>
              <a:t>Tittle: </a:t>
            </a:r>
            <a:endParaRPr sz="1900" b="1">
              <a:latin typeface="Trebuchet MS" panose="020B0603020202020204"/>
              <a:ea typeface="Trebuchet MS" panose="020B0603020202020204"/>
              <a:cs typeface="Trebuchet MS" panose="020B0603020202020204"/>
              <a:sym typeface="Trebuchet MS" panose="020B0603020202020204"/>
            </a:endParaRPr>
          </a:p>
          <a:p>
            <a:pPr marL="457200" lvl="0" indent="457200" algn="l" rtl="0">
              <a:lnSpc>
                <a:spcPct val="100000"/>
              </a:lnSpc>
              <a:spcBef>
                <a:spcPts val="1000"/>
              </a:spcBef>
              <a:spcAft>
                <a:spcPts val="0"/>
              </a:spcAft>
              <a:buNone/>
            </a:pPr>
            <a:r>
              <a:rPr lang="en-GB" sz="1700">
                <a:latin typeface="Trebuchet MS" panose="020B0603020202020204"/>
                <a:ea typeface="Trebuchet MS" panose="020B0603020202020204"/>
                <a:cs typeface="Trebuchet MS" panose="020B0603020202020204"/>
                <a:sym typeface="Trebuchet MS" panose="020B0603020202020204"/>
              </a:rPr>
              <a:t>W</a:t>
            </a:r>
            <a:r>
              <a:rPr lang="en-GB" sz="1900">
                <a:latin typeface="Trebuchet MS" panose="020B0603020202020204"/>
                <a:ea typeface="Trebuchet MS" panose="020B0603020202020204"/>
                <a:cs typeface="Trebuchet MS" panose="020B0603020202020204"/>
                <a:sym typeface="Trebuchet MS" panose="020B0603020202020204"/>
              </a:rPr>
              <a:t>hy Personal Finance Management Matters</a:t>
            </a:r>
            <a:endParaRPr sz="1900">
              <a:latin typeface="Trebuchet MS" panose="020B0603020202020204"/>
              <a:ea typeface="Trebuchet MS" panose="020B0603020202020204"/>
              <a:cs typeface="Trebuchet MS" panose="020B0603020202020204"/>
              <a:sym typeface="Trebuchet MS" panose="020B0603020202020204"/>
            </a:endParaRPr>
          </a:p>
          <a:p>
            <a:pPr marL="457200" lvl="0" indent="0" algn="l" rtl="0">
              <a:lnSpc>
                <a:spcPct val="100000"/>
              </a:lnSpc>
              <a:spcBef>
                <a:spcPts val="1000"/>
              </a:spcBef>
              <a:spcAft>
                <a:spcPts val="0"/>
              </a:spcAft>
              <a:buNone/>
            </a:pPr>
            <a:r>
              <a:rPr lang="en-GB" sz="1900" b="1">
                <a:latin typeface="Trebuchet MS" panose="020B0603020202020204"/>
                <a:ea typeface="Trebuchet MS" panose="020B0603020202020204"/>
                <a:cs typeface="Trebuchet MS" panose="020B0603020202020204"/>
                <a:sym typeface="Trebuchet MS" panose="020B0603020202020204"/>
              </a:rPr>
              <a:t>Content:</a:t>
            </a:r>
            <a:endParaRPr sz="1900" b="1">
              <a:latin typeface="Trebuchet MS" panose="020B0603020202020204"/>
              <a:ea typeface="Trebuchet MS" panose="020B0603020202020204"/>
              <a:cs typeface="Trebuchet MS" panose="020B0603020202020204"/>
              <a:sym typeface="Trebuchet MS" panose="020B0603020202020204"/>
            </a:endParaRPr>
          </a:p>
          <a:p>
            <a:pPr marL="457200" lvl="0" indent="-349250" algn="l" rtl="0">
              <a:lnSpc>
                <a:spcPct val="100000"/>
              </a:lnSpc>
              <a:spcBef>
                <a:spcPts val="1000"/>
              </a:spcBef>
              <a:spcAft>
                <a:spcPts val="0"/>
              </a:spcAft>
              <a:buClr>
                <a:schemeClr val="lt1"/>
              </a:buClr>
              <a:buSzPts val="1900"/>
              <a:buFont typeface="Trebuchet MS" panose="020B0603020202020204"/>
              <a:buChar char="•"/>
            </a:pPr>
            <a:r>
              <a:rPr lang="en-GB" sz="1900">
                <a:latin typeface="Trebuchet MS" panose="020B0603020202020204"/>
                <a:ea typeface="Trebuchet MS" panose="020B0603020202020204"/>
                <a:cs typeface="Trebuchet MS" panose="020B0603020202020204"/>
                <a:sym typeface="Trebuchet MS" panose="020B0603020202020204"/>
              </a:rPr>
              <a:t>Briefly explain the importance of managing personal finances.</a:t>
            </a:r>
            <a:endParaRPr sz="1900">
              <a:latin typeface="Trebuchet MS" panose="020B0603020202020204"/>
              <a:ea typeface="Trebuchet MS" panose="020B0603020202020204"/>
              <a:cs typeface="Trebuchet MS" panose="020B0603020202020204"/>
              <a:sym typeface="Trebuchet MS" panose="020B0603020202020204"/>
            </a:endParaRPr>
          </a:p>
          <a:p>
            <a:pPr marL="457200" lvl="0" indent="-349250" algn="l" rtl="0">
              <a:lnSpc>
                <a:spcPct val="100000"/>
              </a:lnSpc>
              <a:spcBef>
                <a:spcPts val="1000"/>
              </a:spcBef>
              <a:spcAft>
                <a:spcPts val="0"/>
              </a:spcAft>
              <a:buClr>
                <a:schemeClr val="lt1"/>
              </a:buClr>
              <a:buSzPts val="1900"/>
              <a:buFont typeface="Trebuchet MS" panose="020B0603020202020204"/>
              <a:buChar char="•"/>
            </a:pPr>
            <a:r>
              <a:rPr lang="en-GB" sz="1900">
                <a:latin typeface="Trebuchet MS" panose="020B0603020202020204"/>
                <a:ea typeface="Trebuchet MS" panose="020B0603020202020204"/>
                <a:cs typeface="Trebuchet MS" panose="020B0603020202020204"/>
                <a:sym typeface="Trebuchet MS" panose="020B0603020202020204"/>
              </a:rPr>
              <a:t>Discuss challenges people face with budgeting, saving, investing, and tracking expenses.</a:t>
            </a:r>
            <a:endParaRPr sz="1900">
              <a:latin typeface="Trebuchet MS" panose="020B0603020202020204"/>
              <a:ea typeface="Trebuchet MS" panose="020B0603020202020204"/>
              <a:cs typeface="Trebuchet MS" panose="020B0603020202020204"/>
              <a:sym typeface="Trebuchet MS" panose="020B0603020202020204"/>
            </a:endParaRPr>
          </a:p>
          <a:p>
            <a:pPr marL="457200" lvl="0" indent="-349250" algn="l" rtl="0">
              <a:lnSpc>
                <a:spcPct val="100000"/>
              </a:lnSpc>
              <a:spcBef>
                <a:spcPts val="1000"/>
              </a:spcBef>
              <a:spcAft>
                <a:spcPts val="0"/>
              </a:spcAft>
              <a:buClr>
                <a:schemeClr val="lt1"/>
              </a:buClr>
              <a:buSzPts val="1900"/>
              <a:buFont typeface="Trebuchet MS" panose="020B0603020202020204"/>
              <a:buChar char="•"/>
            </a:pPr>
            <a:r>
              <a:rPr lang="en-GB" sz="1900">
                <a:latin typeface="Trebuchet MS" panose="020B0603020202020204"/>
                <a:ea typeface="Trebuchet MS" panose="020B0603020202020204"/>
                <a:cs typeface="Trebuchet MS" panose="020B0603020202020204"/>
                <a:sym typeface="Trebuchet MS" panose="020B0603020202020204"/>
              </a:rPr>
              <a:t>Introduce the Personal Finance Management App as the solution to these challenges.</a:t>
            </a:r>
            <a:endParaRPr sz="1900">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32"/>
          <p:cNvSpPr txBox="1"/>
          <p:nvPr/>
        </p:nvSpPr>
        <p:spPr>
          <a:xfrm>
            <a:off x="1170700" y="190725"/>
            <a:ext cx="3759600" cy="4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200">
                <a:solidFill>
                  <a:schemeClr val="lt1"/>
                </a:solidFill>
              </a:rPr>
              <a:t>Output :</a:t>
            </a:r>
            <a:endParaRPr sz="2200">
              <a:solidFill>
                <a:schemeClr val="lt1"/>
              </a:solidFill>
            </a:endParaRPr>
          </a:p>
        </p:txBody>
      </p:sp>
      <p:pic>
        <p:nvPicPr>
          <p:cNvPr id="233" name="Google Shape;233;p32" descr="o2"/>
          <p:cNvPicPr preferRelativeResize="0"/>
          <p:nvPr/>
        </p:nvPicPr>
        <p:blipFill rotWithShape="1">
          <a:blip r:embed="rId1"/>
          <a:srcRect/>
          <a:stretch>
            <a:fillRect/>
          </a:stretch>
        </p:blipFill>
        <p:spPr>
          <a:xfrm>
            <a:off x="1690850" y="801900"/>
            <a:ext cx="2023900" cy="4068152"/>
          </a:xfrm>
          <a:prstGeom prst="rect">
            <a:avLst/>
          </a:prstGeom>
          <a:noFill/>
          <a:ln>
            <a:noFill/>
          </a:ln>
        </p:spPr>
      </p:pic>
      <p:pic>
        <p:nvPicPr>
          <p:cNvPr id="234" name="Google Shape;234;p32" descr="o1"/>
          <p:cNvPicPr preferRelativeResize="0"/>
          <p:nvPr/>
        </p:nvPicPr>
        <p:blipFill rotWithShape="1">
          <a:blip r:embed="rId2"/>
          <a:srcRect/>
          <a:stretch>
            <a:fillRect/>
          </a:stretch>
        </p:blipFill>
        <p:spPr>
          <a:xfrm>
            <a:off x="4092525" y="804180"/>
            <a:ext cx="2023900" cy="4063596"/>
          </a:xfrm>
          <a:prstGeom prst="rect">
            <a:avLst/>
          </a:prstGeom>
          <a:noFill/>
          <a:ln>
            <a:noFill/>
          </a:ln>
        </p:spPr>
      </p:pic>
      <p:pic>
        <p:nvPicPr>
          <p:cNvPr id="235" name="Google Shape;235;p32" descr="o3"/>
          <p:cNvPicPr preferRelativeResize="0"/>
          <p:nvPr/>
        </p:nvPicPr>
        <p:blipFill rotWithShape="1">
          <a:blip r:embed="rId3"/>
          <a:srcRect/>
          <a:stretch>
            <a:fillRect/>
          </a:stretch>
        </p:blipFill>
        <p:spPr>
          <a:xfrm>
            <a:off x="6494200" y="814306"/>
            <a:ext cx="2023901" cy="40433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pic>
        <p:nvPicPr>
          <p:cNvPr id="240" name="Google Shape;240;p33" descr="o4"/>
          <p:cNvPicPr preferRelativeResize="0"/>
          <p:nvPr/>
        </p:nvPicPr>
        <p:blipFill rotWithShape="1">
          <a:blip r:embed="rId1"/>
          <a:srcRect/>
          <a:stretch>
            <a:fillRect/>
          </a:stretch>
        </p:blipFill>
        <p:spPr>
          <a:xfrm>
            <a:off x="2127800" y="431487"/>
            <a:ext cx="2153351" cy="4280524"/>
          </a:xfrm>
          <a:prstGeom prst="rect">
            <a:avLst/>
          </a:prstGeom>
          <a:noFill/>
          <a:ln>
            <a:noFill/>
          </a:ln>
        </p:spPr>
      </p:pic>
      <p:pic>
        <p:nvPicPr>
          <p:cNvPr id="241" name="Google Shape;241;p33" descr="o5"/>
          <p:cNvPicPr preferRelativeResize="0"/>
          <p:nvPr/>
        </p:nvPicPr>
        <p:blipFill rotWithShape="1">
          <a:blip r:embed="rId2"/>
          <a:srcRect/>
          <a:stretch>
            <a:fillRect/>
          </a:stretch>
        </p:blipFill>
        <p:spPr>
          <a:xfrm>
            <a:off x="5033000" y="436994"/>
            <a:ext cx="2153350" cy="42695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4"/>
          <p:cNvSpPr txBox="1"/>
          <p:nvPr/>
        </p:nvSpPr>
        <p:spPr>
          <a:xfrm>
            <a:off x="1131275" y="244325"/>
            <a:ext cx="23730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a:solidFill>
                  <a:schemeClr val="lt1"/>
                </a:solidFill>
              </a:rPr>
              <a:t>Demo Video :</a:t>
            </a:r>
            <a:endParaRPr sz="2300">
              <a:solidFill>
                <a:schemeClr val="lt1"/>
              </a:solidFill>
            </a:endParaRPr>
          </a:p>
        </p:txBody>
      </p:sp>
      <p:pic>
        <p:nvPicPr>
          <p:cNvPr id="1" name="WhatsApp Video 2024-11-21 at 4.08.02 PM">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2133600" y="1245870"/>
            <a:ext cx="4876800" cy="265176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1"/>
                </p:tgtEl>
              </p:cMediaNode>
            </p:video>
            <p:seq concurrent="1" nextAc="seek">
              <p:cTn id="3" restart="whenNotActive" fill="hold" evtFilter="cancelBubble" nodeType="interactiveSeq">
                <p:stCondLst>
                  <p:cond evt="onClick" delay="0">
                    <p:tgtEl>
                      <p:spTgt spid="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
                                        </p:tgtEl>
                                      </p:cBhvr>
                                    </p:cmd>
                                  </p:childTnLst>
                                </p:cTn>
                              </p:par>
                            </p:childTnLst>
                          </p:cTn>
                        </p:par>
                      </p:childTnLst>
                    </p:cTn>
                  </p:par>
                </p:childTnLst>
              </p:cTn>
              <p:nextCondLst>
                <p:cond evt="onClick" delay="0">
                  <p:tgtEl>
                    <p:spTgt spid="1"/>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1565725" y="794575"/>
            <a:ext cx="3804600" cy="54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300" b="1">
                <a:latin typeface="Arial" panose="020B0604020202020204"/>
                <a:ea typeface="Arial" panose="020B0604020202020204"/>
                <a:cs typeface="Arial" panose="020B0604020202020204"/>
                <a:sym typeface="Arial" panose="020B0604020202020204"/>
              </a:rPr>
              <a:t>Conclusion:</a:t>
            </a:r>
            <a:endParaRPr sz="3200">
              <a:latin typeface="Arial" panose="020B0604020202020204"/>
              <a:ea typeface="Arial" panose="020B0604020202020204"/>
              <a:cs typeface="Arial" panose="020B0604020202020204"/>
              <a:sym typeface="Arial" panose="020B0604020202020204"/>
            </a:endParaRPr>
          </a:p>
        </p:txBody>
      </p:sp>
      <p:sp>
        <p:nvSpPr>
          <p:cNvPr id="253" name="Google Shape;253;p35"/>
          <p:cNvSpPr txBox="1"/>
          <p:nvPr/>
        </p:nvSpPr>
        <p:spPr>
          <a:xfrm>
            <a:off x="1373700" y="1440850"/>
            <a:ext cx="7043100" cy="2816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900">
                <a:solidFill>
                  <a:schemeClr val="lt1"/>
                </a:solidFill>
              </a:rPr>
              <a:t>Our personal finance management app, built with Kotlin, empowers users to take control of their financial journey. With its intuitive design, seamless functionality, and advanced tools like budgeting, expense tracking, and financial insights, the app provides a comprehensive solution for managing personal finances effectively. By combining simplicity with robust performance, it serves as a reliable companion for anyone striving to achieve their financial goals and secure a stable financial future.</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73700" y="698550"/>
            <a:ext cx="3804600" cy="70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1800"/>
              <a:buFont typeface="Arial" panose="020B0604020202020204"/>
              <a:buNone/>
            </a:pPr>
            <a:r>
              <a:rPr lang="en-GB" sz="2300" b="1">
                <a:latin typeface="Arial" panose="020B0604020202020204"/>
                <a:ea typeface="Arial" panose="020B0604020202020204"/>
                <a:cs typeface="Arial" panose="020B0604020202020204"/>
                <a:sym typeface="Arial" panose="020B0604020202020204"/>
              </a:rPr>
              <a:t>Key Features of the App</a:t>
            </a:r>
            <a:endParaRPr sz="2900">
              <a:latin typeface="Arial" panose="020B0604020202020204"/>
              <a:ea typeface="Arial" panose="020B0604020202020204"/>
              <a:cs typeface="Arial" panose="020B0604020202020204"/>
              <a:sym typeface="Arial" panose="020B0604020202020204"/>
            </a:endParaRPr>
          </a:p>
        </p:txBody>
      </p:sp>
      <p:sp>
        <p:nvSpPr>
          <p:cNvPr id="147" name="Google Shape;147;p15"/>
          <p:cNvSpPr txBox="1"/>
          <p:nvPr/>
        </p:nvSpPr>
        <p:spPr>
          <a:xfrm>
            <a:off x="1373700" y="1440850"/>
            <a:ext cx="7043100" cy="3109200"/>
          </a:xfrm>
          <a:prstGeom prst="rect">
            <a:avLst/>
          </a:prstGeom>
          <a:noFill/>
          <a:ln>
            <a:noFill/>
          </a:ln>
        </p:spPr>
        <p:txBody>
          <a:bodyPr spcFirstLastPara="1" wrap="square" lIns="91425" tIns="91425" rIns="91425" bIns="91425" anchor="t" anchorCtr="0">
            <a:spAutoFit/>
          </a:bodyPr>
          <a:lstStyle/>
          <a:p>
            <a:pPr marL="285750" lvl="0" indent="-304800" algn="l" rtl="0">
              <a:spcBef>
                <a:spcPts val="0"/>
              </a:spcBef>
              <a:spcAft>
                <a:spcPts val="0"/>
              </a:spcAft>
              <a:buClr>
                <a:schemeClr val="lt1"/>
              </a:buClr>
              <a:buSzPts val="1900"/>
              <a:buChar char="•"/>
            </a:pPr>
            <a:r>
              <a:rPr lang="en-GB" sz="1900">
                <a:solidFill>
                  <a:schemeClr val="lt1"/>
                </a:solidFill>
              </a:rPr>
              <a:t>Budget Tracking</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Expense Categorization</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Expense Insights &amp; Reports</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Bill Reminders &amp; Alerts</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Goal Setting &amp; Savings Planner</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Debt Tracking &amp; Management</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Investment Monitoring</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Multi-Account Integration</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Security &amp; Privacy</a:t>
            </a:r>
            <a:endParaRPr sz="1900">
              <a:solidFill>
                <a:schemeClr val="lt1"/>
              </a:solidFill>
            </a:endParaRPr>
          </a:p>
          <a:p>
            <a:pPr marL="285750" lvl="0" indent="-304800" algn="l" rtl="0">
              <a:spcBef>
                <a:spcPts val="0"/>
              </a:spcBef>
              <a:spcAft>
                <a:spcPts val="0"/>
              </a:spcAft>
              <a:buClr>
                <a:schemeClr val="lt1"/>
              </a:buClr>
              <a:buSzPts val="1900"/>
              <a:buChar char="•"/>
            </a:pPr>
            <a:r>
              <a:rPr lang="en-GB" sz="1900">
                <a:solidFill>
                  <a:schemeClr val="lt1"/>
                </a:solidFill>
              </a:rPr>
              <a:t>Financial Education &amp; Tips</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6"/>
          <p:cNvSpPr txBox="1"/>
          <p:nvPr/>
        </p:nvSpPr>
        <p:spPr>
          <a:xfrm>
            <a:off x="1446075" y="436675"/>
            <a:ext cx="6799200" cy="434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b="1">
                <a:solidFill>
                  <a:schemeClr val="lt1"/>
                </a:solidFill>
              </a:rPr>
              <a:t>Budget Tracking :</a:t>
            </a:r>
            <a:endParaRPr sz="1800" b="1">
              <a:solidFill>
                <a:schemeClr val="lt1"/>
              </a:solidFill>
            </a:endParaRPr>
          </a:p>
          <a:p>
            <a:pPr marL="0" lvl="0" indent="0" algn="l" rtl="0">
              <a:spcBef>
                <a:spcPts val="0"/>
              </a:spcBef>
              <a:spcAft>
                <a:spcPts val="0"/>
              </a:spcAft>
              <a:buNone/>
            </a:pPr>
            <a:endParaRPr sz="1800" b="1">
              <a:solidFill>
                <a:schemeClr val="lt1"/>
              </a:solidFill>
            </a:endParaRPr>
          </a:p>
          <a:p>
            <a:pPr marL="0" lvl="0" indent="457200" algn="l" rtl="0">
              <a:spcBef>
                <a:spcPts val="0"/>
              </a:spcBef>
              <a:spcAft>
                <a:spcPts val="0"/>
              </a:spcAft>
              <a:buClr>
                <a:srgbClr val="000000"/>
              </a:buClr>
              <a:buFont typeface="Arial" panose="020B0604020202020204"/>
              <a:buNone/>
            </a:pPr>
            <a:r>
              <a:rPr lang="en-GB" sz="1800">
                <a:solidFill>
                  <a:schemeClr val="lt1"/>
                </a:solidFill>
              </a:rPr>
              <a:t>Ability to create custom budgets for different categories (e.g., groceries, rent, entertainment).</a:t>
            </a:r>
            <a:endParaRPr sz="1800">
              <a:solidFill>
                <a:schemeClr val="lt1"/>
              </a:solidFill>
            </a:endParaRPr>
          </a:p>
          <a:p>
            <a:pPr marL="0" lvl="0" indent="0" algn="l" rtl="0">
              <a:spcBef>
                <a:spcPts val="0"/>
              </a:spcBef>
              <a:spcAft>
                <a:spcPts val="0"/>
              </a:spcAft>
              <a:buClr>
                <a:srgbClr val="000000"/>
              </a:buClr>
              <a:buFont typeface="Arial" panose="020B0604020202020204"/>
              <a:buNone/>
            </a:pPr>
            <a:r>
              <a:rPr lang="en-GB" sz="1800">
                <a:solidFill>
                  <a:schemeClr val="lt1"/>
                </a:solidFill>
              </a:rPr>
              <a:t>Set monthly or weekly spending limits.</a:t>
            </a:r>
            <a:endParaRPr sz="1800">
              <a:solidFill>
                <a:schemeClr val="lt1"/>
              </a:solidFill>
            </a:endParaRPr>
          </a:p>
          <a:p>
            <a:pPr marL="0" lvl="0" indent="0" algn="l" rtl="0">
              <a:spcBef>
                <a:spcPts val="0"/>
              </a:spcBef>
              <a:spcAft>
                <a:spcPts val="0"/>
              </a:spcAft>
              <a:buNone/>
            </a:pPr>
            <a:r>
              <a:rPr lang="en-GB" sz="1800">
                <a:solidFill>
                  <a:schemeClr val="lt1"/>
                </a:solidFill>
              </a:rPr>
              <a:t>Real-time tracking of budget vs actual spending.</a:t>
            </a: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endParaRPr sz="1800">
              <a:solidFill>
                <a:schemeClr val="lt1"/>
              </a:solidFill>
            </a:endParaRPr>
          </a:p>
          <a:p>
            <a:pPr marL="0" lvl="0" indent="0" algn="l" rtl="0">
              <a:spcBef>
                <a:spcPts val="0"/>
              </a:spcBef>
              <a:spcAft>
                <a:spcPts val="0"/>
              </a:spcAft>
              <a:buNone/>
            </a:pPr>
            <a:r>
              <a:rPr lang="en-GB" sz="1800" b="1">
                <a:solidFill>
                  <a:schemeClr val="lt1"/>
                </a:solidFill>
              </a:rPr>
              <a:t>Expense Categorization :</a:t>
            </a:r>
            <a:endParaRPr sz="1800" b="1">
              <a:solidFill>
                <a:schemeClr val="lt1"/>
              </a:solidFill>
            </a:endParaRPr>
          </a:p>
          <a:p>
            <a:pPr marL="0" lvl="0" indent="0" algn="l" rtl="0">
              <a:spcBef>
                <a:spcPts val="0"/>
              </a:spcBef>
              <a:spcAft>
                <a:spcPts val="0"/>
              </a:spcAft>
              <a:buNone/>
            </a:pPr>
            <a:endParaRPr sz="1800" b="1">
              <a:solidFill>
                <a:schemeClr val="lt1"/>
              </a:solidFill>
            </a:endParaRPr>
          </a:p>
          <a:p>
            <a:pPr marL="0" lvl="0" indent="0" algn="l" rtl="0">
              <a:spcBef>
                <a:spcPts val="0"/>
              </a:spcBef>
              <a:spcAft>
                <a:spcPts val="0"/>
              </a:spcAft>
              <a:buNone/>
            </a:pPr>
            <a:r>
              <a:rPr lang="en-GB" sz="1800" b="1">
                <a:solidFill>
                  <a:schemeClr val="lt1"/>
                </a:solidFill>
              </a:rPr>
              <a:t>	</a:t>
            </a:r>
            <a:r>
              <a:rPr lang="en-GB" sz="1800">
                <a:solidFill>
                  <a:schemeClr val="lt1"/>
                </a:solidFill>
              </a:rPr>
              <a:t>Automatically categorizes transactions (e.g., food, transport, utilities).</a:t>
            </a:r>
            <a:endParaRPr sz="1800">
              <a:solidFill>
                <a:schemeClr val="lt1"/>
              </a:solidFill>
            </a:endParaRPr>
          </a:p>
          <a:p>
            <a:pPr marL="0" lvl="0" indent="0" algn="l" rtl="0">
              <a:spcBef>
                <a:spcPts val="0"/>
              </a:spcBef>
              <a:spcAft>
                <a:spcPts val="0"/>
              </a:spcAft>
              <a:buNone/>
            </a:pPr>
            <a:r>
              <a:rPr lang="en-GB" sz="1800">
                <a:solidFill>
                  <a:schemeClr val="lt1"/>
                </a:solidFill>
              </a:rPr>
              <a:t>Visual representation of expenses through charts and graphs.</a:t>
            </a:r>
            <a:endParaRPr sz="1800">
              <a:solidFill>
                <a:schemeClr val="lt1"/>
              </a:solidFill>
            </a:endParaRPr>
          </a:p>
          <a:p>
            <a:pPr marL="0" lvl="0" indent="0" algn="l" rtl="0">
              <a:spcBef>
                <a:spcPts val="0"/>
              </a:spcBef>
              <a:spcAft>
                <a:spcPts val="0"/>
              </a:spcAft>
              <a:buNone/>
            </a:pPr>
            <a:r>
              <a:rPr lang="en-GB" sz="1800">
                <a:solidFill>
                  <a:schemeClr val="lt1"/>
                </a:solidFill>
              </a:rPr>
              <a:t>Helps users identify spending patterns and areas for improvement.</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17"/>
          <p:cNvSpPr txBox="1"/>
          <p:nvPr>
            <p:ph type="body" idx="1"/>
          </p:nvPr>
        </p:nvSpPr>
        <p:spPr>
          <a:xfrm>
            <a:off x="1297500" y="590625"/>
            <a:ext cx="7038900" cy="3981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 </a:t>
            </a:r>
            <a:r>
              <a:rPr lang="en-GB" sz="1800" b="1">
                <a:latin typeface="Arial" panose="020B0604020202020204"/>
                <a:ea typeface="Arial" panose="020B0604020202020204"/>
                <a:cs typeface="Arial" panose="020B0604020202020204"/>
                <a:sym typeface="Arial" panose="020B0604020202020204"/>
              </a:rPr>
              <a:t> Goal Setting &amp; Savings Planner :</a:t>
            </a:r>
            <a:endParaRPr sz="18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endParaRPr sz="1800" b="1">
              <a:latin typeface="Arial" panose="020B0604020202020204"/>
              <a:ea typeface="Arial" panose="020B0604020202020204"/>
              <a:cs typeface="Arial" panose="020B0604020202020204"/>
              <a:sym typeface="Arial" panose="020B0604020202020204"/>
            </a:endParaRPr>
          </a:p>
          <a:p>
            <a:pPr marL="0" lvl="0" indent="45720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Set short-term and long-term financial goals (e.g., saving for a vacation, retirement).</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Track progress and make adjustments to reach goals faster.</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Visualize goals through progress bars or graphs.</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sz="1800" b="1">
                <a:latin typeface="Arial" panose="020B0604020202020204"/>
                <a:ea typeface="Arial" panose="020B0604020202020204"/>
                <a:cs typeface="Arial" panose="020B0604020202020204"/>
                <a:sym typeface="Arial" panose="020B0604020202020204"/>
              </a:rPr>
              <a:t>Security &amp; Privacy :</a:t>
            </a:r>
            <a:endParaRPr sz="18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800" b="1">
              <a:latin typeface="Arial" panose="020B0604020202020204"/>
              <a:ea typeface="Arial" panose="020B0604020202020204"/>
              <a:cs typeface="Arial" panose="020B0604020202020204"/>
              <a:sym typeface="Arial" panose="020B0604020202020204"/>
            </a:endParaRPr>
          </a:p>
          <a:p>
            <a:pPr marL="0" lvl="0" indent="457200" algn="l" rtl="0">
              <a:lnSpc>
                <a:spcPct val="100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High-level encryption and multi-factor authentication (MFA) to protect user data.</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Privacy controls to ensure that personal financial data remains confidential.</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Commitment to maintaining secure and trustworthy service.</a:t>
            </a:r>
            <a:endParaRPr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8"/>
          <p:cNvSpPr txBox="1"/>
          <p:nvPr>
            <p:ph type="body" idx="1"/>
          </p:nvPr>
        </p:nvSpPr>
        <p:spPr>
          <a:xfrm>
            <a:off x="1297500" y="600150"/>
            <a:ext cx="7038900" cy="4000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Font typeface="Arial" panose="020B0604020202020204"/>
              <a:buNone/>
            </a:pPr>
            <a:r>
              <a:rPr lang="en-GB" sz="1800" b="1">
                <a:latin typeface="Arial" panose="020B0604020202020204"/>
                <a:ea typeface="Arial" panose="020B0604020202020204"/>
                <a:cs typeface="Arial" panose="020B0604020202020204"/>
                <a:sym typeface="Arial" panose="020B0604020202020204"/>
              </a:rPr>
              <a:t>Benefits of the App :</a:t>
            </a:r>
            <a:endParaRPr sz="18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endParaRPr sz="1800">
              <a:latin typeface="Arial" panose="020B0604020202020204"/>
              <a:ea typeface="Arial" panose="020B0604020202020204"/>
              <a:cs typeface="Arial" panose="020B0604020202020204"/>
              <a:sym typeface="Arial" panose="020B0604020202020204"/>
            </a:endParaRPr>
          </a:p>
          <a:p>
            <a:pPr marL="0" lvl="0" indent="45720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Stay organized and in control of your finances.</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Improve savings habits and track financial goals.</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Eliminate late fees and avoid unnecessary debt.</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Gain insights into spending behavior for smarter financial decisions. </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r>
              <a:rPr lang="en-GB" sz="1800" b="1">
                <a:latin typeface="Arial" panose="020B0604020202020204"/>
                <a:ea typeface="Arial" panose="020B0604020202020204"/>
                <a:cs typeface="Arial" panose="020B0604020202020204"/>
                <a:sym typeface="Arial" panose="020B0604020202020204"/>
              </a:rPr>
              <a:t>Pricing Plans (If Applicable) :</a:t>
            </a:r>
            <a:endParaRPr sz="18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None/>
            </a:pPr>
            <a:endParaRPr sz="1800" b="1">
              <a:latin typeface="Arial" panose="020B0604020202020204"/>
              <a:ea typeface="Arial" panose="020B0604020202020204"/>
              <a:cs typeface="Arial" panose="020B0604020202020204"/>
              <a:sym typeface="Arial" panose="020B0604020202020204"/>
            </a:endParaRPr>
          </a:p>
          <a:p>
            <a:pPr marL="0" lvl="0" indent="457200" algn="l" rtl="0">
              <a:lnSpc>
                <a:spcPct val="100000"/>
              </a:lnSpc>
              <a:spcBef>
                <a:spcPts val="0"/>
              </a:spcBef>
              <a:spcAft>
                <a:spcPts val="0"/>
              </a:spcAft>
              <a:buNone/>
            </a:pPr>
            <a:r>
              <a:rPr lang="en-GB" sz="1800">
                <a:latin typeface="Arial" panose="020B0604020202020204"/>
                <a:ea typeface="Arial" panose="020B0604020202020204"/>
                <a:cs typeface="Arial" panose="020B0604020202020204"/>
                <a:sym typeface="Arial" panose="020B0604020202020204"/>
              </a:rPr>
              <a:t>Offer details about free trials, premium features, or subscription pricing (if applicable).</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rgbClr val="000000"/>
              </a:buClr>
              <a:buFont typeface="Arial" panose="020B0604020202020204"/>
              <a:buNone/>
            </a:pPr>
            <a:r>
              <a:rPr lang="en-GB" sz="1800">
                <a:latin typeface="Arial" panose="020B0604020202020204"/>
                <a:ea typeface="Arial" panose="020B0604020202020204"/>
                <a:cs typeface="Arial" panose="020B0604020202020204"/>
                <a:sym typeface="Arial" panose="020B0604020202020204"/>
              </a:rPr>
              <a:t>Highlight the value users receive for their investment.</a:t>
            </a:r>
            <a:endParaRPr sz="18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9"/>
          <p:cNvSpPr txBox="1"/>
          <p:nvPr/>
        </p:nvSpPr>
        <p:spPr>
          <a:xfrm>
            <a:off x="1161150" y="77100"/>
            <a:ext cx="7851300" cy="489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u="sng">
                <a:solidFill>
                  <a:schemeClr val="lt1"/>
                </a:solidFill>
                <a:latin typeface="Lato" panose="020F0502020204030203"/>
                <a:ea typeface="Lato" panose="020F0502020204030203"/>
                <a:cs typeface="Lato" panose="020F0502020204030203"/>
                <a:sym typeface="Lato" panose="020F0502020204030203"/>
              </a:rPr>
              <a:t>MainActivity.kt</a:t>
            </a:r>
            <a:endParaRPr sz="1500" u="sng">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500" u="sng">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350">
                <a:solidFill>
                  <a:srgbClr val="FFFFFF"/>
                </a:solidFill>
              </a:rPr>
              <a:t>package com.example.pageapp</a:t>
            </a:r>
            <a:endParaRPr sz="1350">
              <a:solidFill>
                <a:srgbClr val="FFFFFF"/>
              </a:solidFill>
            </a:endParaRPr>
          </a:p>
          <a:p>
            <a:pPr marL="0" lvl="0" indent="0" algn="l" rtl="0">
              <a:spcBef>
                <a:spcPts val="0"/>
              </a:spcBef>
              <a:spcAft>
                <a:spcPts val="0"/>
              </a:spcAft>
              <a:buNone/>
            </a:pPr>
            <a:endParaRPr sz="1350">
              <a:solidFill>
                <a:srgbClr val="FFFFFF"/>
              </a:solidFill>
            </a:endParaRPr>
          </a:p>
          <a:p>
            <a:pPr marL="0" lvl="0" indent="0" algn="l" rtl="0">
              <a:spcBef>
                <a:spcPts val="0"/>
              </a:spcBef>
              <a:spcAft>
                <a:spcPts val="0"/>
              </a:spcAft>
              <a:buNone/>
            </a:pPr>
            <a:r>
              <a:rPr lang="en-GB" sz="1350">
                <a:solidFill>
                  <a:srgbClr val="FFFFFF"/>
                </a:solidFill>
              </a:rPr>
              <a:t>import android.os.Bundle</a:t>
            </a:r>
            <a:endParaRPr sz="1350">
              <a:solidFill>
                <a:srgbClr val="FFFFFF"/>
              </a:solidFill>
            </a:endParaRPr>
          </a:p>
          <a:p>
            <a:pPr marL="0" lvl="0" indent="0" algn="l" rtl="0">
              <a:spcBef>
                <a:spcPts val="0"/>
              </a:spcBef>
              <a:spcAft>
                <a:spcPts val="0"/>
              </a:spcAft>
              <a:buNone/>
            </a:pPr>
            <a:r>
              <a:rPr lang="en-GB" sz="1350">
                <a:solidFill>
                  <a:srgbClr val="FFFFFF"/>
                </a:solidFill>
              </a:rPr>
              <a:t>import androidx.activity.ComponentActivity</a:t>
            </a:r>
            <a:endParaRPr sz="1350">
              <a:solidFill>
                <a:srgbClr val="FFFFFF"/>
              </a:solidFill>
            </a:endParaRPr>
          </a:p>
          <a:p>
            <a:pPr marL="0" lvl="0" indent="0" algn="l" rtl="0">
              <a:spcBef>
                <a:spcPts val="0"/>
              </a:spcBef>
              <a:spcAft>
                <a:spcPts val="0"/>
              </a:spcAft>
              <a:buNone/>
            </a:pPr>
            <a:r>
              <a:rPr lang="en-GB" sz="1350">
                <a:solidFill>
                  <a:srgbClr val="FFFFFF"/>
                </a:solidFill>
              </a:rPr>
              <a:t>import androidx.activity.compose.setContent</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androidx.compose.foundation.layout.fillMaxSize</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androidx.compose.material3.MaterialTheme</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androidx.compose.material3.Surface</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androidx.compose.material3.Text</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androidx.compose.runtime.Composable</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androidx.compose.ui.Modifier</a:t>
            </a:r>
            <a:endParaRPr sz="1350">
              <a:solidFill>
                <a:srgbClr val="FFFFFF"/>
              </a:solidFill>
            </a:endParaRPr>
          </a:p>
          <a:p>
            <a:pPr marL="0" lvl="0" indent="0" algn="l" rtl="0">
              <a:spcBef>
                <a:spcPts val="0"/>
              </a:spcBef>
              <a:spcAft>
                <a:spcPts val="0"/>
              </a:spcAft>
              <a:buNone/>
            </a:pPr>
            <a:r>
              <a:rPr lang="en-GB" sz="1350">
                <a:solidFill>
                  <a:srgbClr val="FFFFFF"/>
                </a:solidFill>
              </a:rPr>
              <a:t>import androidx.compose.ui.tooling.preview.Preview</a:t>
            </a:r>
            <a:endParaRPr sz="1350">
              <a:solidFill>
                <a:srgbClr val="FFFFFF"/>
              </a:solidFill>
            </a:endParaRPr>
          </a:p>
          <a:p>
            <a:pPr marL="0" lvl="0" indent="0" algn="l" rtl="0">
              <a:spcBef>
                <a:spcPts val="0"/>
              </a:spcBef>
              <a:spcAft>
                <a:spcPts val="0"/>
              </a:spcAft>
              <a:buNone/>
            </a:pPr>
            <a:r>
              <a:rPr lang="en-GB" sz="1350">
                <a:solidFill>
                  <a:srgbClr val="FFFFFF"/>
                </a:solidFill>
              </a:rPr>
              <a:t>import com.example.pageapp.ui.theme.PageAppTheme</a:t>
            </a:r>
            <a:endParaRPr sz="1350">
              <a:solidFill>
                <a:srgbClr val="FFFFFF"/>
              </a:solidFill>
            </a:endParaRPr>
          </a:p>
          <a:p>
            <a:pPr marL="0" lvl="0" indent="0" algn="l" rtl="0">
              <a:spcBef>
                <a:spcPts val="0"/>
              </a:spcBef>
              <a:spcAft>
                <a:spcPts val="0"/>
              </a:spcAft>
              <a:buNone/>
            </a:pPr>
            <a:endParaRPr sz="1350">
              <a:solidFill>
                <a:srgbClr val="FFFFFF"/>
              </a:solidFill>
            </a:endParaRPr>
          </a:p>
          <a:p>
            <a:pPr marL="0" lvl="0" indent="0" algn="l" rtl="0">
              <a:spcBef>
                <a:spcPts val="0"/>
              </a:spcBef>
              <a:spcAft>
                <a:spcPts val="0"/>
              </a:spcAft>
              <a:buNone/>
            </a:pPr>
            <a:r>
              <a:rPr lang="en-GB" sz="1350">
                <a:solidFill>
                  <a:srgbClr val="FFFFFF"/>
                </a:solidFill>
              </a:rPr>
              <a:t>class MainActivity : ComponentActivity() {</a:t>
            </a:r>
            <a:endParaRPr sz="1350">
              <a:solidFill>
                <a:srgbClr val="FFFFFF"/>
              </a:solidFill>
            </a:endParaRPr>
          </a:p>
          <a:p>
            <a:pPr marL="0" lvl="0" indent="0" algn="l" rtl="0">
              <a:spcBef>
                <a:spcPts val="0"/>
              </a:spcBef>
              <a:spcAft>
                <a:spcPts val="0"/>
              </a:spcAft>
              <a:buNone/>
            </a:pPr>
            <a:r>
              <a:rPr lang="en-GB" sz="1350">
                <a:solidFill>
                  <a:srgbClr val="FFFFFF"/>
                </a:solidFill>
              </a:rPr>
              <a:t>    override fun onCreate(savedInstanceState: Bundle?) {</a:t>
            </a:r>
            <a:endParaRPr sz="1350">
              <a:solidFill>
                <a:srgbClr val="FFFFFF"/>
              </a:solidFill>
            </a:endParaRPr>
          </a:p>
          <a:p>
            <a:pPr marL="0" lvl="0" indent="0" algn="l" rtl="0">
              <a:spcBef>
                <a:spcPts val="0"/>
              </a:spcBef>
              <a:spcAft>
                <a:spcPts val="0"/>
              </a:spcAft>
              <a:buNone/>
            </a:pPr>
            <a:r>
              <a:rPr lang="en-GB" sz="1350">
                <a:solidFill>
                  <a:srgbClr val="FFFFFF"/>
                </a:solidFill>
              </a:rPr>
              <a:t>        super.onCreate(savedInstanceState)</a:t>
            </a:r>
            <a:endParaRPr sz="1350">
              <a:solidFill>
                <a:srgbClr val="FFFFFF"/>
              </a:solidFill>
            </a:endParaRPr>
          </a:p>
          <a:p>
            <a:pPr marL="0" lvl="0" indent="0" algn="l" rtl="0">
              <a:spcBef>
                <a:spcPts val="0"/>
              </a:spcBef>
              <a:spcAft>
                <a:spcPts val="0"/>
              </a:spcAft>
              <a:buNone/>
            </a:pPr>
            <a:r>
              <a:rPr lang="en-GB" sz="1350">
                <a:solidFill>
                  <a:srgbClr val="FFFFFF"/>
                </a:solidFill>
              </a:rPr>
              <a:t>        setContent </a:t>
            </a:r>
            <a:endParaRPr sz="1350">
              <a:solidFill>
                <a:srgbClr val="FFFFFF"/>
              </a:solidFill>
            </a:endParaRPr>
          </a:p>
          <a:p>
            <a:pPr marL="0" lvl="0" indent="457200" algn="l" rtl="0">
              <a:spcBef>
                <a:spcPts val="0"/>
              </a:spcBef>
              <a:spcAft>
                <a:spcPts val="0"/>
              </a:spcAft>
              <a:buNone/>
            </a:pPr>
            <a:r>
              <a:rPr lang="en-GB" sz="1350">
                <a:solidFill>
                  <a:srgbClr val="FFFFFF"/>
                </a:solidFill>
              </a:rPr>
              <a:t>{</a:t>
            </a:r>
            <a:endParaRPr sz="1350" u="sng">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0"/>
          <p:cNvSpPr txBox="1"/>
          <p:nvPr/>
        </p:nvSpPr>
        <p:spPr>
          <a:xfrm>
            <a:off x="1302650" y="458100"/>
            <a:ext cx="7404000" cy="429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a:solidFill>
                  <a:srgbClr val="FFFFFF"/>
                </a:solidFill>
              </a:rPr>
              <a:t>PageAppTheme {</a:t>
            </a:r>
            <a:endParaRPr sz="1350">
              <a:solidFill>
                <a:srgbClr val="FFFFFF"/>
              </a:solidFill>
            </a:endParaRPr>
          </a:p>
          <a:p>
            <a:pPr marL="0" lvl="0" indent="0" algn="l" rtl="0">
              <a:spcBef>
                <a:spcPts val="0"/>
              </a:spcBef>
              <a:spcAft>
                <a:spcPts val="0"/>
              </a:spcAft>
              <a:buNone/>
            </a:pPr>
            <a:r>
              <a:rPr lang="en-GB" sz="1350">
                <a:solidFill>
                  <a:srgbClr val="FFFFFF"/>
                </a:solidFill>
              </a:rPr>
              <a:t>                // A surface container using the 'background' color from the theme</a:t>
            </a:r>
            <a:endParaRPr sz="1350">
              <a:solidFill>
                <a:srgbClr val="FFFFFF"/>
              </a:solidFill>
            </a:endParaRPr>
          </a:p>
          <a:p>
            <a:pPr marL="0" lvl="0" indent="0" algn="l" rtl="0">
              <a:spcBef>
                <a:spcPts val="0"/>
              </a:spcBef>
              <a:spcAft>
                <a:spcPts val="0"/>
              </a:spcAft>
              <a:buNone/>
            </a:pPr>
            <a:r>
              <a:rPr lang="en-GB" sz="1350">
                <a:solidFill>
                  <a:srgbClr val="FFFFFF"/>
                </a:solidFill>
              </a:rPr>
              <a:t>                Surface(</a:t>
            </a:r>
            <a:endParaRPr sz="1350">
              <a:solidFill>
                <a:srgbClr val="FFFFFF"/>
              </a:solidFill>
            </a:endParaRPr>
          </a:p>
          <a:p>
            <a:pPr marL="0" lvl="0" indent="0" algn="l" rtl="0">
              <a:spcBef>
                <a:spcPts val="0"/>
              </a:spcBef>
              <a:spcAft>
                <a:spcPts val="0"/>
              </a:spcAft>
              <a:buNone/>
            </a:pPr>
            <a:r>
              <a:rPr lang="en-GB" sz="1350">
                <a:solidFill>
                  <a:srgbClr val="FFFFFF"/>
                </a:solidFill>
              </a:rPr>
              <a:t>                    modifier = Modifier.fillMaxSize(),</a:t>
            </a:r>
            <a:endParaRPr sz="1350">
              <a:solidFill>
                <a:srgbClr val="FFFFFF"/>
              </a:solidFill>
            </a:endParaRPr>
          </a:p>
          <a:p>
            <a:pPr marL="0" lvl="0" indent="0" algn="l" rtl="0">
              <a:spcBef>
                <a:spcPts val="0"/>
              </a:spcBef>
              <a:spcAft>
                <a:spcPts val="0"/>
              </a:spcAft>
              <a:buNone/>
            </a:pPr>
            <a:r>
              <a:rPr lang="en-GB" sz="1350">
                <a:solidFill>
                  <a:srgbClr val="FFFFFF"/>
                </a:solidFill>
              </a:rPr>
              <a:t>                    color = MaterialTheme.colorScheme.background</a:t>
            </a:r>
            <a:endParaRPr sz="1350">
              <a:solidFill>
                <a:srgbClr val="FFFFFF"/>
              </a:solidFill>
            </a:endParaRPr>
          </a:p>
          <a:p>
            <a:pPr marL="0" lvl="0" indent="0" algn="l" rtl="0">
              <a:spcBef>
                <a:spcPts val="0"/>
              </a:spcBef>
              <a:spcAft>
                <a:spcPts val="0"/>
              </a:spcAft>
              <a:buNone/>
            </a:pPr>
            <a:r>
              <a:rPr lang="en-GB" sz="1350">
                <a:solidFill>
                  <a:srgbClr val="FFFFFF"/>
                </a:solidFill>
              </a:rPr>
              <a:t>                ) {</a:t>
            </a:r>
            <a:endParaRPr sz="1350">
              <a:solidFill>
                <a:srgbClr val="FFFFFF"/>
              </a:solidFill>
            </a:endParaRPr>
          </a:p>
          <a:p>
            <a:pPr marL="0" lvl="0" indent="0" algn="l" rtl="0">
              <a:spcBef>
                <a:spcPts val="0"/>
              </a:spcBef>
              <a:spcAft>
                <a:spcPts val="0"/>
              </a:spcAft>
              <a:buNone/>
            </a:pPr>
            <a:r>
              <a:rPr lang="en-GB" sz="1350">
                <a:solidFill>
                  <a:srgbClr val="FFFFFF"/>
                </a:solidFill>
              </a:rPr>
              <a:t>                    Greeting("Android")</a:t>
            </a:r>
            <a:endParaRPr sz="1350">
              <a:solidFill>
                <a:srgbClr val="FFFFFF"/>
              </a:solidFill>
            </a:endParaRPr>
          </a:p>
          <a:p>
            <a:pPr marL="0" lvl="0" indent="0" algn="l" rtl="0">
              <a:spcBef>
                <a:spcPts val="0"/>
              </a:spcBef>
              <a:spcAft>
                <a:spcPts val="0"/>
              </a:spcAft>
              <a:buNone/>
            </a:pPr>
            <a:r>
              <a:rPr lang="en-GB" sz="1350">
                <a:solidFill>
                  <a:srgbClr val="FFFFFF"/>
                </a:solidFill>
              </a:rPr>
              <a:t>                }</a:t>
            </a:r>
            <a:endParaRPr sz="1350">
              <a:solidFill>
                <a:srgbClr val="FFFFFF"/>
              </a:solidFill>
            </a:endParaRPr>
          </a:p>
          <a:p>
            <a:pPr marL="0" lvl="0" indent="0" algn="l" rtl="0">
              <a:spcBef>
                <a:spcPts val="0"/>
              </a:spcBef>
              <a:spcAft>
                <a:spcPts val="0"/>
              </a:spcAft>
              <a:buNone/>
            </a:pPr>
            <a:r>
              <a:rPr lang="en-GB" sz="1350">
                <a:solidFill>
                  <a:srgbClr val="FFFFFF"/>
                </a:solidFill>
              </a:rPr>
              <a:t>            }</a:t>
            </a:r>
            <a:endParaRPr sz="1350">
              <a:solidFill>
                <a:srgbClr val="FFFFFF"/>
              </a:solidFill>
            </a:endParaRPr>
          </a:p>
          <a:p>
            <a:pPr marL="0" lvl="0" indent="0" algn="l" rtl="0">
              <a:spcBef>
                <a:spcPts val="0"/>
              </a:spcBef>
              <a:spcAft>
                <a:spcPts val="0"/>
              </a:spcAft>
              <a:buNone/>
            </a:pPr>
            <a:r>
              <a:rPr lang="en-GB" sz="1350">
                <a:solidFill>
                  <a:srgbClr val="FFFFFF"/>
                </a:solidFill>
              </a:rPr>
              <a:t>        }</a:t>
            </a:r>
            <a:endParaRPr sz="1350">
              <a:solidFill>
                <a:srgbClr val="FFFFFF"/>
              </a:solidFill>
            </a:endParaRPr>
          </a:p>
          <a:p>
            <a:pPr marL="0" lvl="0" indent="0" algn="l" rtl="0">
              <a:spcBef>
                <a:spcPts val="0"/>
              </a:spcBef>
              <a:spcAft>
                <a:spcPts val="0"/>
              </a:spcAft>
              <a:buNone/>
            </a:pPr>
            <a:r>
              <a:rPr lang="en-GB" sz="1350">
                <a:solidFill>
                  <a:srgbClr val="FFFFFF"/>
                </a:solidFill>
              </a:rPr>
              <a:t>    }</a:t>
            </a:r>
            <a:endParaRPr sz="1350">
              <a:solidFill>
                <a:srgbClr val="FFFFFF"/>
              </a:solidFill>
            </a:endParaRPr>
          </a:p>
          <a:p>
            <a:pPr marL="0" lvl="0" indent="0" algn="l" rtl="0">
              <a:spcBef>
                <a:spcPts val="0"/>
              </a:spcBef>
              <a:spcAft>
                <a:spcPts val="0"/>
              </a:spcAft>
              <a:buNone/>
            </a:pPr>
            <a:r>
              <a:rPr lang="en-GB" sz="1350">
                <a:solidFill>
                  <a:srgbClr val="FFFFFF"/>
                </a:solidFill>
              </a:rPr>
              <a:t>}</a:t>
            </a:r>
            <a:endParaRPr sz="1350">
              <a:solidFill>
                <a:srgbClr val="FFFFFF"/>
              </a:solidFill>
            </a:endParaRPr>
          </a:p>
          <a:p>
            <a:pPr marL="0" lvl="0" indent="0" algn="l" rtl="0">
              <a:spcBef>
                <a:spcPts val="0"/>
              </a:spcBef>
              <a:spcAft>
                <a:spcPts val="0"/>
              </a:spcAft>
              <a:buNone/>
            </a:pPr>
            <a:r>
              <a:rPr lang="en-GB" sz="1350">
                <a:solidFill>
                  <a:srgbClr val="FFFFFF"/>
                </a:solidFill>
              </a:rPr>
              <a:t>@Composable</a:t>
            </a:r>
            <a:endParaRPr sz="1350">
              <a:solidFill>
                <a:srgbClr val="FFFFFF"/>
              </a:solidFill>
            </a:endParaRPr>
          </a:p>
          <a:p>
            <a:pPr marL="0" lvl="0" indent="0" algn="l" rtl="0">
              <a:spcBef>
                <a:spcPts val="0"/>
              </a:spcBef>
              <a:spcAft>
                <a:spcPts val="0"/>
              </a:spcAft>
              <a:buNone/>
            </a:pPr>
            <a:r>
              <a:rPr lang="en-GB" sz="1350">
                <a:solidFill>
                  <a:srgbClr val="FFFFFF"/>
                </a:solidFill>
              </a:rPr>
              <a:t>fun Greeting(name: String, modifier: Modifier = Modifier) {</a:t>
            </a:r>
            <a:endParaRPr sz="1350">
              <a:solidFill>
                <a:srgbClr val="FFFFFF"/>
              </a:solidFill>
            </a:endParaRPr>
          </a:p>
          <a:p>
            <a:pPr marL="0" lvl="0" indent="0" algn="l" rtl="0">
              <a:spcBef>
                <a:spcPts val="0"/>
              </a:spcBef>
              <a:spcAft>
                <a:spcPts val="0"/>
              </a:spcAft>
              <a:buNone/>
            </a:pPr>
            <a:r>
              <a:rPr lang="en-GB" sz="1350">
                <a:solidFill>
                  <a:srgbClr val="FFFFFF"/>
                </a:solidFill>
              </a:rPr>
              <a:t>    Text(</a:t>
            </a:r>
            <a:endParaRPr sz="1350">
              <a:solidFill>
                <a:srgbClr val="FFFFFF"/>
              </a:solidFill>
            </a:endParaRPr>
          </a:p>
          <a:p>
            <a:pPr marL="0" lvl="0" indent="0" algn="l" rtl="0">
              <a:spcBef>
                <a:spcPts val="0"/>
              </a:spcBef>
              <a:spcAft>
                <a:spcPts val="0"/>
              </a:spcAft>
              <a:buNone/>
            </a:pPr>
            <a:r>
              <a:rPr lang="en-GB" sz="1350">
                <a:solidFill>
                  <a:srgbClr val="FFFFFF"/>
                </a:solidFill>
              </a:rPr>
              <a:t>        text = "Hello $name!",</a:t>
            </a:r>
            <a:endParaRPr sz="1350">
              <a:solidFill>
                <a:srgbClr val="FFFFFF"/>
              </a:solidFill>
            </a:endParaRPr>
          </a:p>
          <a:p>
            <a:pPr marL="0" lvl="0" indent="0" algn="l" rtl="0">
              <a:spcBef>
                <a:spcPts val="0"/>
              </a:spcBef>
              <a:spcAft>
                <a:spcPts val="0"/>
              </a:spcAft>
              <a:buNone/>
            </a:pPr>
            <a:r>
              <a:rPr lang="en-GB" sz="1350">
                <a:solidFill>
                  <a:srgbClr val="FFFFFF"/>
                </a:solidFill>
              </a:rPr>
              <a:t>        modifier = modifier</a:t>
            </a:r>
            <a:endParaRPr sz="1350">
              <a:solidFill>
                <a:srgbClr val="FFFFFF"/>
              </a:solidFill>
            </a:endParaRPr>
          </a:p>
          <a:p>
            <a:pPr marL="0" lvl="0" indent="0" algn="l" rtl="0">
              <a:spcBef>
                <a:spcPts val="0"/>
              </a:spcBef>
              <a:spcAft>
                <a:spcPts val="0"/>
              </a:spcAft>
              <a:buNone/>
            </a:pPr>
            <a:r>
              <a:rPr lang="en-GB" sz="1350">
                <a:solidFill>
                  <a:srgbClr val="FFFFFF"/>
                </a:solidFill>
              </a:rPr>
              <a:t>    )</a:t>
            </a:r>
            <a:endParaRPr sz="1350">
              <a:solidFill>
                <a:srgbClr val="FFFFFF"/>
              </a:solidFill>
            </a:endParaRPr>
          </a:p>
          <a:p>
            <a:pPr marL="0" lvl="0" indent="0" algn="l" rtl="0">
              <a:spcBef>
                <a:spcPts val="0"/>
              </a:spcBef>
              <a:spcAft>
                <a:spcPts val="0"/>
              </a:spcAft>
              <a:buNone/>
            </a:pPr>
            <a:r>
              <a:rPr lang="en-GB" sz="1350">
                <a:solidFill>
                  <a:srgbClr val="FFFFFF"/>
                </a:solidFill>
              </a:rPr>
              <a:t>}</a:t>
            </a:r>
            <a:endParaRPr sz="1350">
              <a:solidFill>
                <a:srgbClr val="FFFFFF"/>
              </a:solidFill>
            </a:endParaRPr>
          </a:p>
          <a:p>
            <a:pPr marL="0" lvl="0" indent="0" algn="l" rtl="0">
              <a:spcBef>
                <a:spcPts val="0"/>
              </a:spcBef>
              <a:spcAft>
                <a:spcPts val="0"/>
              </a:spcAft>
              <a:buNone/>
            </a:pPr>
            <a:endParaRPr sz="1350">
              <a:solidFill>
                <a:srgbClr val="FFFFFF"/>
              </a:solidFill>
            </a:endParaRPr>
          </a:p>
          <a:p>
            <a:pPr marL="0" lvl="0" indent="0" algn="l" rtl="0">
              <a:spcBef>
                <a:spcPts val="0"/>
              </a:spcBef>
              <a:spcAft>
                <a:spcPts val="0"/>
              </a:spcAft>
              <a:buNone/>
            </a:pPr>
            <a:endParaRPr sz="135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1"/>
          <p:cNvSpPr txBox="1"/>
          <p:nvPr/>
        </p:nvSpPr>
        <p:spPr>
          <a:xfrm>
            <a:off x="1553400" y="1072050"/>
            <a:ext cx="7132500" cy="26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50">
                <a:solidFill>
                  <a:srgbClr val="FFFFFF"/>
                </a:solidFill>
              </a:rPr>
              <a:t>@Preview(showBackground = true)</a:t>
            </a:r>
            <a:endParaRPr sz="1350">
              <a:solidFill>
                <a:srgbClr val="FFFFFF"/>
              </a:solidFill>
            </a:endParaRPr>
          </a:p>
          <a:p>
            <a:pPr marL="0" lvl="0" indent="0" algn="l" rtl="0">
              <a:spcBef>
                <a:spcPts val="0"/>
              </a:spcBef>
              <a:spcAft>
                <a:spcPts val="0"/>
              </a:spcAft>
              <a:buNone/>
            </a:pPr>
            <a:r>
              <a:rPr lang="en-GB" sz="1350">
                <a:solidFill>
                  <a:srgbClr val="FFFFFF"/>
                </a:solidFill>
              </a:rPr>
              <a:t>@Composable</a:t>
            </a:r>
            <a:endParaRPr sz="1350">
              <a:solidFill>
                <a:srgbClr val="FFFFFF"/>
              </a:solidFill>
            </a:endParaRPr>
          </a:p>
          <a:p>
            <a:pPr marL="0" lvl="0" indent="0" algn="l" rtl="0">
              <a:spcBef>
                <a:spcPts val="0"/>
              </a:spcBef>
              <a:spcAft>
                <a:spcPts val="0"/>
              </a:spcAft>
              <a:buNone/>
            </a:pPr>
            <a:r>
              <a:rPr lang="en-GB" sz="1350">
                <a:solidFill>
                  <a:srgbClr val="FFFFFF"/>
                </a:solidFill>
              </a:rPr>
              <a:t>fun GreetingPreview() {</a:t>
            </a:r>
            <a:endParaRPr sz="1350">
              <a:solidFill>
                <a:srgbClr val="FFFFFF"/>
              </a:solidFill>
            </a:endParaRPr>
          </a:p>
          <a:p>
            <a:pPr marL="0" lvl="0" indent="0" algn="l" rtl="0">
              <a:spcBef>
                <a:spcPts val="0"/>
              </a:spcBef>
              <a:spcAft>
                <a:spcPts val="0"/>
              </a:spcAft>
              <a:buNone/>
            </a:pPr>
            <a:r>
              <a:rPr lang="en-GB" sz="1350">
                <a:solidFill>
                  <a:srgbClr val="FFFFFF"/>
                </a:solidFill>
              </a:rPr>
              <a:t>    PageAppTheme {</a:t>
            </a:r>
            <a:endParaRPr sz="1350">
              <a:solidFill>
                <a:srgbClr val="FFFFFF"/>
              </a:solidFill>
            </a:endParaRPr>
          </a:p>
          <a:p>
            <a:pPr marL="0" lvl="0" indent="0" algn="l" rtl="0">
              <a:spcBef>
                <a:spcPts val="0"/>
              </a:spcBef>
              <a:spcAft>
                <a:spcPts val="0"/>
              </a:spcAft>
              <a:buNone/>
            </a:pPr>
            <a:r>
              <a:rPr lang="en-GB" sz="1350">
                <a:solidFill>
                  <a:srgbClr val="FFFFFF"/>
                </a:solidFill>
              </a:rPr>
              <a:t>        Greeting("Android")</a:t>
            </a:r>
            <a:endParaRPr sz="1350">
              <a:solidFill>
                <a:srgbClr val="FFFFFF"/>
              </a:solidFill>
            </a:endParaRPr>
          </a:p>
          <a:p>
            <a:pPr marL="0" lvl="0" indent="0" algn="l" rtl="0">
              <a:spcBef>
                <a:spcPts val="0"/>
              </a:spcBef>
              <a:spcAft>
                <a:spcPts val="0"/>
              </a:spcAft>
              <a:buNone/>
            </a:pPr>
            <a:r>
              <a:rPr lang="en-GB" sz="1350">
                <a:solidFill>
                  <a:srgbClr val="FFFFFF"/>
                </a:solidFill>
              </a:rPr>
              <a:t>    }</a:t>
            </a:r>
            <a:endParaRPr sz="1350">
              <a:solidFill>
                <a:srgbClr val="FFFFFF"/>
              </a:solidFill>
            </a:endParaRPr>
          </a:p>
          <a:p>
            <a:pPr marL="0" lvl="0" indent="0" algn="l" rtl="0">
              <a:spcBef>
                <a:spcPts val="0"/>
              </a:spcBef>
              <a:spcAft>
                <a:spcPts val="0"/>
              </a:spcAft>
              <a:buNone/>
            </a:pPr>
            <a:r>
              <a:rPr lang="en-GB" sz="1350">
                <a:solidFill>
                  <a:srgbClr val="FFFFFF"/>
                </a:solidFill>
              </a:rPr>
              <a:t>}</a:t>
            </a:r>
            <a:endParaRPr sz="1350">
              <a:solidFill>
                <a:srgbClr val="FFFFFF"/>
              </a:solidFill>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14230</Words>
  <Application>WPS Presentation</Application>
  <PresentationFormat/>
  <Paragraphs>311</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Arial</vt:lpstr>
      <vt:lpstr>Montserrat</vt:lpstr>
      <vt:lpstr>Lato</vt:lpstr>
      <vt:lpstr>Times New Roman</vt:lpstr>
      <vt:lpstr>Trebuchet MS</vt:lpstr>
      <vt:lpstr>Microsoft YaHei</vt:lpstr>
      <vt:lpstr>Arial Unicode MS</vt:lpstr>
      <vt:lpstr>Lato Light</vt:lpstr>
      <vt:lpstr>Focus</vt:lpstr>
      <vt:lpstr>Personal Finance Management       			App</vt:lpstr>
      <vt:lpstr>Introduction to Personal Finance Management</vt:lpstr>
      <vt:lpstr>Key Features of the App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Finance Management       			App</dc:title>
  <dc:creator/>
  <cp:lastModifiedBy>WPS_1715253697</cp:lastModifiedBy>
  <cp:revision>2</cp:revision>
  <dcterms:created xsi:type="dcterms:W3CDTF">2024-11-21T15:21:00Z</dcterms:created>
  <dcterms:modified xsi:type="dcterms:W3CDTF">2024-11-21T15:39:53Z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1033-12.2.0.18638</vt:lpwstr>
  </property>
</Properties>
</file>