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4BC9-E292-4112-92EC-D9CA4D30A6E2}" v="5" dt="2022-11-28T20:56:2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pr\OneDrive\Desktop\NCSU_Quantum_Computing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Karthik\Desktop\ECE591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Karthik\Desktop\ECE591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Probability</a:t>
            </a:r>
            <a:r>
              <a:rPr lang="en-IN" baseline="0"/>
              <a:t> values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Sheet1!$A$3:$B$3</c:f>
              <c:strCache>
                <c:ptCount val="2"/>
                <c:pt idx="1">
                  <c:v>Rst_cnt_1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Sheet1!$C$3:$J$3</c:f>
              <c:numCache>
                <c:formatCode>General</c:formatCode>
                <c:ptCount val="8"/>
                <c:pt idx="0">
                  <c:v>0.65600000000000003</c:v>
                </c:pt>
                <c:pt idx="1">
                  <c:v>0.52800000000000002</c:v>
                </c:pt>
                <c:pt idx="2">
                  <c:v>0.33900000000000002</c:v>
                </c:pt>
                <c:pt idx="3">
                  <c:v>0.28799999999999998</c:v>
                </c:pt>
                <c:pt idx="4">
                  <c:v>0.17499999999999999</c:v>
                </c:pt>
                <c:pt idx="5">
                  <c:v>0.14000000000000001</c:v>
                </c:pt>
                <c:pt idx="6">
                  <c:v>8.5999999999999993E-2</c:v>
                </c:pt>
                <c:pt idx="7">
                  <c:v>7.1999999999999995E-2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E9-4B74-B394-1D28B25B9358}"/>
            </c:ext>
          </c:extLst>
        </c:ser>
        <c:ser>
          <c:idx val="1"/>
          <c:order val="1"/>
          <c:tx>
            <c:strRef>
              <c:f>Sheet1!$A$4:$B$4</c:f>
              <c:strCache>
                <c:ptCount val="2"/>
                <c:pt idx="1">
                  <c:v>Rst_cnt_2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Sheet1!$C$4:$J$4</c:f>
              <c:numCache>
                <c:formatCode>General</c:formatCode>
                <c:ptCount val="8"/>
                <c:pt idx="0">
                  <c:v>0.65100000000000002</c:v>
                </c:pt>
                <c:pt idx="1">
                  <c:v>0.52600000000000002</c:v>
                </c:pt>
                <c:pt idx="2">
                  <c:v>0.307</c:v>
                </c:pt>
                <c:pt idx="3">
                  <c:v>0.255</c:v>
                </c:pt>
                <c:pt idx="4">
                  <c:v>0.183</c:v>
                </c:pt>
                <c:pt idx="5">
                  <c:v>0.13800000000000001</c:v>
                </c:pt>
                <c:pt idx="6">
                  <c:v>9.1999999999999998E-2</c:v>
                </c:pt>
                <c:pt idx="7">
                  <c:v>7.2999999999999995E-2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E9-4B74-B394-1D28B25B9358}"/>
            </c:ext>
          </c:extLst>
        </c:ser>
        <c:ser>
          <c:idx val="2"/>
          <c:order val="2"/>
          <c:tx>
            <c:strRef>
              <c:f>Sheet1!$A$5:$B$5</c:f>
              <c:strCache>
                <c:ptCount val="2"/>
                <c:pt idx="1">
                  <c:v>Rst_cnt_3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Sheet1!$C$5:$J$5</c:f>
              <c:numCache>
                <c:formatCode>General</c:formatCode>
                <c:ptCount val="8"/>
                <c:pt idx="0">
                  <c:v>0.67900000000000005</c:v>
                </c:pt>
                <c:pt idx="1">
                  <c:v>0.50600000000000001</c:v>
                </c:pt>
                <c:pt idx="2">
                  <c:v>0.33</c:v>
                </c:pt>
                <c:pt idx="3">
                  <c:v>0.23599999999999999</c:v>
                </c:pt>
                <c:pt idx="4">
                  <c:v>0.16700000000000001</c:v>
                </c:pt>
                <c:pt idx="5">
                  <c:v>0.114</c:v>
                </c:pt>
                <c:pt idx="6">
                  <c:v>8.5000000000000006E-2</c:v>
                </c:pt>
                <c:pt idx="7">
                  <c:v>7.3999999999999996E-2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E9-4B74-B394-1D28B25B9358}"/>
            </c:ext>
          </c:extLst>
        </c:ser>
        <c:ser>
          <c:idx val="3"/>
          <c:order val="3"/>
          <c:tx>
            <c:strRef>
              <c:f>Sheet1!$A$6:$B$6</c:f>
              <c:strCache>
                <c:ptCount val="2"/>
                <c:pt idx="1">
                  <c:v>Rst_cnt_4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Sheet1!$C$6:$J$6</c:f>
              <c:numCache>
                <c:formatCode>General</c:formatCode>
                <c:ptCount val="8"/>
                <c:pt idx="0">
                  <c:v>0.66700000000000004</c:v>
                </c:pt>
                <c:pt idx="1">
                  <c:v>0.50800000000000001</c:v>
                </c:pt>
                <c:pt idx="2">
                  <c:v>0.29499999999999998</c:v>
                </c:pt>
                <c:pt idx="3">
                  <c:v>0.25900000000000001</c:v>
                </c:pt>
                <c:pt idx="4">
                  <c:v>0.16500000000000001</c:v>
                </c:pt>
                <c:pt idx="5">
                  <c:v>0.14299999999999999</c:v>
                </c:pt>
                <c:pt idx="6">
                  <c:v>8.7999999999999995E-2</c:v>
                </c:pt>
                <c:pt idx="7">
                  <c:v>7.1999999999999995E-2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E9-4B74-B394-1D28B25B9358}"/>
            </c:ext>
          </c:extLst>
        </c:ser>
        <c:ser>
          <c:idx val="4"/>
          <c:order val="4"/>
          <c:tx>
            <c:strRef>
              <c:f>Sheet1!$A$7:$B$7</c:f>
              <c:strCache>
                <c:ptCount val="2"/>
                <c:pt idx="1">
                  <c:v>Rst_cnt_5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Sheet1!$C$7:$J$7</c:f>
              <c:numCache>
                <c:formatCode>General</c:formatCode>
                <c:ptCount val="8"/>
                <c:pt idx="0">
                  <c:v>0.66</c:v>
                </c:pt>
                <c:pt idx="1">
                  <c:v>0.498</c:v>
                </c:pt>
                <c:pt idx="2">
                  <c:v>0.34300000000000003</c:v>
                </c:pt>
                <c:pt idx="3">
                  <c:v>0.25600000000000001</c:v>
                </c:pt>
                <c:pt idx="4">
                  <c:v>0.17599999999999999</c:v>
                </c:pt>
                <c:pt idx="5">
                  <c:v>0.13900000000000001</c:v>
                </c:pt>
                <c:pt idx="6">
                  <c:v>8.6999999999999994E-2</c:v>
                </c:pt>
                <c:pt idx="7">
                  <c:v>7.3999999999999996E-2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CE9-4B74-B394-1D28B25B9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804032"/>
        <c:axId val="2007805280"/>
      </c:scatterChart>
      <c:valAx>
        <c:axId val="200780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data length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05280"/>
        <c:crosses val="autoZero"/>
        <c:crossBetween val="midCat"/>
      </c:valAx>
      <c:valAx>
        <c:axId val="20078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04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73410362922263"/>
          <c:y val="5.2823298342602167E-2"/>
          <c:w val="0.84507405242661848"/>
          <c:h val="0.65123966893042329"/>
        </c:manualLayout>
      </c:layou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BV+SM (Total Combined Execution Time)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Sheet1!$B$4:$F$4</c:f>
              <c:numCache>
                <c:formatCode>General</c:formatCode>
                <c:ptCount val="5"/>
                <c:pt idx="0">
                  <c:v>5</c:v>
                </c:pt>
                <c:pt idx="1">
                  <c:v>5.3</c:v>
                </c:pt>
                <c:pt idx="2">
                  <c:v>5.5</c:v>
                </c:pt>
                <c:pt idx="3">
                  <c:v>6.2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6E-46AA-BCC9-2D56D40E685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BV+SM (Total Seprate Execution Time) 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Sheet1!$B$5:$F$5</c:f>
              <c:numCache>
                <c:formatCode>General</c:formatCode>
                <c:ptCount val="5"/>
                <c:pt idx="0">
                  <c:v>10.600000000000001</c:v>
                </c:pt>
                <c:pt idx="1">
                  <c:v>10.100000000000001</c:v>
                </c:pt>
                <c:pt idx="2">
                  <c:v>10.4</c:v>
                </c:pt>
                <c:pt idx="3">
                  <c:v>10.9</c:v>
                </c:pt>
                <c:pt idx="4">
                  <c:v>11.600000000000001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6E-46AA-BCC9-2D56D40E68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9393007"/>
        <c:axId val="699395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BV</c:v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4.9000000000000004</c:v>
                      </c:pt>
                      <c:pt idx="1">
                        <c:v>4.9000000000000004</c:v>
                      </c:pt>
                      <c:pt idx="2">
                        <c:v>5.4</c:v>
                      </c:pt>
                      <c:pt idx="3">
                        <c:v>5.5</c:v>
                      </c:pt>
                      <c:pt idx="4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C6E-46AA-BCC9-2D56D40E685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SM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5.7</c:v>
                      </c:pt>
                      <c:pt idx="1">
                        <c:v>5.2</c:v>
                      </c:pt>
                      <c:pt idx="2">
                        <c:v>5</c:v>
                      </c:pt>
                      <c:pt idx="3">
                        <c:v>5.4</c:v>
                      </c:pt>
                      <c:pt idx="4">
                        <c:v>6.2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C6E-46AA-BCC9-2D56D40E685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0C6E-46AA-BCC9-2D56D40E6853}"/>
                  </c:ext>
                </c:extLst>
              </c15:ser>
            </c15:filteredLineSeries>
          </c:ext>
        </c:extLst>
      </c:lineChart>
      <c:catAx>
        <c:axId val="699393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String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95503"/>
        <c:crosses val="autoZero"/>
        <c:auto val="1"/>
        <c:lblAlgn val="ctr"/>
        <c:lblOffset val="100"/>
        <c:noMultiLvlLbl val="0"/>
      </c:catAx>
      <c:valAx>
        <c:axId val="699395503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9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BV+SM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Sheet1!$B$38:$F$38</c:f>
              <c:numCache>
                <c:formatCode>General</c:formatCode>
                <c:ptCount val="5"/>
                <c:pt idx="0">
                  <c:v>0.996093749999999</c:v>
                </c:pt>
                <c:pt idx="1">
                  <c:v>0.86619306648969097</c:v>
                </c:pt>
                <c:pt idx="2">
                  <c:v>0.17299999999999999</c:v>
                </c:pt>
                <c:pt idx="3">
                  <c:v>4.1529999999999997E-2</c:v>
                </c:pt>
                <c:pt idx="4">
                  <c:v>2.342E-2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25-46C9-8B75-C130EF08C658}"/>
            </c:ext>
          </c:extLst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SM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Sheet1!$B$40:$F$40</c:f>
              <c:numCache>
                <c:formatCode>General</c:formatCode>
                <c:ptCount val="5"/>
                <c:pt idx="0">
                  <c:v>0.98040000000000005</c:v>
                </c:pt>
                <c:pt idx="1">
                  <c:v>0.92200000000000004</c:v>
                </c:pt>
                <c:pt idx="2">
                  <c:v>0.8669</c:v>
                </c:pt>
                <c:pt idx="3">
                  <c:v>0.47589999999999999</c:v>
                </c:pt>
                <c:pt idx="4">
                  <c:v>0.50560000000000005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25-46C9-8B75-C130EF08C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305151"/>
        <c:axId val="73230307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Sheet1!$A$39</c15:sqref>
                        </c15:formulaRef>
                      </c:ext>
                    </c:extLst>
                    <c:strCache>
                      <c:ptCount val="1"/>
                      <c:pt idx="0">
                        <c:v>BV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Sheet1!$B$39:$F$39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0.96089999999999998</c:v>
                      </c:pt>
                      <c:pt idx="1">
                        <c:v>0.92669999999999997</c:v>
                      </c:pt>
                      <c:pt idx="2">
                        <c:v>0.89739999999999998</c:v>
                      </c:pt>
                      <c:pt idx="3">
                        <c:v>0.2656</c:v>
                      </c:pt>
                      <c:pt idx="4">
                        <c:v>0.14550779999999999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025-46C9-8B75-C130EF08C658}"/>
                  </c:ext>
                </c:extLst>
              </c15:ser>
            </c15:filteredLineSeries>
          </c:ext>
        </c:extLst>
      </c:lineChart>
      <c:catAx>
        <c:axId val="732305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String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3071"/>
        <c:crosses val="autoZero"/>
        <c:auto val="1"/>
        <c:lblAlgn val="ctr"/>
        <c:lblOffset val="100"/>
        <c:noMultiLvlLbl val="0"/>
      </c:catAx>
      <c:valAx>
        <c:axId val="7323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Fidelity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BFFF-B504-49F2-A284-985276979BB1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E584-B06B-4670-BA48-DBBB8089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8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BE584-B06B-4670-BA48-DBBB8089551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Mid Circuit Measure &amp; Reset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40"/>
            <a:ext cx="6400800" cy="891000"/>
          </a:xfrm>
        </p:spPr>
        <p:txBody>
          <a:bodyPr rtlCol="0">
            <a:normAutofit fontScale="70000" lnSpcReduction="20000"/>
          </a:bodyPr>
          <a:lstStyle/>
          <a:p>
            <a:r>
              <a:rPr lang="en-IN" dirty="0"/>
              <a:t>ECE-592 Quantum Computing</a:t>
            </a:r>
          </a:p>
          <a:p>
            <a:r>
              <a:rPr lang="en-IN" dirty="0"/>
              <a:t>Ashwin Karthik (ashanka7)</a:t>
            </a:r>
          </a:p>
          <a:p>
            <a:r>
              <a:rPr lang="en-IN" dirty="0"/>
              <a:t>Pradeep Vetapalem (vkrish7)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2A9-68F7-E04E-BCC0-374B91BC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464"/>
            <a:ext cx="8229600" cy="3452158"/>
          </a:xfrm>
        </p:spPr>
        <p:txBody>
          <a:bodyPr/>
          <a:lstStyle/>
          <a:p>
            <a:r>
              <a:rPr lang="en-IN" sz="2000" dirty="0"/>
              <a:t>M : 0/1</a:t>
            </a:r>
          </a:p>
          <a:p>
            <a:r>
              <a:rPr lang="en-IN" sz="2000" dirty="0"/>
              <a:t>N: Correction bits used</a:t>
            </a:r>
          </a:p>
          <a:p>
            <a:r>
              <a:rPr lang="en-IN" sz="2000" dirty="0"/>
              <a:t>Noise Model: </a:t>
            </a:r>
            <a:r>
              <a:rPr lang="en-IN" sz="2000" dirty="0" err="1"/>
              <a:t>ibmq_mumbai</a:t>
            </a:r>
            <a:endParaRPr lang="en-IN" sz="2000" dirty="0"/>
          </a:p>
          <a:p>
            <a:r>
              <a:rPr lang="en-IN" sz="2000" dirty="0"/>
              <a:t>Correction logic:</a:t>
            </a:r>
          </a:p>
          <a:p>
            <a:pPr marL="0" indent="0">
              <a:buNone/>
            </a:pPr>
            <a:r>
              <a:rPr lang="en-IN" sz="2000" dirty="0"/>
              <a:t>         1. Simulate the circuit and collect top ‘N’ values. </a:t>
            </a:r>
          </a:p>
          <a:p>
            <a:pPr marL="0" indent="0">
              <a:buNone/>
            </a:pPr>
            <a:r>
              <a:rPr lang="en-IN" sz="2000" dirty="0"/>
              <a:t>         2. If 1’s &gt;= 0’s , inc. </a:t>
            </a:r>
            <a:r>
              <a:rPr lang="en-IN" sz="2000" dirty="0" err="1"/>
              <a:t>ones_count</a:t>
            </a:r>
            <a:r>
              <a:rPr lang="en-IN" sz="2000" dirty="0"/>
              <a:t>. Else inc. </a:t>
            </a:r>
            <a:r>
              <a:rPr lang="en-IN" sz="2000" dirty="0" err="1"/>
              <a:t>zeros_count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3. Run the same for 1-&gt;N. </a:t>
            </a:r>
          </a:p>
          <a:p>
            <a:r>
              <a:rPr lang="en-IN" sz="2000" dirty="0"/>
              <a:t>Correction rate: 100% (1-8 correction bits)</a:t>
            </a:r>
          </a:p>
          <a:p>
            <a:r>
              <a:rPr lang="en-IN" sz="2000" dirty="0"/>
              <a:t>Manual tweaking of </a:t>
            </a:r>
            <a:r>
              <a:rPr lang="en-IN" sz="2000" dirty="0" err="1"/>
              <a:t>NoiseModel</a:t>
            </a:r>
            <a:r>
              <a:rPr lang="en-IN" sz="2000" dirty="0"/>
              <a:t> gave mismatches post correction.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EAF09-EB18-BEB5-5807-1E3DCC02CCFB}"/>
              </a:ext>
            </a:extLst>
          </p:cNvPr>
          <p:cNvSpPr txBox="1"/>
          <p:nvPr/>
        </p:nvSpPr>
        <p:spPr>
          <a:xfrm>
            <a:off x="321945" y="619244"/>
            <a:ext cx="4575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Application-3: </a:t>
            </a:r>
          </a:p>
        </p:txBody>
      </p:sp>
    </p:spTree>
    <p:extLst>
      <p:ext uri="{BB962C8B-B14F-4D97-AF65-F5344CB8AC3E}">
        <p14:creationId xmlns:p14="http://schemas.microsoft.com/office/powerpoint/2010/main" val="258563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770-949A-2D73-D689-D2B00E8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2843561" cy="801290"/>
          </a:xfrm>
        </p:spPr>
        <p:txBody>
          <a:bodyPr/>
          <a:lstStyle/>
          <a:p>
            <a:r>
              <a:rPr lang="en-IN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A837-BD2D-9A2C-3603-6B163FAE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r>
              <a:rPr lang="en-IN" dirty="0"/>
              <a:t>Improve the full adder circuit to achieve better probability over reset counts.</a:t>
            </a:r>
          </a:p>
          <a:p>
            <a:r>
              <a:rPr lang="en-IN" dirty="0"/>
              <a:t>Improve the </a:t>
            </a:r>
            <a:r>
              <a:rPr lang="en-IN" dirty="0" err="1"/>
              <a:t>BV+Simon</a:t>
            </a:r>
            <a:r>
              <a:rPr lang="en-IN" dirty="0"/>
              <a:t> fusion circuit to see better fidelity.</a:t>
            </a:r>
          </a:p>
          <a:p>
            <a:r>
              <a:rPr lang="en-IN" dirty="0"/>
              <a:t>Implement more sophisticated Error Correction circuit where a single correction bit can detect and fix errors in multiple qubits.</a:t>
            </a:r>
          </a:p>
        </p:txBody>
      </p:sp>
    </p:spTree>
    <p:extLst>
      <p:ext uri="{BB962C8B-B14F-4D97-AF65-F5344CB8AC3E}">
        <p14:creationId xmlns:p14="http://schemas.microsoft.com/office/powerpoint/2010/main" val="34166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2B8-01CA-6871-5C88-C23C517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8273"/>
            <a:ext cx="8229600" cy="9144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2372-5D56-B912-531B-85A9268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7016"/>
            <a:ext cx="8229600" cy="17176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Q&amp;A:</a:t>
            </a:r>
          </a:p>
        </p:txBody>
      </p:sp>
    </p:spTree>
    <p:extLst>
      <p:ext uri="{BB962C8B-B14F-4D97-AF65-F5344CB8AC3E}">
        <p14:creationId xmlns:p14="http://schemas.microsoft.com/office/powerpoint/2010/main" val="155408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465-E865-5975-3430-515DBD79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5739"/>
            <a:ext cx="8229600" cy="3898883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Reuse qubits in same circuit</a:t>
            </a:r>
          </a:p>
          <a:p>
            <a:r>
              <a:rPr lang="en-IN" dirty="0"/>
              <a:t>Reuse qubits and merge jobs</a:t>
            </a:r>
          </a:p>
          <a:p>
            <a:r>
              <a:rPr lang="en-IN" dirty="0"/>
              <a:t>Error Correction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21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5C27-BB8D-FDA0-D61E-34B1448D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2" y="1364974"/>
            <a:ext cx="7964557" cy="3251631"/>
          </a:xfrm>
        </p:spPr>
        <p:txBody>
          <a:bodyPr/>
          <a:lstStyle/>
          <a:p>
            <a:r>
              <a:rPr lang="en-IN" sz="2800" b="1" dirty="0"/>
              <a:t>Reuse: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000" dirty="0"/>
              <a:t>More wait times with jobs involving more qubits.</a:t>
            </a:r>
          </a:p>
          <a:p>
            <a:pPr marL="0" indent="0">
              <a:buNone/>
            </a:pPr>
            <a:r>
              <a:rPr lang="en-IN" sz="2000" dirty="0"/>
              <a:t>     Limited number of qubits on the HW.</a:t>
            </a:r>
          </a:p>
          <a:p>
            <a:pPr marL="0" indent="0">
              <a:buNone/>
            </a:pPr>
            <a:r>
              <a:rPr lang="en-IN" sz="2000" dirty="0"/>
              <a:t>     Less execution time when jobs are merged.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2800" b="1" dirty="0"/>
              <a:t>Error Correction.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019E-9FFD-455A-E24C-6080C5EC069C}"/>
              </a:ext>
            </a:extLst>
          </p:cNvPr>
          <p:cNvSpPr txBox="1"/>
          <p:nvPr/>
        </p:nvSpPr>
        <p:spPr>
          <a:xfrm>
            <a:off x="457200" y="663472"/>
            <a:ext cx="682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/>
              <a:t>Why Measure and Reset?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73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AF3-4FEF-7DF1-8F22-3BF4294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48878"/>
            <a:ext cx="2915478" cy="617313"/>
          </a:xfrm>
        </p:spPr>
        <p:txBody>
          <a:bodyPr/>
          <a:lstStyle/>
          <a:p>
            <a:r>
              <a:rPr lang="en-IN" dirty="0"/>
              <a:t>Application-1: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F6A3-EDDE-E2ED-D9BF-9A5D8233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191"/>
            <a:ext cx="8229600" cy="3428431"/>
          </a:xfrm>
        </p:spPr>
        <p:txBody>
          <a:bodyPr/>
          <a:lstStyle/>
          <a:p>
            <a:r>
              <a:rPr lang="en-IN" sz="1800" dirty="0"/>
              <a:t>Reuse qubits in the circuit:</a:t>
            </a:r>
          </a:p>
          <a:p>
            <a:pPr marL="0" indent="0">
              <a:buNone/>
            </a:pPr>
            <a:r>
              <a:rPr lang="en-IN" sz="1800" dirty="0"/>
              <a:t>       Circuit implemented: n-bit full adder</a:t>
            </a:r>
          </a:p>
          <a:p>
            <a:pPr marL="0" indent="0">
              <a:buNone/>
            </a:pPr>
            <a:r>
              <a:rPr lang="en-IN" sz="1800" dirty="0"/>
              <a:t>       Number of qubits used: 4(fixed)    IN1, IN2, C0, C1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7ADBDE-0C47-9EF1-A0EE-0D7342F2F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462416"/>
                  </p:ext>
                </p:extLst>
              </p:nvPr>
            </p:nvGraphicFramePr>
            <p:xfrm>
              <a:off x="324677" y="2259496"/>
              <a:ext cx="8594034" cy="21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339">
                      <a:extLst>
                        <a:ext uri="{9D8B030D-6E8A-4147-A177-3AD203B41FA5}">
                          <a16:colId xmlns:a16="http://schemas.microsoft.com/office/drawing/2014/main" val="2246073600"/>
                        </a:ext>
                      </a:extLst>
                    </a:gridCol>
                    <a:gridCol w="1313844">
                      <a:extLst>
                        <a:ext uri="{9D8B030D-6E8A-4147-A177-3AD203B41FA5}">
                          <a16:colId xmlns:a16="http://schemas.microsoft.com/office/drawing/2014/main" val="1232779565"/>
                        </a:ext>
                      </a:extLst>
                    </a:gridCol>
                    <a:gridCol w="1242723">
                      <a:extLst>
                        <a:ext uri="{9D8B030D-6E8A-4147-A177-3AD203B41FA5}">
                          <a16:colId xmlns:a16="http://schemas.microsoft.com/office/drawing/2014/main" val="955154017"/>
                        </a:ext>
                      </a:extLst>
                    </a:gridCol>
                    <a:gridCol w="1740450">
                      <a:extLst>
                        <a:ext uri="{9D8B030D-6E8A-4147-A177-3AD203B41FA5}">
                          <a16:colId xmlns:a16="http://schemas.microsoft.com/office/drawing/2014/main" val="232721284"/>
                        </a:ext>
                      </a:extLst>
                    </a:gridCol>
                    <a:gridCol w="1194906">
                      <a:extLst>
                        <a:ext uri="{9D8B030D-6E8A-4147-A177-3AD203B41FA5}">
                          <a16:colId xmlns:a16="http://schemas.microsoft.com/office/drawing/2014/main" val="1106880094"/>
                        </a:ext>
                      </a:extLst>
                    </a:gridCol>
                    <a:gridCol w="1669772">
                      <a:extLst>
                        <a:ext uri="{9D8B030D-6E8A-4147-A177-3AD203B41FA5}">
                          <a16:colId xmlns:a16="http://schemas.microsoft.com/office/drawing/2014/main" val="185781957"/>
                        </a:ext>
                      </a:extLst>
                    </a:gridCol>
                  </a:tblGrid>
                  <a:tr h="29990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Initial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Addition-1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M&amp;R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  Addition-2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M&amp;R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Addition-3…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549506"/>
                      </a:ext>
                    </a:extLst>
                  </a:tr>
                  <a:tr h="29990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482491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r>
                            <a:rPr lang="en-IN" sz="1600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baseline="0" dirty="0"/>
                            <a:t>  </a:t>
                          </a:r>
                          <a:r>
                            <a:rPr lang="en-IN" sz="1600" dirty="0"/>
                            <a:t>Reset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240776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B[0]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M</a:t>
                          </a:r>
                          <a:r>
                            <a:rPr lang="en-IN" sz="1600" baseline="0" dirty="0"/>
                            <a:t> &amp; 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 &amp; 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677943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 &amp; B[0]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47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7ADBDE-0C47-9EF1-A0EE-0D7342F2F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462416"/>
                  </p:ext>
                </p:extLst>
              </p:nvPr>
            </p:nvGraphicFramePr>
            <p:xfrm>
              <a:off x="324677" y="2259496"/>
              <a:ext cx="8594034" cy="21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339">
                      <a:extLst>
                        <a:ext uri="{9D8B030D-6E8A-4147-A177-3AD203B41FA5}">
                          <a16:colId xmlns:a16="http://schemas.microsoft.com/office/drawing/2014/main" val="2246073600"/>
                        </a:ext>
                      </a:extLst>
                    </a:gridCol>
                    <a:gridCol w="1313844">
                      <a:extLst>
                        <a:ext uri="{9D8B030D-6E8A-4147-A177-3AD203B41FA5}">
                          <a16:colId xmlns:a16="http://schemas.microsoft.com/office/drawing/2014/main" val="1232779565"/>
                        </a:ext>
                      </a:extLst>
                    </a:gridCol>
                    <a:gridCol w="1242723">
                      <a:extLst>
                        <a:ext uri="{9D8B030D-6E8A-4147-A177-3AD203B41FA5}">
                          <a16:colId xmlns:a16="http://schemas.microsoft.com/office/drawing/2014/main" val="955154017"/>
                        </a:ext>
                      </a:extLst>
                    </a:gridCol>
                    <a:gridCol w="1740450">
                      <a:extLst>
                        <a:ext uri="{9D8B030D-6E8A-4147-A177-3AD203B41FA5}">
                          <a16:colId xmlns:a16="http://schemas.microsoft.com/office/drawing/2014/main" val="232721284"/>
                        </a:ext>
                      </a:extLst>
                    </a:gridCol>
                    <a:gridCol w="1194906">
                      <a:extLst>
                        <a:ext uri="{9D8B030D-6E8A-4147-A177-3AD203B41FA5}">
                          <a16:colId xmlns:a16="http://schemas.microsoft.com/office/drawing/2014/main" val="1106880094"/>
                        </a:ext>
                      </a:extLst>
                    </a:gridCol>
                    <a:gridCol w="1669772">
                      <a:extLst>
                        <a:ext uri="{9D8B030D-6E8A-4147-A177-3AD203B41FA5}">
                          <a16:colId xmlns:a16="http://schemas.microsoft.com/office/drawing/2014/main" val="18578195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Initial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Addition-1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M&amp;R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  Addition-2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M&amp;R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Addition-3…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5495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03636" r="-502128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103636" r="-446296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103636" r="-165734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103636" r="-1460" b="-45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482491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34940" r="-502128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134940" r="-44629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134940" r="-372549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134940" r="-165734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134940" r="-1460" b="-2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40776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237805" r="-50212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237805" r="-44629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237805" r="-372549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237805" r="-165734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0612" t="-237805" r="-141837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237805" r="-1460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677943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33735" r="-50212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333735" r="-44629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333735" r="-165734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333735" r="-146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1479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3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EA31F-1583-BDC7-77A2-8C4D8CAD6BC0}"/>
              </a:ext>
            </a:extLst>
          </p:cNvPr>
          <p:cNvSpPr txBox="1"/>
          <p:nvPr/>
        </p:nvSpPr>
        <p:spPr>
          <a:xfrm>
            <a:off x="260985" y="710684"/>
            <a:ext cx="6883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Application-1: ADD(4’b1111,4’b1111)</a:t>
            </a:r>
          </a:p>
        </p:txBody>
      </p:sp>
      <p:pic>
        <p:nvPicPr>
          <p:cNvPr id="6" name="Content Placeholder 5" descr="A picture containing diagram">
            <a:extLst>
              <a:ext uri="{FF2B5EF4-FFF2-40B4-BE49-F238E27FC236}">
                <a16:creationId xmlns:a16="http://schemas.microsoft.com/office/drawing/2014/main" id="{AD712344-32C4-C7A2-F63F-99180DC4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776" y="1295400"/>
            <a:ext cx="6616390" cy="3611137"/>
          </a:xfrm>
        </p:spPr>
      </p:pic>
    </p:spTree>
    <p:extLst>
      <p:ext uri="{BB962C8B-B14F-4D97-AF65-F5344CB8AC3E}">
        <p14:creationId xmlns:p14="http://schemas.microsoft.com/office/powerpoint/2010/main" val="28583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C4F44-0B7B-6F0F-FDBF-BC9174E51D06}"/>
              </a:ext>
            </a:extLst>
          </p:cNvPr>
          <p:cNvSpPr txBox="1"/>
          <p:nvPr/>
        </p:nvSpPr>
        <p:spPr>
          <a:xfrm>
            <a:off x="260985" y="710684"/>
            <a:ext cx="4575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Application-1: 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9ACBD92-2E23-FDC2-45D4-FC4C72260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003148"/>
              </p:ext>
            </p:extLst>
          </p:nvPr>
        </p:nvGraphicFramePr>
        <p:xfrm>
          <a:off x="457200" y="1470661"/>
          <a:ext cx="8115300" cy="2514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60A3DD-CAD4-68EC-8934-604DB2A58760}"/>
              </a:ext>
            </a:extLst>
          </p:cNvPr>
          <p:cNvSpPr txBox="1"/>
          <p:nvPr/>
        </p:nvSpPr>
        <p:spPr>
          <a:xfrm>
            <a:off x="260985" y="4159904"/>
            <a:ext cx="904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reused all the qubits instead of just ancilla bits. On instantiated multiple qubits for each input, we saw improvement in probabilities, but didn’t observe fidelity increase trend over </a:t>
            </a:r>
          </a:p>
          <a:p>
            <a:r>
              <a:rPr lang="en-IN" dirty="0"/>
              <a:t>Increase in resets count.</a:t>
            </a:r>
          </a:p>
        </p:txBody>
      </p:sp>
    </p:spTree>
    <p:extLst>
      <p:ext uri="{BB962C8B-B14F-4D97-AF65-F5344CB8AC3E}">
        <p14:creationId xmlns:p14="http://schemas.microsoft.com/office/powerpoint/2010/main" val="301921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E50-D5EF-8FB7-B7D2-E83C7321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097"/>
            <a:ext cx="2962507" cy="735979"/>
          </a:xfrm>
        </p:spPr>
        <p:txBody>
          <a:bodyPr/>
          <a:lstStyle/>
          <a:p>
            <a:r>
              <a:rPr lang="en-IN" sz="3200" b="1" dirty="0"/>
              <a:t>Application-2: </a:t>
            </a:r>
            <a:br>
              <a:rPr lang="en-IN" sz="3200" b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86350-13F4-8692-7451-925C7FE8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50" y="1978119"/>
            <a:ext cx="4729162" cy="2327672"/>
          </a:xfrm>
        </p:spPr>
        <p:txBody>
          <a:bodyPr/>
          <a:lstStyle/>
          <a:p>
            <a:r>
              <a:rPr lang="en-US" sz="1600" dirty="0"/>
              <a:t>The Comparison was made between time taken when circuits run as separate jobs vs run as combined job. </a:t>
            </a:r>
          </a:p>
          <a:p>
            <a:r>
              <a:rPr lang="en-US" sz="1600" dirty="0"/>
              <a:t>Combining the jobs resulted  in significant reduction of total runtime. </a:t>
            </a:r>
          </a:p>
          <a:p>
            <a:r>
              <a:rPr lang="en-US" sz="1600" dirty="0"/>
              <a:t>The scheme was tested for string lengths </a:t>
            </a:r>
          </a:p>
          <a:p>
            <a:pPr marL="0" indent="0">
              <a:buNone/>
            </a:pPr>
            <a:r>
              <a:rPr lang="en-US" sz="1600" dirty="0"/>
              <a:t>      ranging from 1 to 5. The run-time improved</a:t>
            </a:r>
          </a:p>
          <a:p>
            <a:pPr marL="0" indent="0">
              <a:buNone/>
            </a:pPr>
            <a:r>
              <a:rPr lang="en-US" sz="1600" dirty="0"/>
              <a:t>      by two folds on an average.</a:t>
            </a:r>
          </a:p>
          <a:p>
            <a:pPr marL="0" indent="0">
              <a:buNone/>
            </a:pPr>
            <a:r>
              <a:rPr lang="en-US" sz="1600" dirty="0"/>
              <a:t>	 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553A99-9747-AC42-76F0-0FB03C630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844952"/>
              </p:ext>
            </p:extLst>
          </p:nvPr>
        </p:nvGraphicFramePr>
        <p:xfrm>
          <a:off x="395764" y="1400174"/>
          <a:ext cx="4504849" cy="336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E768C1-78D6-9DF1-61CC-0B21FB02E000}"/>
              </a:ext>
            </a:extLst>
          </p:cNvPr>
          <p:cNvSpPr txBox="1"/>
          <p:nvPr/>
        </p:nvSpPr>
        <p:spPr>
          <a:xfrm>
            <a:off x="3419707" y="701448"/>
            <a:ext cx="51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Fusing multiple Jobs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10C04-685D-F65E-E969-7AEA98206AB0}"/>
              </a:ext>
            </a:extLst>
          </p:cNvPr>
          <p:cNvSpPr txBox="1"/>
          <p:nvPr/>
        </p:nvSpPr>
        <p:spPr>
          <a:xfrm>
            <a:off x="5690350" y="1400174"/>
            <a:ext cx="2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EXECUTION TIME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727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1CBE-0C36-6FA3-4DB6-CBC6F189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097"/>
            <a:ext cx="2962507" cy="735979"/>
          </a:xfrm>
        </p:spPr>
        <p:txBody>
          <a:bodyPr/>
          <a:lstStyle/>
          <a:p>
            <a:r>
              <a:rPr lang="en-IN" sz="3200" b="1" dirty="0"/>
              <a:t>Application-2: </a:t>
            </a:r>
            <a:br>
              <a:rPr lang="en-IN" sz="3200" b="1" dirty="0"/>
            </a:br>
            <a:endParaRPr lang="en-IN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37132A7-6F3A-ED62-B90D-2E9D848A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50" y="1978119"/>
            <a:ext cx="4729162" cy="2327672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908FC-8BC9-2F17-5B5E-A67300B6432A}"/>
              </a:ext>
            </a:extLst>
          </p:cNvPr>
          <p:cNvSpPr txBox="1"/>
          <p:nvPr/>
        </p:nvSpPr>
        <p:spPr>
          <a:xfrm>
            <a:off x="3419707" y="701448"/>
            <a:ext cx="51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Fusing multiple Jobs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65540-8CFC-73D7-77B3-A259C52E7013}"/>
              </a:ext>
            </a:extLst>
          </p:cNvPr>
          <p:cNvSpPr txBox="1"/>
          <p:nvPr/>
        </p:nvSpPr>
        <p:spPr>
          <a:xfrm>
            <a:off x="6016460" y="1400173"/>
            <a:ext cx="2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FIDELITY ANALYSIS</a:t>
            </a:r>
            <a:endParaRPr lang="en-IN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5CDEDE-0D0F-BA7C-AA3B-1C9E894FC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252305"/>
              </p:ext>
            </p:extLst>
          </p:nvPr>
        </p:nvGraphicFramePr>
        <p:xfrm>
          <a:off x="457200" y="1582955"/>
          <a:ext cx="4318750" cy="3139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7E5B4D-CC48-080F-B68B-B9226BBB52F4}"/>
              </a:ext>
            </a:extLst>
          </p:cNvPr>
          <p:cNvSpPr txBox="1"/>
          <p:nvPr/>
        </p:nvSpPr>
        <p:spPr>
          <a:xfrm>
            <a:off x="5443890" y="1852554"/>
            <a:ext cx="3393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the jobs had better runtime but comes with a trade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fidelity decreases rapidly as the string length increased exhibiting sub-optimal performance than running Simon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caused by resetting and reusing the qubits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9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DEB8-4DAB-4281-390C-0CB979C6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3116342"/>
          </a:xfrm>
        </p:spPr>
        <p:txBody>
          <a:bodyPr/>
          <a:lstStyle/>
          <a:p>
            <a:r>
              <a:rPr lang="en-IN" dirty="0"/>
              <a:t>Error Correction: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C527B-3FB0-3FED-27CE-48A6001A26F5}"/>
              </a:ext>
            </a:extLst>
          </p:cNvPr>
          <p:cNvSpPr txBox="1"/>
          <p:nvPr/>
        </p:nvSpPr>
        <p:spPr>
          <a:xfrm>
            <a:off x="207645" y="634484"/>
            <a:ext cx="4575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Application-3: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9ED6-053B-E7F3-4FB8-4691C079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148840"/>
            <a:ext cx="8153400" cy="28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834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1785</TotalTime>
  <Words>550</Words>
  <Application>Microsoft Office PowerPoint</Application>
  <PresentationFormat>On-screen Show (16:9)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NCStateU-horizontal-left-logo</vt:lpstr>
      <vt:lpstr>Mid Circuit Measure &amp; Reset</vt:lpstr>
      <vt:lpstr>PowerPoint Presentation</vt:lpstr>
      <vt:lpstr>PowerPoint Presentation</vt:lpstr>
      <vt:lpstr>Application-1:         </vt:lpstr>
      <vt:lpstr>PowerPoint Presentation</vt:lpstr>
      <vt:lpstr>PowerPoint Presentation</vt:lpstr>
      <vt:lpstr>Application-2:  </vt:lpstr>
      <vt:lpstr>Application-2:  </vt:lpstr>
      <vt:lpstr>PowerPoint Presentation</vt:lpstr>
      <vt:lpstr>PowerPoint Presentation</vt:lpstr>
      <vt:lpstr>Future plans: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Circuit Measure &amp; Reset</dc:title>
  <dc:creator>Vetapalem Sai Pradeep Mohan Krishna</dc:creator>
  <cp:lastModifiedBy>Ashwin Karthik Shankara Raman</cp:lastModifiedBy>
  <cp:revision>3</cp:revision>
  <dcterms:created xsi:type="dcterms:W3CDTF">2022-11-26T20:25:51Z</dcterms:created>
  <dcterms:modified xsi:type="dcterms:W3CDTF">2022-11-28T21:54:33Z</dcterms:modified>
</cp:coreProperties>
</file>