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57" r:id="rId5"/>
    <p:sldId id="271" r:id="rId6"/>
    <p:sldId id="260" r:id="rId7"/>
    <p:sldId id="259" r:id="rId8"/>
    <p:sldId id="258" r:id="rId9"/>
    <p:sldId id="264" r:id="rId10"/>
    <p:sldId id="263" r:id="rId11"/>
    <p:sldId id="262" r:id="rId12"/>
    <p:sldId id="265" r:id="rId13"/>
    <p:sldId id="273" r:id="rId14"/>
    <p:sldId id="267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8E591D1F-4EAE-4A6F-A893-259BA5CC55EF}">
          <p14:sldIdLst>
            <p14:sldId id="256"/>
            <p14:sldId id="261"/>
            <p14:sldId id="257"/>
            <p14:sldId id="271"/>
            <p14:sldId id="260"/>
            <p14:sldId id="259"/>
            <p14:sldId id="258"/>
            <p14:sldId id="264"/>
            <p14:sldId id="263"/>
            <p14:sldId id="262"/>
            <p14:sldId id="265"/>
            <p14:sldId id="273"/>
            <p14:sldId id="267"/>
            <p14:sldId id="269"/>
            <p14:sldId id="270"/>
            <p14:sldId id="27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>
        <c:manualLayout>
          <c:layoutTarget val="inner"/>
          <c:xMode val="edge"/>
          <c:yMode val="edge"/>
          <c:x val="9.7496883202099746E-2"/>
          <c:y val="0.21405930118110242"/>
          <c:w val="0.90250311679790018"/>
          <c:h val="0.68998228346456703"/>
        </c:manualLayout>
      </c:layout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Лист1!$A$2:$A$6</c:f>
              <c:strCache>
                <c:ptCount val="5"/>
                <c:pt idx="0">
                  <c:v>Япония</c:v>
                </c:pt>
                <c:pt idx="1">
                  <c:v>Германия</c:v>
                </c:pt>
                <c:pt idx="2">
                  <c:v>США</c:v>
                </c:pt>
                <c:pt idx="3">
                  <c:v>Россия</c:v>
                </c:pt>
                <c:pt idx="4">
                  <c:v>Финляндия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350</c:v>
                </c:pt>
                <c:pt idx="1">
                  <c:v>106.2</c:v>
                </c:pt>
                <c:pt idx="2">
                  <c:v>104</c:v>
                </c:pt>
                <c:pt idx="3">
                  <c:v>5</c:v>
                </c:pt>
                <c:pt idx="4" formatCode="dd/mmm">
                  <c:v>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Лист1!$A$2:$A$6</c:f>
              <c:strCache>
                <c:ptCount val="5"/>
                <c:pt idx="0">
                  <c:v>Япония</c:v>
                </c:pt>
                <c:pt idx="1">
                  <c:v>Германия</c:v>
                </c:pt>
                <c:pt idx="2">
                  <c:v>США</c:v>
                </c:pt>
                <c:pt idx="3">
                  <c:v>Россия</c:v>
                </c:pt>
                <c:pt idx="4">
                  <c:v>Финляндия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Лист1!$A$2:$A$6</c:f>
              <c:strCache>
                <c:ptCount val="5"/>
                <c:pt idx="0">
                  <c:v>Япония</c:v>
                </c:pt>
                <c:pt idx="1">
                  <c:v>Германия</c:v>
                </c:pt>
                <c:pt idx="2">
                  <c:v>США</c:v>
                </c:pt>
                <c:pt idx="3">
                  <c:v>Россия</c:v>
                </c:pt>
                <c:pt idx="4">
                  <c:v>Финляндия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/>
        <c:gapWidth val="100"/>
        <c:overlap val="-24"/>
        <c:axId val="157592192"/>
        <c:axId val="109453696"/>
      </c:barChart>
      <c:catAx>
        <c:axId val="15759219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9453696"/>
        <c:crosses val="autoZero"/>
        <c:auto val="1"/>
        <c:lblAlgn val="ctr"/>
        <c:lblOffset val="100"/>
      </c:catAx>
      <c:valAx>
        <c:axId val="1094536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59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02DA6C-9B6B-459A-A551-F2DDCBDCB5D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21E6897-2DDF-4A23-8F95-47CEBB301267}">
      <dgm:prSet phldrT="[Текст]" custT="1"/>
      <dgm:spPr/>
      <dgm:t>
        <a:bodyPr/>
        <a:lstStyle/>
        <a:p>
          <a:r>
            <a:rPr lang="ru-RU" sz="1600" b="1" dirty="0" smtClean="0"/>
            <a:t>Хирург (</a:t>
          </a:r>
          <a:r>
            <a:rPr lang="en-US" sz="1600" b="1" dirty="0" smtClean="0"/>
            <a:t>Da Vinci</a:t>
          </a:r>
          <a:r>
            <a:rPr lang="ru-RU" sz="1600" b="1" dirty="0" smtClean="0"/>
            <a:t>)</a:t>
          </a:r>
          <a:endParaRPr lang="ru-RU" sz="1600" b="1" dirty="0"/>
        </a:p>
      </dgm:t>
    </dgm:pt>
    <dgm:pt modelId="{3A3A033A-99A5-4D94-9C13-294815E59566}" type="parTrans" cxnId="{F944BDDB-F107-4243-9A7A-A30B017E9ECC}">
      <dgm:prSet/>
      <dgm:spPr/>
      <dgm:t>
        <a:bodyPr/>
        <a:lstStyle/>
        <a:p>
          <a:endParaRPr lang="ru-RU"/>
        </a:p>
      </dgm:t>
    </dgm:pt>
    <dgm:pt modelId="{F4C8CE7A-8C80-490E-A23C-1A3C187F7B3B}" type="sibTrans" cxnId="{F944BDDB-F107-4243-9A7A-A30B017E9ECC}">
      <dgm:prSet/>
      <dgm:spPr/>
      <dgm:t>
        <a:bodyPr/>
        <a:lstStyle/>
        <a:p>
          <a:endParaRPr lang="ru-RU"/>
        </a:p>
      </dgm:t>
    </dgm:pt>
    <dgm:pt modelId="{99BD0F6F-79D4-4BF2-8239-AFB82D7F214C}">
      <dgm:prSet phldrT="[Текст]" custT="1"/>
      <dgm:spPr/>
      <dgm:t>
        <a:bodyPr/>
        <a:lstStyle/>
        <a:p>
          <a:r>
            <a:rPr lang="ru-RU" sz="1600" b="1" dirty="0" smtClean="0"/>
            <a:t>Антидепрессант(</a:t>
          </a:r>
          <a:r>
            <a:rPr lang="en-US" sz="1600" b="1" dirty="0" err="1" smtClean="0"/>
            <a:t>Kirobo</a:t>
          </a:r>
          <a:r>
            <a:rPr lang="ru-RU" sz="1600" b="1" dirty="0" smtClean="0"/>
            <a:t>)</a:t>
          </a:r>
          <a:endParaRPr lang="ru-RU" sz="1600" b="1" dirty="0"/>
        </a:p>
      </dgm:t>
    </dgm:pt>
    <dgm:pt modelId="{8E6F929A-0262-4AC4-936B-A821C0442EA1}" type="parTrans" cxnId="{0CE825E5-F070-457B-B23C-C238E090153C}">
      <dgm:prSet/>
      <dgm:spPr/>
      <dgm:t>
        <a:bodyPr/>
        <a:lstStyle/>
        <a:p>
          <a:endParaRPr lang="ru-RU"/>
        </a:p>
      </dgm:t>
    </dgm:pt>
    <dgm:pt modelId="{0B9FDB69-2D29-4664-B02C-95A9D23DE489}" type="sibTrans" cxnId="{0CE825E5-F070-457B-B23C-C238E090153C}">
      <dgm:prSet/>
      <dgm:spPr/>
      <dgm:t>
        <a:bodyPr/>
        <a:lstStyle/>
        <a:p>
          <a:endParaRPr lang="ru-RU"/>
        </a:p>
      </dgm:t>
    </dgm:pt>
    <dgm:pt modelId="{B20FE932-4935-4FA1-9940-B3B4CC12B81B}">
      <dgm:prSet phldrT="[Текст]" custT="1"/>
      <dgm:spPr/>
      <dgm:t>
        <a:bodyPr/>
        <a:lstStyle/>
        <a:p>
          <a:r>
            <a:rPr lang="ru-RU" sz="1600" b="1" dirty="0" err="1" smtClean="0"/>
            <a:t>Зоотерапевт</a:t>
          </a:r>
          <a:r>
            <a:rPr lang="ru-RU" sz="1600" b="1" dirty="0" smtClean="0"/>
            <a:t>(</a:t>
          </a:r>
          <a:r>
            <a:rPr lang="en-US" sz="1600" b="1" dirty="0" smtClean="0"/>
            <a:t>PARO</a:t>
          </a:r>
          <a:r>
            <a:rPr lang="ru-RU" sz="1600" b="1" dirty="0" smtClean="0"/>
            <a:t>)</a:t>
          </a:r>
        </a:p>
      </dgm:t>
    </dgm:pt>
    <dgm:pt modelId="{C45034D0-DC28-4758-B7D7-B7B9F04EAC2B}" type="parTrans" cxnId="{B3FEDA90-ED52-4E4A-95A2-63AB4BA5F595}">
      <dgm:prSet/>
      <dgm:spPr/>
      <dgm:t>
        <a:bodyPr/>
        <a:lstStyle/>
        <a:p>
          <a:endParaRPr lang="ru-RU"/>
        </a:p>
      </dgm:t>
    </dgm:pt>
    <dgm:pt modelId="{88732E8B-23EF-4D03-85D3-784262D860DE}" type="sibTrans" cxnId="{B3FEDA90-ED52-4E4A-95A2-63AB4BA5F595}">
      <dgm:prSet/>
      <dgm:spPr/>
      <dgm:t>
        <a:bodyPr/>
        <a:lstStyle/>
        <a:p>
          <a:endParaRPr lang="ru-RU"/>
        </a:p>
      </dgm:t>
    </dgm:pt>
    <dgm:pt modelId="{9FBBCB1E-59AF-4882-87E7-5971A3FA53CE}">
      <dgm:prSet phldrT="[Текст]" custT="1"/>
      <dgm:spPr/>
      <dgm:t>
        <a:bodyPr/>
        <a:lstStyle/>
        <a:p>
          <a:r>
            <a:rPr lang="ru-RU" sz="1600" b="1" dirty="0" smtClean="0"/>
            <a:t>Робот-фармацевт(</a:t>
          </a:r>
          <a:r>
            <a:rPr lang="en-US" sz="1600" b="1" dirty="0" smtClean="0"/>
            <a:t>HOSPI</a:t>
          </a:r>
          <a:r>
            <a:rPr lang="ru-RU" sz="1600" b="1" dirty="0" smtClean="0"/>
            <a:t>)</a:t>
          </a:r>
        </a:p>
      </dgm:t>
    </dgm:pt>
    <dgm:pt modelId="{3631C47C-A7C3-4BDD-A825-8EBCB779EB3C}" type="sibTrans" cxnId="{EFA72AC8-7F1E-49E9-ACDE-E2758B29A77D}">
      <dgm:prSet/>
      <dgm:spPr/>
      <dgm:t>
        <a:bodyPr/>
        <a:lstStyle/>
        <a:p>
          <a:endParaRPr lang="ru-RU"/>
        </a:p>
      </dgm:t>
    </dgm:pt>
    <dgm:pt modelId="{3EBD6DED-2A3D-44A4-AFD0-A8DFD6DD2913}" type="parTrans" cxnId="{EFA72AC8-7F1E-49E9-ACDE-E2758B29A77D}">
      <dgm:prSet/>
      <dgm:spPr/>
      <dgm:t>
        <a:bodyPr/>
        <a:lstStyle/>
        <a:p>
          <a:endParaRPr lang="ru-RU"/>
        </a:p>
      </dgm:t>
    </dgm:pt>
    <dgm:pt modelId="{F6815889-A4F1-4923-9BAA-149751440C8F}">
      <dgm:prSet phldrT="[Текст]" custT="1"/>
      <dgm:spPr/>
      <dgm:t>
        <a:bodyPr/>
        <a:lstStyle/>
        <a:p>
          <a:r>
            <a:rPr lang="ru-RU" sz="1600" b="1" dirty="0" smtClean="0"/>
            <a:t> Врач на расстоянии(</a:t>
          </a:r>
          <a:r>
            <a:rPr lang="en-US" sz="1600" b="1" dirty="0" smtClean="0"/>
            <a:t>RP-VITA</a:t>
          </a:r>
          <a:r>
            <a:rPr lang="ru-RU" sz="1600" b="1" dirty="0" smtClean="0"/>
            <a:t>)</a:t>
          </a:r>
        </a:p>
      </dgm:t>
    </dgm:pt>
    <dgm:pt modelId="{333F9D16-D821-4168-8D78-3F2418F3CFFE}" type="sibTrans" cxnId="{5593F2CA-6AA6-4985-9477-BC205E7522BE}">
      <dgm:prSet/>
      <dgm:spPr/>
      <dgm:t>
        <a:bodyPr/>
        <a:lstStyle/>
        <a:p>
          <a:endParaRPr lang="ru-RU"/>
        </a:p>
      </dgm:t>
    </dgm:pt>
    <dgm:pt modelId="{0DC9865F-1809-425C-BBFF-A08AD8202BD5}" type="parTrans" cxnId="{5593F2CA-6AA6-4985-9477-BC205E7522BE}">
      <dgm:prSet/>
      <dgm:spPr/>
      <dgm:t>
        <a:bodyPr/>
        <a:lstStyle/>
        <a:p>
          <a:endParaRPr lang="ru-RU"/>
        </a:p>
      </dgm:t>
    </dgm:pt>
    <dgm:pt modelId="{5C7E00DF-0B56-4FFE-ACF8-41906C3D65CF}">
      <dgm:prSet custT="1"/>
      <dgm:spPr/>
      <dgm:t>
        <a:bodyPr/>
        <a:lstStyle/>
        <a:p>
          <a:r>
            <a:rPr lang="ru-RU" sz="1600" b="1" dirty="0" err="1" smtClean="0"/>
            <a:t>Экзоскелет</a:t>
          </a:r>
          <a:r>
            <a:rPr lang="ru-RU" sz="1600" b="1" dirty="0" smtClean="0"/>
            <a:t> (</a:t>
          </a:r>
          <a:r>
            <a:rPr lang="en-US" sz="1600" b="1" dirty="0" smtClean="0"/>
            <a:t>HAL</a:t>
          </a:r>
          <a:r>
            <a:rPr lang="ru-RU" sz="1600" b="1" dirty="0" smtClean="0"/>
            <a:t>)</a:t>
          </a:r>
          <a:endParaRPr lang="ru-RU" sz="1600" b="1" dirty="0"/>
        </a:p>
      </dgm:t>
    </dgm:pt>
    <dgm:pt modelId="{49EC480B-10FB-4C47-811B-0C2211D4B18A}" type="parTrans" cxnId="{35D32FC1-0254-4C1C-94C7-5D8C62111E8C}">
      <dgm:prSet/>
      <dgm:spPr/>
      <dgm:t>
        <a:bodyPr/>
        <a:lstStyle/>
        <a:p>
          <a:endParaRPr lang="ru-RU"/>
        </a:p>
      </dgm:t>
    </dgm:pt>
    <dgm:pt modelId="{8E49F724-B171-46F3-87D5-9CE4AF26EC6E}" type="sibTrans" cxnId="{35D32FC1-0254-4C1C-94C7-5D8C62111E8C}">
      <dgm:prSet/>
      <dgm:spPr/>
      <dgm:t>
        <a:bodyPr/>
        <a:lstStyle/>
        <a:p>
          <a:endParaRPr lang="ru-RU"/>
        </a:p>
      </dgm:t>
    </dgm:pt>
    <dgm:pt modelId="{9DDA096D-06DD-4CFD-A83D-9820F04CF820}">
      <dgm:prSet custT="1"/>
      <dgm:spPr/>
      <dgm:t>
        <a:bodyPr/>
        <a:lstStyle/>
        <a:p>
          <a:r>
            <a:rPr lang="ru-RU" sz="1600" b="1" dirty="0" smtClean="0"/>
            <a:t>Онколог-диагност(</a:t>
          </a:r>
          <a:r>
            <a:rPr lang="en-US" sz="1600" b="1" dirty="0" smtClean="0"/>
            <a:t>IBM Watson</a:t>
          </a:r>
          <a:r>
            <a:rPr lang="ru-RU" sz="1600" b="1" dirty="0" smtClean="0"/>
            <a:t>)</a:t>
          </a:r>
          <a:endParaRPr lang="ru-RU" sz="1600" b="1" dirty="0"/>
        </a:p>
      </dgm:t>
    </dgm:pt>
    <dgm:pt modelId="{2848EC50-CDD3-4763-BBAA-54CDA8E3F1C0}" type="sibTrans" cxnId="{9F480B71-E422-4F82-B389-D42C624072E4}">
      <dgm:prSet/>
      <dgm:spPr/>
      <dgm:t>
        <a:bodyPr/>
        <a:lstStyle/>
        <a:p>
          <a:endParaRPr lang="ru-RU"/>
        </a:p>
      </dgm:t>
    </dgm:pt>
    <dgm:pt modelId="{DA4006DE-E950-4885-AD38-755DACEEE390}" type="parTrans" cxnId="{9F480B71-E422-4F82-B389-D42C624072E4}">
      <dgm:prSet/>
      <dgm:spPr/>
      <dgm:t>
        <a:bodyPr/>
        <a:lstStyle/>
        <a:p>
          <a:endParaRPr lang="ru-RU"/>
        </a:p>
      </dgm:t>
    </dgm:pt>
    <dgm:pt modelId="{4ADCC6EB-1A21-42FC-ADDD-B12C5E60B719}" type="pres">
      <dgm:prSet presAssocID="{B402DA6C-9B6B-459A-A551-F2DDCBDCB5D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B98E81E-A480-410D-AB18-52E65039B9FF}" type="pres">
      <dgm:prSet presAssocID="{821E6897-2DDF-4A23-8F95-47CEBB301267}" presName="parentLin" presStyleCnt="0"/>
      <dgm:spPr/>
    </dgm:pt>
    <dgm:pt modelId="{0B1D9F98-EE68-4CC4-AF25-BE07EC116EC3}" type="pres">
      <dgm:prSet presAssocID="{821E6897-2DDF-4A23-8F95-47CEBB301267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1685C869-8BAF-4F58-81F0-B9792E6C53BE}" type="pres">
      <dgm:prSet presAssocID="{821E6897-2DDF-4A23-8F95-47CEBB301267}" presName="parentText" presStyleLbl="node1" presStyleIdx="0" presStyleCnt="7" custLinFactNeighborX="7448" custLinFactNeighborY="1793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604259-2E6E-4766-8E42-0ACF9377412B}" type="pres">
      <dgm:prSet presAssocID="{821E6897-2DDF-4A23-8F95-47CEBB301267}" presName="negativeSpace" presStyleCnt="0"/>
      <dgm:spPr/>
    </dgm:pt>
    <dgm:pt modelId="{FE89C069-8FB6-4CD5-9461-64EABB2B58E8}" type="pres">
      <dgm:prSet presAssocID="{821E6897-2DDF-4A23-8F95-47CEBB301267}" presName="childText" presStyleLbl="conFgAcc1" presStyleIdx="0" presStyleCnt="7">
        <dgm:presLayoutVars>
          <dgm:bulletEnabled val="1"/>
        </dgm:presLayoutVars>
      </dgm:prSet>
      <dgm:spPr/>
    </dgm:pt>
    <dgm:pt modelId="{820A81FB-5E61-4913-9E59-2A51264A3E60}" type="pres">
      <dgm:prSet presAssocID="{F4C8CE7A-8C80-490E-A23C-1A3C187F7B3B}" presName="spaceBetweenRectangles" presStyleCnt="0"/>
      <dgm:spPr/>
    </dgm:pt>
    <dgm:pt modelId="{DE4130D2-040E-4577-AEBE-5FE1996E4C45}" type="pres">
      <dgm:prSet presAssocID="{99BD0F6F-79D4-4BF2-8239-AFB82D7F214C}" presName="parentLin" presStyleCnt="0"/>
      <dgm:spPr/>
    </dgm:pt>
    <dgm:pt modelId="{97A0E89A-2DDE-4977-8670-7D645D071EF3}" type="pres">
      <dgm:prSet presAssocID="{99BD0F6F-79D4-4BF2-8239-AFB82D7F214C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F22FB399-6628-404D-AB12-00710BA25155}" type="pres">
      <dgm:prSet presAssocID="{99BD0F6F-79D4-4BF2-8239-AFB82D7F214C}" presName="parentText" presStyleLbl="node1" presStyleIdx="1" presStyleCnt="7" custLinFactNeighborX="2262" custLinFactNeighborY="473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B0EB30-6E4A-4AD6-8C8D-FA63EF471C78}" type="pres">
      <dgm:prSet presAssocID="{99BD0F6F-79D4-4BF2-8239-AFB82D7F214C}" presName="negativeSpace" presStyleCnt="0"/>
      <dgm:spPr/>
    </dgm:pt>
    <dgm:pt modelId="{C1AE049F-1C30-44F0-A340-5E21616251D6}" type="pres">
      <dgm:prSet presAssocID="{99BD0F6F-79D4-4BF2-8239-AFB82D7F214C}" presName="childText" presStyleLbl="conFgAcc1" presStyleIdx="1" presStyleCnt="7">
        <dgm:presLayoutVars>
          <dgm:bulletEnabled val="1"/>
        </dgm:presLayoutVars>
      </dgm:prSet>
      <dgm:spPr/>
    </dgm:pt>
    <dgm:pt modelId="{F131CF57-EFC8-4510-B23F-4BEF824A01F3}" type="pres">
      <dgm:prSet presAssocID="{0B9FDB69-2D29-4664-B02C-95A9D23DE489}" presName="spaceBetweenRectangles" presStyleCnt="0"/>
      <dgm:spPr/>
    </dgm:pt>
    <dgm:pt modelId="{3EE73F60-AE6A-4D5A-BBC7-D61DFBB7ED8F}" type="pres">
      <dgm:prSet presAssocID="{B20FE932-4935-4FA1-9940-B3B4CC12B81B}" presName="parentLin" presStyleCnt="0"/>
      <dgm:spPr/>
    </dgm:pt>
    <dgm:pt modelId="{81EB7C7C-6FA5-4738-9904-49ECC8558D07}" type="pres">
      <dgm:prSet presAssocID="{B20FE932-4935-4FA1-9940-B3B4CC12B81B}" presName="parentLeftMargin" presStyleLbl="node1" presStyleIdx="1" presStyleCnt="7"/>
      <dgm:spPr/>
      <dgm:t>
        <a:bodyPr/>
        <a:lstStyle/>
        <a:p>
          <a:endParaRPr lang="ru-RU"/>
        </a:p>
      </dgm:t>
    </dgm:pt>
    <dgm:pt modelId="{1F230F75-5B31-4CE5-8114-F9F89BA7CECD}" type="pres">
      <dgm:prSet presAssocID="{B20FE932-4935-4FA1-9940-B3B4CC12B81B}" presName="parentText" presStyleLbl="node1" presStyleIdx="2" presStyleCnt="7" custLinFactNeighborX="2263" custLinFactNeighborY="-325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90C9B9-2829-4AF1-8EBB-55A50BEA8259}" type="pres">
      <dgm:prSet presAssocID="{B20FE932-4935-4FA1-9940-B3B4CC12B81B}" presName="negativeSpace" presStyleCnt="0"/>
      <dgm:spPr/>
    </dgm:pt>
    <dgm:pt modelId="{41052383-7475-4985-BE15-F389272B6F96}" type="pres">
      <dgm:prSet presAssocID="{B20FE932-4935-4FA1-9940-B3B4CC12B81B}" presName="childText" presStyleLbl="conFgAcc1" presStyleIdx="2" presStyleCnt="7">
        <dgm:presLayoutVars>
          <dgm:bulletEnabled val="1"/>
        </dgm:presLayoutVars>
      </dgm:prSet>
      <dgm:spPr/>
    </dgm:pt>
    <dgm:pt modelId="{3D3E0F78-F60B-4A71-A646-6800D25E338C}" type="pres">
      <dgm:prSet presAssocID="{88732E8B-23EF-4D03-85D3-784262D860DE}" presName="spaceBetweenRectangles" presStyleCnt="0"/>
      <dgm:spPr/>
    </dgm:pt>
    <dgm:pt modelId="{FC96994A-9BB9-4C75-9010-17119B6D7DAF}" type="pres">
      <dgm:prSet presAssocID="{9FBBCB1E-59AF-4882-87E7-5971A3FA53CE}" presName="parentLin" presStyleCnt="0"/>
      <dgm:spPr/>
    </dgm:pt>
    <dgm:pt modelId="{ABE25B05-57F9-447D-8DBD-CC50C5B7F633}" type="pres">
      <dgm:prSet presAssocID="{9FBBCB1E-59AF-4882-87E7-5971A3FA53CE}" presName="parentLeftMargin" presStyleLbl="node1" presStyleIdx="2" presStyleCnt="7" custLinFactNeighborX="25887" custLinFactNeighborY="-3775"/>
      <dgm:spPr/>
      <dgm:t>
        <a:bodyPr/>
        <a:lstStyle/>
        <a:p>
          <a:endParaRPr lang="ru-RU"/>
        </a:p>
      </dgm:t>
    </dgm:pt>
    <dgm:pt modelId="{F7F1DDBA-505A-4DEB-9BAC-BB885E85A922}" type="pres">
      <dgm:prSet presAssocID="{9FBBCB1E-59AF-4882-87E7-5971A3FA53C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28B7A5-C0A3-4CF8-8B6A-80C1B03030FB}" type="pres">
      <dgm:prSet presAssocID="{9FBBCB1E-59AF-4882-87E7-5971A3FA53CE}" presName="negativeSpace" presStyleCnt="0"/>
      <dgm:spPr/>
    </dgm:pt>
    <dgm:pt modelId="{52456C71-B2AF-4C3A-96C4-A45A620DD198}" type="pres">
      <dgm:prSet presAssocID="{9FBBCB1E-59AF-4882-87E7-5971A3FA53CE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B47D52-E4FD-4CF7-8E1D-4C8EAA0A1DFF}" type="pres">
      <dgm:prSet presAssocID="{3631C47C-A7C3-4BDD-A825-8EBCB779EB3C}" presName="spaceBetweenRectangles" presStyleCnt="0"/>
      <dgm:spPr/>
    </dgm:pt>
    <dgm:pt modelId="{30579ABA-0E38-4062-81A9-7A3515C5F8BA}" type="pres">
      <dgm:prSet presAssocID="{F6815889-A4F1-4923-9BAA-149751440C8F}" presName="parentLin" presStyleCnt="0"/>
      <dgm:spPr/>
    </dgm:pt>
    <dgm:pt modelId="{B8C7E9A9-112D-4F80-895B-26230525A16B}" type="pres">
      <dgm:prSet presAssocID="{F6815889-A4F1-4923-9BAA-149751440C8F}" presName="parentLeftMargin" presStyleLbl="node1" presStyleIdx="3" presStyleCnt="7" custLinFactNeighborX="25887" custLinFactNeighborY="-3775"/>
      <dgm:spPr/>
      <dgm:t>
        <a:bodyPr/>
        <a:lstStyle/>
        <a:p>
          <a:endParaRPr lang="ru-RU"/>
        </a:p>
      </dgm:t>
    </dgm:pt>
    <dgm:pt modelId="{F6C078AE-CAD9-44B7-A9E2-291927996B28}" type="pres">
      <dgm:prSet presAssocID="{F6815889-A4F1-4923-9BAA-149751440C8F}" presName="parentText" presStyleLbl="node1" presStyleIdx="4" presStyleCnt="7" custLinFactNeighborX="2262" custLinFactNeighborY="563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EE4AEE-6FAB-451F-B707-C9B135BFC017}" type="pres">
      <dgm:prSet presAssocID="{F6815889-A4F1-4923-9BAA-149751440C8F}" presName="negativeSpace" presStyleCnt="0"/>
      <dgm:spPr/>
    </dgm:pt>
    <dgm:pt modelId="{B94FD2F9-9A53-436D-A3C9-5F37E626C32E}" type="pres">
      <dgm:prSet presAssocID="{F6815889-A4F1-4923-9BAA-149751440C8F}" presName="childText" presStyleLbl="conFgAcc1" presStyleIdx="4" presStyleCnt="7">
        <dgm:presLayoutVars>
          <dgm:bulletEnabled val="1"/>
        </dgm:presLayoutVars>
      </dgm:prSet>
      <dgm:spPr/>
    </dgm:pt>
    <dgm:pt modelId="{AC6B8C37-5D91-4AC1-AF6F-F84257A9D489}" type="pres">
      <dgm:prSet presAssocID="{333F9D16-D821-4168-8D78-3F2418F3CFFE}" presName="spaceBetweenRectangles" presStyleCnt="0"/>
      <dgm:spPr/>
    </dgm:pt>
    <dgm:pt modelId="{6E5CB148-E441-4E14-BDB1-3F4D0F1F24FF}" type="pres">
      <dgm:prSet presAssocID="{5C7E00DF-0B56-4FFE-ACF8-41906C3D65CF}" presName="parentLin" presStyleCnt="0"/>
      <dgm:spPr/>
    </dgm:pt>
    <dgm:pt modelId="{2CC5D868-7E46-485B-9009-B2D784D39E1E}" type="pres">
      <dgm:prSet presAssocID="{5C7E00DF-0B56-4FFE-ACF8-41906C3D65CF}" presName="parentLeftMargin" presStyleLbl="node1" presStyleIdx="4" presStyleCnt="7"/>
      <dgm:spPr/>
      <dgm:t>
        <a:bodyPr/>
        <a:lstStyle/>
        <a:p>
          <a:endParaRPr lang="ru-RU"/>
        </a:p>
      </dgm:t>
    </dgm:pt>
    <dgm:pt modelId="{F18C44D9-D0C2-4662-91AF-9CD9E2435902}" type="pres">
      <dgm:prSet presAssocID="{5C7E00DF-0B56-4FFE-ACF8-41906C3D65C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B4DBDD-CD6E-4759-8516-F95DE9613A62}" type="pres">
      <dgm:prSet presAssocID="{5C7E00DF-0B56-4FFE-ACF8-41906C3D65CF}" presName="negativeSpace" presStyleCnt="0"/>
      <dgm:spPr/>
    </dgm:pt>
    <dgm:pt modelId="{F366889F-5234-471E-B4A2-4DA71B2B4E0D}" type="pres">
      <dgm:prSet presAssocID="{5C7E00DF-0B56-4FFE-ACF8-41906C3D65CF}" presName="childText" presStyleLbl="conFgAcc1" presStyleIdx="5" presStyleCnt="7">
        <dgm:presLayoutVars>
          <dgm:bulletEnabled val="1"/>
        </dgm:presLayoutVars>
      </dgm:prSet>
      <dgm:spPr/>
    </dgm:pt>
    <dgm:pt modelId="{C584F8BC-C452-4FFA-9C85-FDD5E3A96817}" type="pres">
      <dgm:prSet presAssocID="{8E49F724-B171-46F3-87D5-9CE4AF26EC6E}" presName="spaceBetweenRectangles" presStyleCnt="0"/>
      <dgm:spPr/>
    </dgm:pt>
    <dgm:pt modelId="{F5ED6387-238F-427C-90B8-1A40521976FD}" type="pres">
      <dgm:prSet presAssocID="{9DDA096D-06DD-4CFD-A83D-9820F04CF820}" presName="parentLin" presStyleCnt="0"/>
      <dgm:spPr/>
    </dgm:pt>
    <dgm:pt modelId="{C58E5431-8C38-4B66-AC16-893732F72D4B}" type="pres">
      <dgm:prSet presAssocID="{9DDA096D-06DD-4CFD-A83D-9820F04CF820}" presName="parentLeftMargin" presStyleLbl="node1" presStyleIdx="5" presStyleCnt="7"/>
      <dgm:spPr/>
      <dgm:t>
        <a:bodyPr/>
        <a:lstStyle/>
        <a:p>
          <a:endParaRPr lang="ru-RU"/>
        </a:p>
      </dgm:t>
    </dgm:pt>
    <dgm:pt modelId="{387D6079-27AD-4503-B1CD-D62D1C17FFF7}" type="pres">
      <dgm:prSet presAssocID="{9DDA096D-06DD-4CFD-A83D-9820F04CF820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41F564-C1E5-4281-9C14-C79B6D407E37}" type="pres">
      <dgm:prSet presAssocID="{9DDA096D-06DD-4CFD-A83D-9820F04CF820}" presName="negativeSpace" presStyleCnt="0"/>
      <dgm:spPr/>
    </dgm:pt>
    <dgm:pt modelId="{E13E9E3E-95A3-423A-95A3-96500CE1D469}" type="pres">
      <dgm:prSet presAssocID="{9DDA096D-06DD-4CFD-A83D-9820F04CF820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9F480B71-E422-4F82-B389-D42C624072E4}" srcId="{B402DA6C-9B6B-459A-A551-F2DDCBDCB5D0}" destId="{9DDA096D-06DD-4CFD-A83D-9820F04CF820}" srcOrd="6" destOrd="0" parTransId="{DA4006DE-E950-4885-AD38-755DACEEE390}" sibTransId="{2848EC50-CDD3-4763-BBAA-54CDA8E3F1C0}"/>
    <dgm:cxn modelId="{578B4C17-63C1-4BCF-8036-38C16437B4CF}" type="presOf" srcId="{F6815889-A4F1-4923-9BAA-149751440C8F}" destId="{B8C7E9A9-112D-4F80-895B-26230525A16B}" srcOrd="0" destOrd="0" presId="urn:microsoft.com/office/officeart/2005/8/layout/list1"/>
    <dgm:cxn modelId="{4BAAEF40-E094-4322-B49F-0E235ECC1463}" type="presOf" srcId="{5C7E00DF-0B56-4FFE-ACF8-41906C3D65CF}" destId="{2CC5D868-7E46-485B-9009-B2D784D39E1E}" srcOrd="0" destOrd="0" presId="urn:microsoft.com/office/officeart/2005/8/layout/list1"/>
    <dgm:cxn modelId="{8EAC0755-CECB-429F-8D35-9BDC05C8A5A3}" type="presOf" srcId="{821E6897-2DDF-4A23-8F95-47CEBB301267}" destId="{1685C869-8BAF-4F58-81F0-B9792E6C53BE}" srcOrd="1" destOrd="0" presId="urn:microsoft.com/office/officeart/2005/8/layout/list1"/>
    <dgm:cxn modelId="{35D32FC1-0254-4C1C-94C7-5D8C62111E8C}" srcId="{B402DA6C-9B6B-459A-A551-F2DDCBDCB5D0}" destId="{5C7E00DF-0B56-4FFE-ACF8-41906C3D65CF}" srcOrd="5" destOrd="0" parTransId="{49EC480B-10FB-4C47-811B-0C2211D4B18A}" sibTransId="{8E49F724-B171-46F3-87D5-9CE4AF26EC6E}"/>
    <dgm:cxn modelId="{1D6F43DB-8A33-4AB6-A8F9-1E0B8E529C40}" type="presOf" srcId="{5C7E00DF-0B56-4FFE-ACF8-41906C3D65CF}" destId="{F18C44D9-D0C2-4662-91AF-9CD9E2435902}" srcOrd="1" destOrd="0" presId="urn:microsoft.com/office/officeart/2005/8/layout/list1"/>
    <dgm:cxn modelId="{35B6724B-B2A7-4785-8070-B2FC247341A1}" type="presOf" srcId="{9FBBCB1E-59AF-4882-87E7-5971A3FA53CE}" destId="{F7F1DDBA-505A-4DEB-9BAC-BB885E85A922}" srcOrd="1" destOrd="0" presId="urn:microsoft.com/office/officeart/2005/8/layout/list1"/>
    <dgm:cxn modelId="{D30C8DB0-2183-4379-80D9-BA61870F6576}" type="presOf" srcId="{9DDA096D-06DD-4CFD-A83D-9820F04CF820}" destId="{387D6079-27AD-4503-B1CD-D62D1C17FFF7}" srcOrd="1" destOrd="0" presId="urn:microsoft.com/office/officeart/2005/8/layout/list1"/>
    <dgm:cxn modelId="{D4C86603-D75A-474A-9E7D-C8982D5C607E}" type="presOf" srcId="{F6815889-A4F1-4923-9BAA-149751440C8F}" destId="{F6C078AE-CAD9-44B7-A9E2-291927996B28}" srcOrd="1" destOrd="0" presId="urn:microsoft.com/office/officeart/2005/8/layout/list1"/>
    <dgm:cxn modelId="{941829B0-1B34-40BD-8D04-4004034C4654}" type="presOf" srcId="{821E6897-2DDF-4A23-8F95-47CEBB301267}" destId="{0B1D9F98-EE68-4CC4-AF25-BE07EC116EC3}" srcOrd="0" destOrd="0" presId="urn:microsoft.com/office/officeart/2005/8/layout/list1"/>
    <dgm:cxn modelId="{0CE825E5-F070-457B-B23C-C238E090153C}" srcId="{B402DA6C-9B6B-459A-A551-F2DDCBDCB5D0}" destId="{99BD0F6F-79D4-4BF2-8239-AFB82D7F214C}" srcOrd="1" destOrd="0" parTransId="{8E6F929A-0262-4AC4-936B-A821C0442EA1}" sibTransId="{0B9FDB69-2D29-4664-B02C-95A9D23DE489}"/>
    <dgm:cxn modelId="{5593F2CA-6AA6-4985-9477-BC205E7522BE}" srcId="{B402DA6C-9B6B-459A-A551-F2DDCBDCB5D0}" destId="{F6815889-A4F1-4923-9BAA-149751440C8F}" srcOrd="4" destOrd="0" parTransId="{0DC9865F-1809-425C-BBFF-A08AD8202BD5}" sibTransId="{333F9D16-D821-4168-8D78-3F2418F3CFFE}"/>
    <dgm:cxn modelId="{F944BDDB-F107-4243-9A7A-A30B017E9ECC}" srcId="{B402DA6C-9B6B-459A-A551-F2DDCBDCB5D0}" destId="{821E6897-2DDF-4A23-8F95-47CEBB301267}" srcOrd="0" destOrd="0" parTransId="{3A3A033A-99A5-4D94-9C13-294815E59566}" sibTransId="{F4C8CE7A-8C80-490E-A23C-1A3C187F7B3B}"/>
    <dgm:cxn modelId="{B3FEDA90-ED52-4E4A-95A2-63AB4BA5F595}" srcId="{B402DA6C-9B6B-459A-A551-F2DDCBDCB5D0}" destId="{B20FE932-4935-4FA1-9940-B3B4CC12B81B}" srcOrd="2" destOrd="0" parTransId="{C45034D0-DC28-4758-B7D7-B7B9F04EAC2B}" sibTransId="{88732E8B-23EF-4D03-85D3-784262D860DE}"/>
    <dgm:cxn modelId="{EFA72AC8-7F1E-49E9-ACDE-E2758B29A77D}" srcId="{B402DA6C-9B6B-459A-A551-F2DDCBDCB5D0}" destId="{9FBBCB1E-59AF-4882-87E7-5971A3FA53CE}" srcOrd="3" destOrd="0" parTransId="{3EBD6DED-2A3D-44A4-AFD0-A8DFD6DD2913}" sibTransId="{3631C47C-A7C3-4BDD-A825-8EBCB779EB3C}"/>
    <dgm:cxn modelId="{B282125D-845B-4936-9427-7895018C105C}" type="presOf" srcId="{B20FE932-4935-4FA1-9940-B3B4CC12B81B}" destId="{81EB7C7C-6FA5-4738-9904-49ECC8558D07}" srcOrd="0" destOrd="0" presId="urn:microsoft.com/office/officeart/2005/8/layout/list1"/>
    <dgm:cxn modelId="{AC241519-B951-498A-9C0A-5626651A325E}" type="presOf" srcId="{99BD0F6F-79D4-4BF2-8239-AFB82D7F214C}" destId="{97A0E89A-2DDE-4977-8670-7D645D071EF3}" srcOrd="0" destOrd="0" presId="urn:microsoft.com/office/officeart/2005/8/layout/list1"/>
    <dgm:cxn modelId="{54417B5A-A172-4584-AD4C-BCC179C2B4E9}" type="presOf" srcId="{9FBBCB1E-59AF-4882-87E7-5971A3FA53CE}" destId="{ABE25B05-57F9-447D-8DBD-CC50C5B7F633}" srcOrd="0" destOrd="0" presId="urn:microsoft.com/office/officeart/2005/8/layout/list1"/>
    <dgm:cxn modelId="{4D7C8E0F-F9E5-417F-8721-5099BED87A67}" type="presOf" srcId="{B402DA6C-9B6B-459A-A551-F2DDCBDCB5D0}" destId="{4ADCC6EB-1A21-42FC-ADDD-B12C5E60B719}" srcOrd="0" destOrd="0" presId="urn:microsoft.com/office/officeart/2005/8/layout/list1"/>
    <dgm:cxn modelId="{98B159CE-CF2B-485A-B4F1-7C21691DD754}" type="presOf" srcId="{99BD0F6F-79D4-4BF2-8239-AFB82D7F214C}" destId="{F22FB399-6628-404D-AB12-00710BA25155}" srcOrd="1" destOrd="0" presId="urn:microsoft.com/office/officeart/2005/8/layout/list1"/>
    <dgm:cxn modelId="{4A154DD0-0A2A-459B-B8E9-452E3A37A2CC}" type="presOf" srcId="{B20FE932-4935-4FA1-9940-B3B4CC12B81B}" destId="{1F230F75-5B31-4CE5-8114-F9F89BA7CECD}" srcOrd="1" destOrd="0" presId="urn:microsoft.com/office/officeart/2005/8/layout/list1"/>
    <dgm:cxn modelId="{DD7B191B-68DA-4210-B368-8830F7A262BB}" type="presOf" srcId="{9DDA096D-06DD-4CFD-A83D-9820F04CF820}" destId="{C58E5431-8C38-4B66-AC16-893732F72D4B}" srcOrd="0" destOrd="0" presId="urn:microsoft.com/office/officeart/2005/8/layout/list1"/>
    <dgm:cxn modelId="{84C92D8A-A807-4ED2-9727-C5EAE77DF231}" type="presParOf" srcId="{4ADCC6EB-1A21-42FC-ADDD-B12C5E60B719}" destId="{FB98E81E-A480-410D-AB18-52E65039B9FF}" srcOrd="0" destOrd="0" presId="urn:microsoft.com/office/officeart/2005/8/layout/list1"/>
    <dgm:cxn modelId="{E12A80EB-D715-44F5-86BE-74E110F1DE0A}" type="presParOf" srcId="{FB98E81E-A480-410D-AB18-52E65039B9FF}" destId="{0B1D9F98-EE68-4CC4-AF25-BE07EC116EC3}" srcOrd="0" destOrd="0" presId="urn:microsoft.com/office/officeart/2005/8/layout/list1"/>
    <dgm:cxn modelId="{E19C426E-138A-42EE-B4BB-64B50F0E34B4}" type="presParOf" srcId="{FB98E81E-A480-410D-AB18-52E65039B9FF}" destId="{1685C869-8BAF-4F58-81F0-B9792E6C53BE}" srcOrd="1" destOrd="0" presId="urn:microsoft.com/office/officeart/2005/8/layout/list1"/>
    <dgm:cxn modelId="{A2066F3D-0DDB-4447-AD60-290D01F4BCF6}" type="presParOf" srcId="{4ADCC6EB-1A21-42FC-ADDD-B12C5E60B719}" destId="{06604259-2E6E-4766-8E42-0ACF9377412B}" srcOrd="1" destOrd="0" presId="urn:microsoft.com/office/officeart/2005/8/layout/list1"/>
    <dgm:cxn modelId="{1BDBEBDF-ED8E-435C-BCCD-1A07705AE131}" type="presParOf" srcId="{4ADCC6EB-1A21-42FC-ADDD-B12C5E60B719}" destId="{FE89C069-8FB6-4CD5-9461-64EABB2B58E8}" srcOrd="2" destOrd="0" presId="urn:microsoft.com/office/officeart/2005/8/layout/list1"/>
    <dgm:cxn modelId="{527E18E8-14F2-4765-8FFA-F348F010832F}" type="presParOf" srcId="{4ADCC6EB-1A21-42FC-ADDD-B12C5E60B719}" destId="{820A81FB-5E61-4913-9E59-2A51264A3E60}" srcOrd="3" destOrd="0" presId="urn:microsoft.com/office/officeart/2005/8/layout/list1"/>
    <dgm:cxn modelId="{5C6755BA-6AFD-4D93-A1FF-570C0C53CBD9}" type="presParOf" srcId="{4ADCC6EB-1A21-42FC-ADDD-B12C5E60B719}" destId="{DE4130D2-040E-4577-AEBE-5FE1996E4C45}" srcOrd="4" destOrd="0" presId="urn:microsoft.com/office/officeart/2005/8/layout/list1"/>
    <dgm:cxn modelId="{8295815D-FC71-46AA-A99D-E6F256420515}" type="presParOf" srcId="{DE4130D2-040E-4577-AEBE-5FE1996E4C45}" destId="{97A0E89A-2DDE-4977-8670-7D645D071EF3}" srcOrd="0" destOrd="0" presId="urn:microsoft.com/office/officeart/2005/8/layout/list1"/>
    <dgm:cxn modelId="{20F9D845-33E3-4A1E-8D50-AE53B39150FF}" type="presParOf" srcId="{DE4130D2-040E-4577-AEBE-5FE1996E4C45}" destId="{F22FB399-6628-404D-AB12-00710BA25155}" srcOrd="1" destOrd="0" presId="urn:microsoft.com/office/officeart/2005/8/layout/list1"/>
    <dgm:cxn modelId="{94FEC204-517C-4EE7-8CAD-0C75BA8A177C}" type="presParOf" srcId="{4ADCC6EB-1A21-42FC-ADDD-B12C5E60B719}" destId="{D8B0EB30-6E4A-4AD6-8C8D-FA63EF471C78}" srcOrd="5" destOrd="0" presId="urn:microsoft.com/office/officeart/2005/8/layout/list1"/>
    <dgm:cxn modelId="{B5100040-EC18-4384-902E-818B5754F6E6}" type="presParOf" srcId="{4ADCC6EB-1A21-42FC-ADDD-B12C5E60B719}" destId="{C1AE049F-1C30-44F0-A340-5E21616251D6}" srcOrd="6" destOrd="0" presId="urn:microsoft.com/office/officeart/2005/8/layout/list1"/>
    <dgm:cxn modelId="{42E54658-2B56-4D73-929F-73226D071368}" type="presParOf" srcId="{4ADCC6EB-1A21-42FC-ADDD-B12C5E60B719}" destId="{F131CF57-EFC8-4510-B23F-4BEF824A01F3}" srcOrd="7" destOrd="0" presId="urn:microsoft.com/office/officeart/2005/8/layout/list1"/>
    <dgm:cxn modelId="{197BD6BF-4CF8-45BC-B836-B63FE988D44A}" type="presParOf" srcId="{4ADCC6EB-1A21-42FC-ADDD-B12C5E60B719}" destId="{3EE73F60-AE6A-4D5A-BBC7-D61DFBB7ED8F}" srcOrd="8" destOrd="0" presId="urn:microsoft.com/office/officeart/2005/8/layout/list1"/>
    <dgm:cxn modelId="{3B0C639D-1F14-4B09-875D-C7552B0A40F2}" type="presParOf" srcId="{3EE73F60-AE6A-4D5A-BBC7-D61DFBB7ED8F}" destId="{81EB7C7C-6FA5-4738-9904-49ECC8558D07}" srcOrd="0" destOrd="0" presId="urn:microsoft.com/office/officeart/2005/8/layout/list1"/>
    <dgm:cxn modelId="{D38D86D6-B930-41FC-A3A0-15273004DDEC}" type="presParOf" srcId="{3EE73F60-AE6A-4D5A-BBC7-D61DFBB7ED8F}" destId="{1F230F75-5B31-4CE5-8114-F9F89BA7CECD}" srcOrd="1" destOrd="0" presId="urn:microsoft.com/office/officeart/2005/8/layout/list1"/>
    <dgm:cxn modelId="{6864B727-E321-4439-A3C3-90A08EDDF060}" type="presParOf" srcId="{4ADCC6EB-1A21-42FC-ADDD-B12C5E60B719}" destId="{6F90C9B9-2829-4AF1-8EBB-55A50BEA8259}" srcOrd="9" destOrd="0" presId="urn:microsoft.com/office/officeart/2005/8/layout/list1"/>
    <dgm:cxn modelId="{A9E00856-E391-41C4-9A2E-215B2C844435}" type="presParOf" srcId="{4ADCC6EB-1A21-42FC-ADDD-B12C5E60B719}" destId="{41052383-7475-4985-BE15-F389272B6F96}" srcOrd="10" destOrd="0" presId="urn:microsoft.com/office/officeart/2005/8/layout/list1"/>
    <dgm:cxn modelId="{C686B1F7-AC92-4DCB-9F54-416E863C8732}" type="presParOf" srcId="{4ADCC6EB-1A21-42FC-ADDD-B12C5E60B719}" destId="{3D3E0F78-F60B-4A71-A646-6800D25E338C}" srcOrd="11" destOrd="0" presId="urn:microsoft.com/office/officeart/2005/8/layout/list1"/>
    <dgm:cxn modelId="{DC078169-816F-4BA3-B16C-3FBDA95ECC03}" type="presParOf" srcId="{4ADCC6EB-1A21-42FC-ADDD-B12C5E60B719}" destId="{FC96994A-9BB9-4C75-9010-17119B6D7DAF}" srcOrd="12" destOrd="0" presId="urn:microsoft.com/office/officeart/2005/8/layout/list1"/>
    <dgm:cxn modelId="{1DB1684B-48A1-4CAB-9F16-26C9F10D823A}" type="presParOf" srcId="{FC96994A-9BB9-4C75-9010-17119B6D7DAF}" destId="{ABE25B05-57F9-447D-8DBD-CC50C5B7F633}" srcOrd="0" destOrd="0" presId="urn:microsoft.com/office/officeart/2005/8/layout/list1"/>
    <dgm:cxn modelId="{94F23522-1355-437B-A282-9A3AB12704DA}" type="presParOf" srcId="{FC96994A-9BB9-4C75-9010-17119B6D7DAF}" destId="{F7F1DDBA-505A-4DEB-9BAC-BB885E85A922}" srcOrd="1" destOrd="0" presId="urn:microsoft.com/office/officeart/2005/8/layout/list1"/>
    <dgm:cxn modelId="{CF69C6FC-33F7-4F30-8A31-CE948A1947D1}" type="presParOf" srcId="{4ADCC6EB-1A21-42FC-ADDD-B12C5E60B719}" destId="{2428B7A5-C0A3-4CF8-8B6A-80C1B03030FB}" srcOrd="13" destOrd="0" presId="urn:microsoft.com/office/officeart/2005/8/layout/list1"/>
    <dgm:cxn modelId="{AEC03DDA-2976-4406-B2D5-9752B108E837}" type="presParOf" srcId="{4ADCC6EB-1A21-42FC-ADDD-B12C5E60B719}" destId="{52456C71-B2AF-4C3A-96C4-A45A620DD198}" srcOrd="14" destOrd="0" presId="urn:microsoft.com/office/officeart/2005/8/layout/list1"/>
    <dgm:cxn modelId="{69F22C0E-7A74-47FA-B315-AE1B23A6E23D}" type="presParOf" srcId="{4ADCC6EB-1A21-42FC-ADDD-B12C5E60B719}" destId="{C6B47D52-E4FD-4CF7-8E1D-4C8EAA0A1DFF}" srcOrd="15" destOrd="0" presId="urn:microsoft.com/office/officeart/2005/8/layout/list1"/>
    <dgm:cxn modelId="{6EBDB89B-D3FB-4B3C-8350-4CB239F9B2FC}" type="presParOf" srcId="{4ADCC6EB-1A21-42FC-ADDD-B12C5E60B719}" destId="{30579ABA-0E38-4062-81A9-7A3515C5F8BA}" srcOrd="16" destOrd="0" presId="urn:microsoft.com/office/officeart/2005/8/layout/list1"/>
    <dgm:cxn modelId="{E5AE6E6D-B9DC-4963-B4E6-9F42CDF17E93}" type="presParOf" srcId="{30579ABA-0E38-4062-81A9-7A3515C5F8BA}" destId="{B8C7E9A9-112D-4F80-895B-26230525A16B}" srcOrd="0" destOrd="0" presId="urn:microsoft.com/office/officeart/2005/8/layout/list1"/>
    <dgm:cxn modelId="{E2AD4739-6CBF-44F6-9DDE-82E9B5973A7C}" type="presParOf" srcId="{30579ABA-0E38-4062-81A9-7A3515C5F8BA}" destId="{F6C078AE-CAD9-44B7-A9E2-291927996B28}" srcOrd="1" destOrd="0" presId="urn:microsoft.com/office/officeart/2005/8/layout/list1"/>
    <dgm:cxn modelId="{C76BF66D-5FFE-4BDA-B962-A1AF491179E5}" type="presParOf" srcId="{4ADCC6EB-1A21-42FC-ADDD-B12C5E60B719}" destId="{9BEE4AEE-6FAB-451F-B707-C9B135BFC017}" srcOrd="17" destOrd="0" presId="urn:microsoft.com/office/officeart/2005/8/layout/list1"/>
    <dgm:cxn modelId="{378A178D-A8F3-4A6F-B6D0-84C3548731FB}" type="presParOf" srcId="{4ADCC6EB-1A21-42FC-ADDD-B12C5E60B719}" destId="{B94FD2F9-9A53-436D-A3C9-5F37E626C32E}" srcOrd="18" destOrd="0" presId="urn:microsoft.com/office/officeart/2005/8/layout/list1"/>
    <dgm:cxn modelId="{7BB95937-B118-4AC1-B024-D6A5FFC4A837}" type="presParOf" srcId="{4ADCC6EB-1A21-42FC-ADDD-B12C5E60B719}" destId="{AC6B8C37-5D91-4AC1-AF6F-F84257A9D489}" srcOrd="19" destOrd="0" presId="urn:microsoft.com/office/officeart/2005/8/layout/list1"/>
    <dgm:cxn modelId="{6EB061CB-0F0D-4F5B-B97C-EF99BF751966}" type="presParOf" srcId="{4ADCC6EB-1A21-42FC-ADDD-B12C5E60B719}" destId="{6E5CB148-E441-4E14-BDB1-3F4D0F1F24FF}" srcOrd="20" destOrd="0" presId="urn:microsoft.com/office/officeart/2005/8/layout/list1"/>
    <dgm:cxn modelId="{B2152CBC-40F7-4506-AD98-FCF97A110195}" type="presParOf" srcId="{6E5CB148-E441-4E14-BDB1-3F4D0F1F24FF}" destId="{2CC5D868-7E46-485B-9009-B2D784D39E1E}" srcOrd="0" destOrd="0" presId="urn:microsoft.com/office/officeart/2005/8/layout/list1"/>
    <dgm:cxn modelId="{805E1148-2E7C-4D00-BD48-8D437DFCD482}" type="presParOf" srcId="{6E5CB148-E441-4E14-BDB1-3F4D0F1F24FF}" destId="{F18C44D9-D0C2-4662-91AF-9CD9E2435902}" srcOrd="1" destOrd="0" presId="urn:microsoft.com/office/officeart/2005/8/layout/list1"/>
    <dgm:cxn modelId="{B2E40804-9AFA-4E68-B548-B5C6A9327AAF}" type="presParOf" srcId="{4ADCC6EB-1A21-42FC-ADDD-B12C5E60B719}" destId="{B8B4DBDD-CD6E-4759-8516-F95DE9613A62}" srcOrd="21" destOrd="0" presId="urn:microsoft.com/office/officeart/2005/8/layout/list1"/>
    <dgm:cxn modelId="{E28DDD45-8CEA-43F7-9C63-E13AA1559F82}" type="presParOf" srcId="{4ADCC6EB-1A21-42FC-ADDD-B12C5E60B719}" destId="{F366889F-5234-471E-B4A2-4DA71B2B4E0D}" srcOrd="22" destOrd="0" presId="urn:microsoft.com/office/officeart/2005/8/layout/list1"/>
    <dgm:cxn modelId="{F5B2FA94-C518-4EE6-9327-4F353ABADDC0}" type="presParOf" srcId="{4ADCC6EB-1A21-42FC-ADDD-B12C5E60B719}" destId="{C584F8BC-C452-4FFA-9C85-FDD5E3A96817}" srcOrd="23" destOrd="0" presId="urn:microsoft.com/office/officeart/2005/8/layout/list1"/>
    <dgm:cxn modelId="{8A1990D2-931A-4B6A-B395-34390838CA3C}" type="presParOf" srcId="{4ADCC6EB-1A21-42FC-ADDD-B12C5E60B719}" destId="{F5ED6387-238F-427C-90B8-1A40521976FD}" srcOrd="24" destOrd="0" presId="urn:microsoft.com/office/officeart/2005/8/layout/list1"/>
    <dgm:cxn modelId="{A00E16D5-7137-43F5-8E0D-C4F6145723E7}" type="presParOf" srcId="{F5ED6387-238F-427C-90B8-1A40521976FD}" destId="{C58E5431-8C38-4B66-AC16-893732F72D4B}" srcOrd="0" destOrd="0" presId="urn:microsoft.com/office/officeart/2005/8/layout/list1"/>
    <dgm:cxn modelId="{1AFF1A2C-FC7F-41FE-9E99-76764267D812}" type="presParOf" srcId="{F5ED6387-238F-427C-90B8-1A40521976FD}" destId="{387D6079-27AD-4503-B1CD-D62D1C17FFF7}" srcOrd="1" destOrd="0" presId="urn:microsoft.com/office/officeart/2005/8/layout/list1"/>
    <dgm:cxn modelId="{A5272670-A1D0-4778-9BE9-7403C5BECE6E}" type="presParOf" srcId="{4ADCC6EB-1A21-42FC-ADDD-B12C5E60B719}" destId="{3B41F564-C1E5-4281-9C14-C79B6D407E37}" srcOrd="25" destOrd="0" presId="urn:microsoft.com/office/officeart/2005/8/layout/list1"/>
    <dgm:cxn modelId="{1D63203F-F44F-4DD2-B386-7A308E5DEB59}" type="presParOf" srcId="{4ADCC6EB-1A21-42FC-ADDD-B12C5E60B719}" destId="{E13E9E3E-95A3-423A-95A3-96500CE1D469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9C069-8FB6-4CD5-9461-64EABB2B58E8}">
      <dsp:nvSpPr>
        <dsp:cNvPr id="0" name=""/>
        <dsp:cNvSpPr/>
      </dsp:nvSpPr>
      <dsp:spPr>
        <a:xfrm>
          <a:off x="0" y="295483"/>
          <a:ext cx="734481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85C869-8BAF-4F58-81F0-B9792E6C53BE}">
      <dsp:nvSpPr>
        <dsp:cNvPr id="0" name=""/>
        <dsp:cNvSpPr/>
      </dsp:nvSpPr>
      <dsp:spPr>
        <a:xfrm>
          <a:off x="394592" y="144015"/>
          <a:ext cx="5141371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Хирург (</a:t>
          </a:r>
          <a:r>
            <a:rPr lang="en-US" sz="1600" b="1" kern="1200" dirty="0" smtClean="0"/>
            <a:t>Da Vinci</a:t>
          </a:r>
          <a:r>
            <a:rPr lang="ru-RU" sz="1600" b="1" kern="1200" dirty="0" smtClean="0"/>
            <a:t>)</a:t>
          </a:r>
          <a:endParaRPr lang="ru-RU" sz="1600" b="1" kern="1200" dirty="0"/>
        </a:p>
      </dsp:txBody>
      <dsp:txXfrm>
        <a:off x="417649" y="167072"/>
        <a:ext cx="5095257" cy="426206"/>
      </dsp:txXfrm>
    </dsp:sp>
    <dsp:sp modelId="{C1AE049F-1C30-44F0-A340-5E21616251D6}">
      <dsp:nvSpPr>
        <dsp:cNvPr id="0" name=""/>
        <dsp:cNvSpPr/>
      </dsp:nvSpPr>
      <dsp:spPr>
        <a:xfrm>
          <a:off x="0" y="1021243"/>
          <a:ext cx="734481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2FB399-6628-404D-AB12-00710BA25155}">
      <dsp:nvSpPr>
        <dsp:cNvPr id="0" name=""/>
        <dsp:cNvSpPr/>
      </dsp:nvSpPr>
      <dsp:spPr>
        <a:xfrm>
          <a:off x="375547" y="807438"/>
          <a:ext cx="5141371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Антидепрессант(</a:t>
          </a:r>
          <a:r>
            <a:rPr lang="en-US" sz="1600" b="1" kern="1200" dirty="0" err="1" smtClean="0"/>
            <a:t>Kirobo</a:t>
          </a:r>
          <a:r>
            <a:rPr lang="ru-RU" sz="1600" b="1" kern="1200" dirty="0" smtClean="0"/>
            <a:t>)</a:t>
          </a:r>
          <a:endParaRPr lang="ru-RU" sz="1600" b="1" kern="1200" dirty="0"/>
        </a:p>
      </dsp:txBody>
      <dsp:txXfrm>
        <a:off x="398604" y="830495"/>
        <a:ext cx="5095257" cy="426206"/>
      </dsp:txXfrm>
    </dsp:sp>
    <dsp:sp modelId="{41052383-7475-4985-BE15-F389272B6F96}">
      <dsp:nvSpPr>
        <dsp:cNvPr id="0" name=""/>
        <dsp:cNvSpPr/>
      </dsp:nvSpPr>
      <dsp:spPr>
        <a:xfrm>
          <a:off x="0" y="1747003"/>
          <a:ext cx="734481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230F75-5B31-4CE5-8114-F9F89BA7CECD}">
      <dsp:nvSpPr>
        <dsp:cNvPr id="0" name=""/>
        <dsp:cNvSpPr/>
      </dsp:nvSpPr>
      <dsp:spPr>
        <a:xfrm>
          <a:off x="375551" y="1495465"/>
          <a:ext cx="5141371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err="1" smtClean="0"/>
            <a:t>Зоотерапевт</a:t>
          </a:r>
          <a:r>
            <a:rPr lang="ru-RU" sz="1600" b="1" kern="1200" dirty="0" smtClean="0"/>
            <a:t>(</a:t>
          </a:r>
          <a:r>
            <a:rPr lang="en-US" sz="1600" b="1" kern="1200" dirty="0" smtClean="0"/>
            <a:t>PARO</a:t>
          </a:r>
          <a:r>
            <a:rPr lang="ru-RU" sz="1600" b="1" kern="1200" dirty="0" smtClean="0"/>
            <a:t>)</a:t>
          </a:r>
        </a:p>
      </dsp:txBody>
      <dsp:txXfrm>
        <a:off x="398608" y="1518522"/>
        <a:ext cx="5095257" cy="426206"/>
      </dsp:txXfrm>
    </dsp:sp>
    <dsp:sp modelId="{52456C71-B2AF-4C3A-96C4-A45A620DD198}">
      <dsp:nvSpPr>
        <dsp:cNvPr id="0" name=""/>
        <dsp:cNvSpPr/>
      </dsp:nvSpPr>
      <dsp:spPr>
        <a:xfrm>
          <a:off x="0" y="2472763"/>
          <a:ext cx="734481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F1DDBA-505A-4DEB-9BAC-BB885E85A922}">
      <dsp:nvSpPr>
        <dsp:cNvPr id="0" name=""/>
        <dsp:cNvSpPr/>
      </dsp:nvSpPr>
      <dsp:spPr>
        <a:xfrm>
          <a:off x="367240" y="2236603"/>
          <a:ext cx="5141371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Робот-фармацевт(</a:t>
          </a:r>
          <a:r>
            <a:rPr lang="en-US" sz="1600" b="1" kern="1200" dirty="0" smtClean="0"/>
            <a:t>HOSPI</a:t>
          </a:r>
          <a:r>
            <a:rPr lang="ru-RU" sz="1600" b="1" kern="1200" dirty="0" smtClean="0"/>
            <a:t>)</a:t>
          </a:r>
        </a:p>
      </dsp:txBody>
      <dsp:txXfrm>
        <a:off x="390297" y="2259660"/>
        <a:ext cx="5095257" cy="426206"/>
      </dsp:txXfrm>
    </dsp:sp>
    <dsp:sp modelId="{B94FD2F9-9A53-436D-A3C9-5F37E626C32E}">
      <dsp:nvSpPr>
        <dsp:cNvPr id="0" name=""/>
        <dsp:cNvSpPr/>
      </dsp:nvSpPr>
      <dsp:spPr>
        <a:xfrm>
          <a:off x="0" y="3198524"/>
          <a:ext cx="734481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C078AE-CAD9-44B7-A9E2-291927996B28}">
      <dsp:nvSpPr>
        <dsp:cNvPr id="0" name=""/>
        <dsp:cNvSpPr/>
      </dsp:nvSpPr>
      <dsp:spPr>
        <a:xfrm>
          <a:off x="375547" y="2988960"/>
          <a:ext cx="5141371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 Врач на расстоянии(</a:t>
          </a:r>
          <a:r>
            <a:rPr lang="en-US" sz="1600" b="1" kern="1200" dirty="0" smtClean="0"/>
            <a:t>RP-VITA</a:t>
          </a:r>
          <a:r>
            <a:rPr lang="ru-RU" sz="1600" b="1" kern="1200" dirty="0" smtClean="0"/>
            <a:t>)</a:t>
          </a:r>
        </a:p>
      </dsp:txBody>
      <dsp:txXfrm>
        <a:off x="398604" y="3012017"/>
        <a:ext cx="5095257" cy="426206"/>
      </dsp:txXfrm>
    </dsp:sp>
    <dsp:sp modelId="{F366889F-5234-471E-B4A2-4DA71B2B4E0D}">
      <dsp:nvSpPr>
        <dsp:cNvPr id="0" name=""/>
        <dsp:cNvSpPr/>
      </dsp:nvSpPr>
      <dsp:spPr>
        <a:xfrm>
          <a:off x="0" y="3924284"/>
          <a:ext cx="734481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8C44D9-D0C2-4662-91AF-9CD9E2435902}">
      <dsp:nvSpPr>
        <dsp:cNvPr id="0" name=""/>
        <dsp:cNvSpPr/>
      </dsp:nvSpPr>
      <dsp:spPr>
        <a:xfrm>
          <a:off x="367240" y="3688124"/>
          <a:ext cx="5141371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err="1" smtClean="0"/>
            <a:t>Экзоскелет</a:t>
          </a:r>
          <a:r>
            <a:rPr lang="ru-RU" sz="1600" b="1" kern="1200" dirty="0" smtClean="0"/>
            <a:t> (</a:t>
          </a:r>
          <a:r>
            <a:rPr lang="en-US" sz="1600" b="1" kern="1200" dirty="0" smtClean="0"/>
            <a:t>HAL</a:t>
          </a:r>
          <a:r>
            <a:rPr lang="ru-RU" sz="1600" b="1" kern="1200" dirty="0" smtClean="0"/>
            <a:t>)</a:t>
          </a:r>
          <a:endParaRPr lang="ru-RU" sz="1600" b="1" kern="1200" dirty="0"/>
        </a:p>
      </dsp:txBody>
      <dsp:txXfrm>
        <a:off x="390297" y="3711181"/>
        <a:ext cx="5095257" cy="426206"/>
      </dsp:txXfrm>
    </dsp:sp>
    <dsp:sp modelId="{E13E9E3E-95A3-423A-95A3-96500CE1D469}">
      <dsp:nvSpPr>
        <dsp:cNvPr id="0" name=""/>
        <dsp:cNvSpPr/>
      </dsp:nvSpPr>
      <dsp:spPr>
        <a:xfrm>
          <a:off x="0" y="4650044"/>
          <a:ext cx="734481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7D6079-27AD-4503-B1CD-D62D1C17FFF7}">
      <dsp:nvSpPr>
        <dsp:cNvPr id="0" name=""/>
        <dsp:cNvSpPr/>
      </dsp:nvSpPr>
      <dsp:spPr>
        <a:xfrm>
          <a:off x="367240" y="4413884"/>
          <a:ext cx="5141371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Онколог-диагност(</a:t>
          </a:r>
          <a:r>
            <a:rPr lang="en-US" sz="1600" b="1" kern="1200" dirty="0" smtClean="0"/>
            <a:t>IBM Watson</a:t>
          </a:r>
          <a:r>
            <a:rPr lang="ru-RU" sz="1600" b="1" kern="1200" dirty="0" smtClean="0"/>
            <a:t>)</a:t>
          </a:r>
          <a:endParaRPr lang="ru-RU" sz="1600" b="1" kern="1200" dirty="0"/>
        </a:p>
      </dsp:txBody>
      <dsp:txXfrm>
        <a:off x="390297" y="4436941"/>
        <a:ext cx="5095257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A120-492C-4BEF-8BCE-E314FDE9EB4A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 descr="3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839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458B-A383-4988-B0F2-64C554160B75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 descr="4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839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obotoved.ru/ten_robots_medicine/" TargetMode="External"/><Relationship Id="rId2" Type="http://schemas.openxmlformats.org/officeDocument/2006/relationships/hyperlink" Target="http://www.vokrugsveta.ru/article/201490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robotforum.ru/novosti-texnogologij/statistika-plotnost-robotov-v-raznyix-stranax-i-otraslyax-promyishlennosti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43306" y="3000372"/>
            <a:ext cx="1857388" cy="61279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Логотип</a:t>
            </a:r>
            <a:r>
              <a:rPr lang="ru-RU" sz="1800" dirty="0" smtClean="0"/>
              <a:t> </a:t>
            </a:r>
            <a:endParaRPr lang="ru-RU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599" y="1844824"/>
            <a:ext cx="6400800" cy="39527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Выполнил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Мухамадиев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Данил </a:t>
            </a:r>
            <a:r>
              <a:rPr lang="ru-RU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гр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Мтмаг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201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928662" y="1020752"/>
            <a:ext cx="7286676" cy="612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РОБОТЫ В МЕДИЦИНЕ</a:t>
            </a:r>
            <a:endParaRPr kumimoji="0" lang="ru-RU" sz="44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645" y="214680"/>
            <a:ext cx="7336123" cy="50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9335" y="3101037"/>
            <a:ext cx="1885329" cy="141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0806" y="6363382"/>
            <a:ext cx="132238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782960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ЭКЗОСКЕЛЕТ (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</a:t>
            </a:r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91880" y="2348880"/>
            <a:ext cx="5472608" cy="4752528"/>
          </a:xfrm>
        </p:spPr>
        <p:txBody>
          <a:bodyPr>
            <a:normAutofit/>
          </a:bodyPr>
          <a:lstStyle/>
          <a:p>
            <a:pPr marL="0" indent="450850" algn="ctr">
              <a:buNone/>
            </a:pPr>
            <a:r>
              <a:rPr lang="ru-RU" sz="2400" dirty="0" smtClean="0"/>
              <a:t>HAL </a:t>
            </a:r>
            <a:r>
              <a:rPr lang="ru-RU" sz="2400" dirty="0"/>
              <a:t>— робот-костюм, </a:t>
            </a:r>
            <a:r>
              <a:rPr lang="ru-RU" sz="2400" dirty="0" smtClean="0"/>
              <a:t>предназначенный </a:t>
            </a:r>
            <a:r>
              <a:rPr lang="ru-RU" sz="2400" dirty="0"/>
              <a:t>для того, чтобы в прямом смысле поднять на ноги парализованных людей. Датчики </a:t>
            </a:r>
            <a:r>
              <a:rPr lang="ru-RU" sz="2400" dirty="0" err="1"/>
              <a:t>экзоскелета</a:t>
            </a:r>
            <a:r>
              <a:rPr lang="ru-RU" sz="2400" dirty="0"/>
              <a:t>, прикрепленные к поверхности кожи, считывают слабые электрические импульсы, которые мозг посылает мышцам, а затем двигатели робота делают всю работу.  </a:t>
            </a:r>
          </a:p>
        </p:txBody>
      </p:sp>
      <p:pic>
        <p:nvPicPr>
          <p:cNvPr id="4" name="Picture 2" descr="http://www.vokrugsveta.ru/img/cmn/2014/03/27/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2348880"/>
            <a:ext cx="3312368" cy="3674952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808040" y="6193441"/>
            <a:ext cx="2395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 smtClean="0"/>
              <a:t>Рис. </a:t>
            </a:r>
            <a:r>
              <a:rPr lang="ru-RU" sz="1200" dirty="0"/>
              <a:t>6</a:t>
            </a:r>
            <a:r>
              <a:rPr lang="ru-RU" sz="1200" dirty="0" smtClean="0"/>
              <a:t>. Робот-</a:t>
            </a:r>
            <a:r>
              <a:rPr lang="ru-RU" sz="1200" dirty="0" err="1" smtClean="0"/>
              <a:t>экзоскилет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380591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ОНКОЛОГ-ДИАГНОСТ (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WATSON</a:t>
            </a:r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5936" y="2348880"/>
            <a:ext cx="4968552" cy="45091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«Ватсон» — машина с искусственным интеллектом, он самостоятельно изучает источники информации и делает выводы. </a:t>
            </a:r>
            <a:r>
              <a:rPr lang="ru-RU" sz="2400" dirty="0" smtClean="0"/>
              <a:t>Диагност проанализирует </a:t>
            </a:r>
            <a:r>
              <a:rPr lang="ru-RU" sz="2400" dirty="0"/>
              <a:t>605 000 медицинских документов. Врач загружает в память робота историю болезни и через несколько минут получает вероятный диагноз и курс лечения.</a:t>
            </a:r>
          </a:p>
        </p:txBody>
      </p:sp>
      <p:pic>
        <p:nvPicPr>
          <p:cNvPr id="4" name="Picture 2" descr="http://www.vokrugsveta.ru/img/cmn/2014/03/27/0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2996952"/>
            <a:ext cx="2850755" cy="3076354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808040" y="6193441"/>
            <a:ext cx="2395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 smtClean="0"/>
              <a:t>Рис. </a:t>
            </a:r>
            <a:r>
              <a:rPr lang="ru-RU" sz="1200" dirty="0"/>
              <a:t>7</a:t>
            </a:r>
            <a:r>
              <a:rPr lang="ru-RU" sz="1200" dirty="0" smtClean="0"/>
              <a:t>. Робот-диагност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20537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СТАТИСТИКА МИРОВОЙ ПЛОТНОСТИ МЕДИЦИНСКИХ РОБОТОВ </a:t>
            </a:r>
            <a:endParaRPr lang="ru-RU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56342757"/>
              </p:ext>
            </p:extLst>
          </p:nvPr>
        </p:nvGraphicFramePr>
        <p:xfrm>
          <a:off x="1763688" y="2420888"/>
          <a:ext cx="65527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364"/>
                <a:gridCol w="3276364"/>
              </a:tblGrid>
              <a:tr h="77610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Страна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Количество на 10000 человек</a:t>
                      </a:r>
                      <a:endParaRPr lang="ru-RU" sz="2400" dirty="0"/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Япония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350</a:t>
                      </a:r>
                      <a:endParaRPr lang="ru-RU" sz="2400" dirty="0"/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Германия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110</a:t>
                      </a:r>
                      <a:endParaRPr lang="ru-RU" sz="2400" dirty="0"/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Соединенные Штаты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110</a:t>
                      </a:r>
                      <a:endParaRPr lang="ru-RU" sz="2400" dirty="0"/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Россия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10</a:t>
                      </a:r>
                      <a:endParaRPr lang="ru-RU" sz="2400" dirty="0"/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Финляндия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362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xmlns="" val="1386132792"/>
              </p:ext>
            </p:extLst>
          </p:nvPr>
        </p:nvGraphicFramePr>
        <p:xfrm>
          <a:off x="1763688" y="2204864"/>
          <a:ext cx="684076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03648" y="2132856"/>
            <a:ext cx="8229600" cy="1143000"/>
          </a:xfrm>
        </p:spPr>
        <p:txBody>
          <a:bodyPr>
            <a:normAutofit/>
          </a:bodyPr>
          <a:lstStyle/>
          <a:p>
            <a:r>
              <a:rPr lang="ru-RU" sz="2500" dirty="0">
                <a:latin typeface="+mn-lt"/>
                <a:ea typeface="+mn-ea"/>
                <a:cs typeface="+mn-cs"/>
              </a:rPr>
              <a:t>Численность роботов в некоторых </a:t>
            </a:r>
            <a:r>
              <a:rPr lang="ru-RU" sz="2500" dirty="0" smtClean="0">
                <a:latin typeface="+mn-lt"/>
                <a:ea typeface="+mn-ea"/>
                <a:cs typeface="+mn-cs"/>
              </a:rPr>
              <a:t>странах</a:t>
            </a:r>
            <a:br>
              <a:rPr lang="ru-RU" sz="2500" dirty="0" smtClean="0">
                <a:latin typeface="+mn-lt"/>
                <a:ea typeface="+mn-ea"/>
                <a:cs typeface="+mn-cs"/>
              </a:rPr>
            </a:br>
            <a:r>
              <a:rPr lang="ru-RU" sz="2500" dirty="0" smtClean="0">
                <a:latin typeface="+mn-lt"/>
                <a:ea typeface="+mn-ea"/>
                <a:cs typeface="+mn-cs"/>
              </a:rPr>
              <a:t>(на 10000 человек) </a:t>
            </a:r>
            <a:endParaRPr lang="ru-RU" sz="25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95536" y="642918"/>
            <a:ext cx="8568952" cy="612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ПЛОТНОСТЬ МЕДИЦИНСКИХ РОБОТОВ</a:t>
            </a:r>
          </a:p>
        </p:txBody>
      </p:sp>
    </p:spTree>
    <p:extLst>
      <p:ext uri="{BB962C8B-B14F-4D97-AF65-F5344CB8AC3E}">
        <p14:creationId xmlns:p14="http://schemas.microsoft.com/office/powerpoint/2010/main" xmlns="" val="36001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95536" y="642918"/>
            <a:ext cx="8568952" cy="612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ВЫВОД</a:t>
            </a:r>
            <a:endParaRPr kumimoji="0" lang="ru-RU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996952"/>
            <a:ext cx="7200800" cy="2016224"/>
          </a:xfrm>
        </p:spPr>
        <p:txBody>
          <a:bodyPr>
            <a:noAutofit/>
          </a:bodyPr>
          <a:lstStyle/>
          <a:p>
            <a:r>
              <a:rPr lang="ru-RU" sz="2500" dirty="0">
                <a:latin typeface="+mn-lt"/>
                <a:ea typeface="+mn-ea"/>
                <a:cs typeface="+mn-cs"/>
              </a:rPr>
              <a:t>Медицинские роботы проникли практически во все стороны медицины, оказывая огромную помощь в диагностике и лечении. Я считаю, что робототехника прочно займёт свою нишу рядом с живыми докторами. Но, к сожалению, Россия значительно уступает Японии, Германии и США по количеству медицинских роботов. Необходимо активнее </a:t>
            </a:r>
            <a:r>
              <a:rPr lang="ru-RU" sz="2500" dirty="0" smtClean="0">
                <a:latin typeface="+mn-lt"/>
                <a:ea typeface="+mn-ea"/>
                <a:cs typeface="+mn-cs"/>
              </a:rPr>
              <a:t>внедрять </a:t>
            </a:r>
            <a:r>
              <a:rPr lang="ru-RU" sz="2500" dirty="0">
                <a:latin typeface="+mn-lt"/>
                <a:ea typeface="+mn-ea"/>
                <a:cs typeface="+mn-cs"/>
              </a:rPr>
              <a:t>в России  медицинских роботов.</a:t>
            </a:r>
          </a:p>
        </p:txBody>
      </p:sp>
    </p:spTree>
    <p:extLst>
      <p:ext uri="{BB962C8B-B14F-4D97-AF65-F5344CB8AC3E}">
        <p14:creationId xmlns:p14="http://schemas.microsoft.com/office/powerpoint/2010/main" xmlns="" val="12678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ИСТОЧНИКИ</a:t>
            </a:r>
            <a:endParaRPr lang="ru-RU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47664" y="2348880"/>
            <a:ext cx="73448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1.Семь самых перспективных роботов</a:t>
            </a:r>
          </a:p>
          <a:p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://www.vokrugsveta.ru/article/201490</a:t>
            </a:r>
            <a:r>
              <a:rPr lang="en-US" sz="2400" dirty="0" smtClean="0">
                <a:hlinkClick r:id="rId2"/>
              </a:rPr>
              <a:t>/</a:t>
            </a:r>
            <a:endParaRPr lang="ru-RU" sz="2400" dirty="0" smtClean="0"/>
          </a:p>
          <a:p>
            <a:r>
              <a:rPr lang="ru-RU" sz="2400" dirty="0" smtClean="0"/>
              <a:t>2.</a:t>
            </a:r>
            <a:r>
              <a:rPr lang="en-US" sz="2400" dirty="0"/>
              <a:t> </a:t>
            </a:r>
            <a:r>
              <a:rPr lang="ru-RU" sz="2400" dirty="0" smtClean="0"/>
              <a:t>Скуба А. Десятка </a:t>
            </a:r>
            <a:r>
              <a:rPr lang="ru-RU" sz="2400" dirty="0"/>
              <a:t>медицинских </a:t>
            </a:r>
            <a:r>
              <a:rPr lang="ru-RU" sz="2400" dirty="0" smtClean="0"/>
              <a:t>роботов 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://robotoved.ru/ten_robots_medicine</a:t>
            </a:r>
            <a:r>
              <a:rPr lang="en-US" sz="2400" dirty="0" smtClean="0">
                <a:hlinkClick r:id="rId3"/>
              </a:rPr>
              <a:t>/</a:t>
            </a:r>
            <a:endParaRPr lang="ru-RU" sz="2400" dirty="0" smtClean="0"/>
          </a:p>
          <a:p>
            <a:r>
              <a:rPr lang="ru-RU" sz="2400" dirty="0"/>
              <a:t>3. </a:t>
            </a:r>
            <a:r>
              <a:rPr lang="ru-RU" sz="2400" dirty="0" smtClean="0"/>
              <a:t>Статистика</a:t>
            </a:r>
            <a:r>
              <a:rPr lang="ru-RU" sz="2400" dirty="0"/>
              <a:t>: Плотность роботов в разных странах и отраслях </a:t>
            </a:r>
            <a:r>
              <a:rPr lang="ru-RU" sz="2400" dirty="0" smtClean="0"/>
              <a:t>промышленности</a:t>
            </a:r>
          </a:p>
          <a:p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robotforum.ru/novosti-texnogologij/statistika-plotnost-robotov-v-raznyix-stranax-i-otraslyax-promyishlennosti.html</a:t>
            </a: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11864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43306" y="3000372"/>
            <a:ext cx="1857388" cy="61279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Логотип</a:t>
            </a:r>
            <a:r>
              <a:rPr lang="ru-RU" sz="1800" dirty="0" smtClean="0"/>
              <a:t> </a:t>
            </a:r>
            <a:endParaRPr lang="ru-RU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12905"/>
            <a:ext cx="2981566" cy="223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0806" y="6363382"/>
            <a:ext cx="132238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55576" y="976952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</a:t>
            </a:r>
            <a:r>
              <a:rPr lang="ru-RU" sz="6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внимание!</a:t>
            </a:r>
            <a:endParaRPr lang="ru-RU" sz="6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4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835696" y="2636912"/>
            <a:ext cx="6912768" cy="2880320"/>
          </a:xfrm>
        </p:spPr>
        <p:txBody>
          <a:bodyPr>
            <a:noAutofit/>
          </a:bodyPr>
          <a:lstStyle/>
          <a:p>
            <a:pPr indent="363538"/>
            <a:r>
              <a:rPr lang="ru-RU" sz="2600" dirty="0"/>
              <a:t>Медицина всегда считалась одной из самых сложных областей человеческой </a:t>
            </a:r>
            <a:r>
              <a:rPr lang="ru-RU" sz="2600" dirty="0" smtClean="0"/>
              <a:t>деятельности</a:t>
            </a:r>
            <a:r>
              <a:rPr lang="ru-RU" sz="2600" dirty="0"/>
              <a:t>. </a:t>
            </a:r>
            <a:r>
              <a:rPr lang="ru-RU" sz="2600" dirty="0" smtClean="0"/>
              <a:t>Темпы </a:t>
            </a:r>
            <a:r>
              <a:rPr lang="ru-RU" sz="2600" dirty="0"/>
              <a:t>внедрения медицинских роботов в повседневной работе </a:t>
            </a:r>
            <a:r>
              <a:rPr lang="ru-RU" sz="2600" dirty="0" smtClean="0"/>
              <a:t>медиков растет по всему миру. В </a:t>
            </a:r>
            <a:r>
              <a:rPr lang="ru-RU" sz="2600" dirty="0"/>
              <a:t>каких же областях медицины роботы активно используются сегодня</a:t>
            </a:r>
            <a:r>
              <a:rPr lang="ru-RU" sz="2600" dirty="0" smtClean="0"/>
              <a:t>? </a:t>
            </a:r>
            <a:br>
              <a:rPr lang="ru-RU" sz="2600" dirty="0" smtClean="0"/>
            </a:br>
            <a:r>
              <a:rPr lang="ru-RU" sz="2600" dirty="0" smtClean="0"/>
              <a:t>Получила ли развитие медицинская робототехника в России?</a:t>
            </a:r>
            <a:endParaRPr lang="ru-RU" sz="2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915816" y="642918"/>
            <a:ext cx="3888432" cy="612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ВВЕДЕНИЕ</a:t>
            </a: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449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2915816" y="642918"/>
            <a:ext cx="3888432" cy="612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ЦЕЛИ И ЗАДАЧИ</a:t>
            </a:r>
            <a:endParaRPr kumimoji="0" lang="ru-RU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35696" y="2226746"/>
            <a:ext cx="698477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Рассмотреть области  применения роботов в медицине и сделать прогноз о перспективе развития</a:t>
            </a:r>
          </a:p>
          <a:p>
            <a:r>
              <a:rPr lang="ru-RU" sz="2800" b="1" dirty="0" smtClean="0"/>
              <a:t>Задачи: </a:t>
            </a:r>
          </a:p>
          <a:p>
            <a:pPr marL="514350" indent="-514350">
              <a:buAutoNum type="arabicPeriod"/>
            </a:pPr>
            <a:r>
              <a:rPr lang="ru-RU" sz="2400" dirty="0" smtClean="0"/>
              <a:t>Осуществить поиск информации по теме</a:t>
            </a:r>
          </a:p>
          <a:p>
            <a:pPr marL="514350" indent="-514350">
              <a:buAutoNum type="arabicPeriod"/>
            </a:pPr>
            <a:r>
              <a:rPr lang="ru-RU" sz="2400" dirty="0" smtClean="0"/>
              <a:t>Произвести анализ полученной информации</a:t>
            </a:r>
          </a:p>
          <a:p>
            <a:pPr marL="514350" indent="-514350">
              <a:buAutoNum type="arabicPeriod"/>
            </a:pPr>
            <a:r>
              <a:rPr lang="ru-RU" sz="2400" dirty="0" smtClean="0"/>
              <a:t>Сравнить объёмы использования </a:t>
            </a:r>
            <a:r>
              <a:rPr lang="ru-RU" sz="2400" dirty="0" err="1" smtClean="0"/>
              <a:t>медроботов</a:t>
            </a:r>
            <a:r>
              <a:rPr lang="ru-RU" sz="2400" dirty="0" smtClean="0"/>
              <a:t> в России и зарубежных странах</a:t>
            </a:r>
          </a:p>
          <a:p>
            <a:pPr marL="514350" indent="-514350">
              <a:buAutoNum type="arabicPeriod"/>
            </a:pPr>
            <a:r>
              <a:rPr lang="ru-RU" sz="2400" dirty="0" smtClean="0"/>
              <a:t>Создать презентацию</a:t>
            </a:r>
          </a:p>
          <a:p>
            <a:pPr marL="514350" indent="-514350">
              <a:buAutoNum type="arabicPeriod"/>
            </a:pPr>
            <a:r>
              <a:rPr lang="ru-RU" sz="2400" dirty="0" smtClean="0"/>
              <a:t>Сделать выводы </a:t>
            </a:r>
          </a:p>
          <a:p>
            <a:pPr marL="514350" indent="-514350">
              <a:buAutoNum type="arabicPeriod"/>
            </a:pPr>
            <a:endParaRPr lang="ru-RU" sz="2800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xmlns="" val="2926256636"/>
              </p:ext>
            </p:extLst>
          </p:nvPr>
        </p:nvGraphicFramePr>
        <p:xfrm>
          <a:off x="1081063" y="1268760"/>
          <a:ext cx="734481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899592" y="548680"/>
            <a:ext cx="7776864" cy="612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РАЗНОВИДНОСТИ МЕДИЦИНСКИХ РОБОТОВ</a:t>
            </a:r>
            <a:endParaRPr lang="ru-RU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99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ХИРУРГ (DA VINCI)</a:t>
            </a:r>
            <a:endParaRPr lang="ru-RU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10696"/>
            <a:ext cx="7285351" cy="147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73016"/>
            <a:ext cx="7285351" cy="147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262347" y="2492896"/>
            <a:ext cx="36426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err="1" smtClean="0"/>
              <a:t>Da</a:t>
            </a:r>
            <a:r>
              <a:rPr lang="ru-RU" sz="2400" dirty="0" smtClean="0"/>
              <a:t> </a:t>
            </a:r>
            <a:r>
              <a:rPr lang="ru-RU" sz="2400" dirty="0" err="1"/>
              <a:t>Vinci</a:t>
            </a:r>
            <a:r>
              <a:rPr lang="ru-RU" sz="2400" dirty="0"/>
              <a:t> оперирует через сантиметровые проколы, поэтому без камеры не обойтись, зато у пациента почти не остается шрамов. Когда робот «колдует» над больным, хирург-человек сидит за пультом в </a:t>
            </a:r>
            <a:r>
              <a:rPr lang="ru-RU" sz="2400" dirty="0" smtClean="0"/>
              <a:t>отдалении.</a:t>
            </a:r>
            <a:endParaRPr lang="ru-RU" sz="2400" dirty="0"/>
          </a:p>
        </p:txBody>
      </p:sp>
      <p:pic>
        <p:nvPicPr>
          <p:cNvPr id="7" name="Picture 2" descr="http://www.vokrugsveta.ru/img/cmn/2014/03/27/0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2491190"/>
            <a:ext cx="4711955" cy="3531352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808040" y="6055754"/>
            <a:ext cx="3642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/>
              <a:t>Рис.1. Робот-хирург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xmlns="" val="10552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57166" y="436169"/>
            <a:ext cx="7286676" cy="1470025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АНТИДЕПРЕССАНТ (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KIROBO</a:t>
            </a:r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707904" y="2489564"/>
            <a:ext cx="5040560" cy="3334978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Человекоподобный робот высотой всего 34 см создан специально для «живого» общения с человеком. Робот разговаривает, понимает сказанное и естественно реагирует на вопросы. </a:t>
            </a:r>
            <a:r>
              <a:rPr lang="ru-RU" sz="2400" dirty="0" smtClean="0">
                <a:solidFill>
                  <a:schemeClr val="tx1"/>
                </a:solidFill>
              </a:rPr>
              <a:t>Предназначен для людей с дефицитом общения.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643042" y="2000240"/>
            <a:ext cx="6400800" cy="395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Название слайда</a:t>
            </a:r>
          </a:p>
        </p:txBody>
      </p:sp>
      <p:pic>
        <p:nvPicPr>
          <p:cNvPr id="8" name="Picture 2" descr="http://www.vokrugsveta.ru/img/cmn/2014/03/27/0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2395518"/>
            <a:ext cx="3024336" cy="3531724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808040" y="6055754"/>
            <a:ext cx="2395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/>
              <a:t>Рис. 2. Робот для космонавтов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xmlns="" val="11953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200104" y="557194"/>
            <a:ext cx="7286676" cy="1470025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ЗООТЕРАПЕВТ (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</a:t>
            </a:r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635896" y="2492896"/>
            <a:ext cx="5400600" cy="3331646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Выглядит </a:t>
            </a:r>
            <a:r>
              <a:rPr lang="ru-RU" sz="2400" dirty="0">
                <a:solidFill>
                  <a:schemeClr val="tx1"/>
                </a:solidFill>
              </a:rPr>
              <a:t>как детеныш гренландского тюленя. Снаружи — мягкая белая шкурка и умильная мордочка. Внутри — датчики прикосновения, света, звука, температуры, положения в пространстве, синтезатор голоса и искусственный </a:t>
            </a:r>
            <a:r>
              <a:rPr lang="ru-RU" sz="2400" dirty="0" smtClean="0">
                <a:solidFill>
                  <a:schemeClr val="tx1"/>
                </a:solidFill>
              </a:rPr>
              <a:t>интеллект. Предназначен для замены животного для людей с аллергией или невозможностью ухаживать за животными.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643042" y="2000240"/>
            <a:ext cx="6400800" cy="395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Название слайда</a:t>
            </a:r>
          </a:p>
        </p:txBody>
      </p:sp>
      <p:pic>
        <p:nvPicPr>
          <p:cNvPr id="8" name="Picture 2" descr="http://www.vokrugsveta.ru/img/cmn/2014/03/27/0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2395518"/>
            <a:ext cx="3096344" cy="3807798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808040" y="6193441"/>
            <a:ext cx="2395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/>
              <a:t>Рис. </a:t>
            </a:r>
            <a:r>
              <a:rPr lang="ru-RU" sz="1200" b="1" dirty="0"/>
              <a:t>3</a:t>
            </a:r>
            <a:r>
              <a:rPr lang="ru-RU" sz="1200" b="1" dirty="0" smtClean="0"/>
              <a:t>. Робот- животное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xmlns="" val="210070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78098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ФАРМАЦЕВТ (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HOSPI</a:t>
            </a:r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3968" y="2476543"/>
            <a:ext cx="4402832" cy="377728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3100" dirty="0"/>
              <a:t>Роботизированная «аптечка» высотой 130 см перевозит до 20 кг лекарств и образцов.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3100" dirty="0"/>
              <a:t>В память робота вводят указания, кому какие препараты прописаны, и HOSPI сам выбирает оптимальный маршрут.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3100" dirty="0"/>
              <a:t>По пути он огибает препятствия, в том числе движущиеся.  </a:t>
            </a:r>
          </a:p>
          <a:p>
            <a:pPr>
              <a:spcBef>
                <a:spcPts val="0"/>
              </a:spcBef>
            </a:pPr>
            <a:endParaRPr lang="ru-RU" dirty="0"/>
          </a:p>
        </p:txBody>
      </p:sp>
      <p:pic>
        <p:nvPicPr>
          <p:cNvPr id="4" name="Picture 2" descr="http://www.vokrugsveta.ru/img/cmn/2014/03/27/0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2379473"/>
            <a:ext cx="3744416" cy="3815166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808040" y="6193441"/>
            <a:ext cx="2395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 smtClean="0"/>
              <a:t>Рис. </a:t>
            </a:r>
            <a:r>
              <a:rPr lang="ru-RU" sz="1200" dirty="0"/>
              <a:t>4</a:t>
            </a:r>
            <a:r>
              <a:rPr lang="ru-RU" sz="1200" dirty="0" smtClean="0"/>
              <a:t>. Робот-фармацевт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42455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ВРАЧ НА РАССТОЯНИИ (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RP-VITA</a:t>
            </a:r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3968" y="2348881"/>
            <a:ext cx="4680520" cy="338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 smtClean="0"/>
              <a:t> С </a:t>
            </a:r>
            <a:r>
              <a:rPr lang="ru-RU" sz="2600" dirty="0"/>
              <a:t>его помощью врач виртуально делает обходы или наблюдает за тяжелым больным круглые сутки, находясь в другом месте. По больничным коридорам за доктора будет кататься робот высотой около 1,5 м, который прокладывает путь с помощью системы лазерных и звуковых датчиков</a:t>
            </a:r>
          </a:p>
        </p:txBody>
      </p:sp>
      <p:pic>
        <p:nvPicPr>
          <p:cNvPr id="4" name="Picture 2" descr="http://www.vokrugsveta.ru/img/cmn/2014/03/27/0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2348880"/>
            <a:ext cx="3087766" cy="3796434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808040" y="6193441"/>
            <a:ext cx="2395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 smtClean="0"/>
              <a:t>Рис. </a:t>
            </a:r>
            <a:r>
              <a:rPr lang="ru-RU" sz="1200" dirty="0"/>
              <a:t>5</a:t>
            </a:r>
            <a:r>
              <a:rPr lang="ru-RU" sz="1200" dirty="0" smtClean="0"/>
              <a:t>. Робот-врач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30590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595</Words>
  <Application>Microsoft Office PowerPoint</Application>
  <PresentationFormat>Экран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Специальное оформление</vt:lpstr>
      <vt:lpstr>Логотип </vt:lpstr>
      <vt:lpstr>Медицина всегда считалась одной из самых сложных областей человеческой деятельности. Темпы внедрения медицинских роботов в повседневной работе медиков растет по всему миру. В каких же областях медицины роботы активно используются сегодня?  Получила ли развитие медицинская робототехника в России?</vt:lpstr>
      <vt:lpstr>Слайд 3</vt:lpstr>
      <vt:lpstr>Слайд 4</vt:lpstr>
      <vt:lpstr>ХИРУРГ (DA VINCI)</vt:lpstr>
      <vt:lpstr>АНТИДЕПРЕССАНТ (KIROBO) </vt:lpstr>
      <vt:lpstr>ЗООТЕРАПЕВТ (PARO) </vt:lpstr>
      <vt:lpstr>ФАРМАЦЕВТ (HOSPI)</vt:lpstr>
      <vt:lpstr>ВРАЧ НА РАССТОЯНИИ (RP-VITA) </vt:lpstr>
      <vt:lpstr>ЭКЗОСКЕЛЕТ (HAL) </vt:lpstr>
      <vt:lpstr>ОНКОЛОГ-ДИАГНОСТ (IBM WATSON)</vt:lpstr>
      <vt:lpstr>СТАТИСТИКА МИРОВОЙ ПЛОТНОСТИ МЕДИЦИНСКИХ РОБОТОВ </vt:lpstr>
      <vt:lpstr>Численность роботов в некоторых странах (на 10000 человек) </vt:lpstr>
      <vt:lpstr>Медицинские роботы проникли практически во все стороны медицины, оказывая огромную помощь в диагностике и лечении. Я считаю, что робототехника прочно займёт свою нишу рядом с живыми докторами. Но, к сожалению, Россия значительно уступает Японии, Германии и США по количеству медицинских роботов. Необходимо активнее внедрять в России  медицинских роботов.</vt:lpstr>
      <vt:lpstr>ИСТОЧНИКИ</vt:lpstr>
      <vt:lpstr>Логотип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Логотип </dc:title>
  <dc:creator>Admin</dc:creator>
  <cp:lastModifiedBy>Данил</cp:lastModifiedBy>
  <cp:revision>28</cp:revision>
  <dcterms:created xsi:type="dcterms:W3CDTF">2011-12-13T19:04:59Z</dcterms:created>
  <dcterms:modified xsi:type="dcterms:W3CDTF">2023-01-26T11:02:57Z</dcterms:modified>
</cp:coreProperties>
</file>