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77" r:id="rId2"/>
    <p:sldId id="274" r:id="rId3"/>
    <p:sldId id="278" r:id="rId4"/>
    <p:sldId id="258" r:id="rId5"/>
    <p:sldId id="302" r:id="rId6"/>
    <p:sldId id="303" r:id="rId7"/>
    <p:sldId id="304" r:id="rId8"/>
    <p:sldId id="260" r:id="rId9"/>
    <p:sldId id="275" r:id="rId10"/>
    <p:sldId id="271" r:id="rId11"/>
    <p:sldId id="288" r:id="rId12"/>
    <p:sldId id="279" r:id="rId13"/>
    <p:sldId id="286" r:id="rId14"/>
    <p:sldId id="287" r:id="rId15"/>
    <p:sldId id="305" r:id="rId16"/>
    <p:sldId id="295" r:id="rId17"/>
    <p:sldId id="289" r:id="rId18"/>
    <p:sldId id="291" r:id="rId19"/>
    <p:sldId id="292" r:id="rId20"/>
    <p:sldId id="290" r:id="rId21"/>
    <p:sldId id="300" r:id="rId22"/>
    <p:sldId id="269" r:id="rId23"/>
    <p:sldId id="307" r:id="rId24"/>
    <p:sldId id="309" r:id="rId25"/>
    <p:sldId id="31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9" autoAdjust="0"/>
    <p:restoredTop sz="94660"/>
  </p:normalViewPr>
  <p:slideViewPr>
    <p:cSldViewPr>
      <p:cViewPr varScale="1">
        <p:scale>
          <a:sx n="110" d="100"/>
          <a:sy n="110" d="100"/>
        </p:scale>
        <p:origin x="15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F7D6F-1AC0-4BDC-8678-2AC64BE28C4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72A8-092F-474C-89F4-56D39F1320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10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D206C-BA4A-4F14-ADEF-67B7D3A4319F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3E410-06AD-4934-9638-0DA1AAB919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55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3E410-06AD-4934-9638-0DA1AAB919D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7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6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52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6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17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8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40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41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2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7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3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64904"/>
            <a:ext cx="9144000" cy="108012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Построение </a:t>
            </a:r>
            <a:r>
              <a:rPr lang="ru-RU" sz="24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ɛ-ТКТП-представления </a:t>
            </a:r>
            <a:r>
              <a:rPr lang="ru-RU" sz="24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группы </a:t>
            </a:r>
            <a:r>
              <a:rPr lang="ru-RU" sz="24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кос с тремя </a:t>
            </a:r>
            <a:r>
              <a:rPr lang="ru-RU" sz="24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нитями на графе с 6 вершинами</a:t>
            </a:r>
            <a:endParaRPr lang="ru-RU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048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Выпускная квалификационная работа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0872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/>
              <a:t>ЧелГУ</a:t>
            </a:r>
            <a:r>
              <a:rPr lang="ru-RU" sz="2000" dirty="0" smtClean="0"/>
              <a:t>, математический факультет,</a:t>
            </a:r>
          </a:p>
          <a:p>
            <a:pPr algn="ctr"/>
            <a:r>
              <a:rPr lang="ru-RU" sz="2000" dirty="0"/>
              <a:t>к</a:t>
            </a:r>
            <a:r>
              <a:rPr lang="ru-RU" sz="2000" dirty="0" smtClean="0"/>
              <a:t>афедра вычислительной механики и информационных технологий 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067944" y="4077072"/>
            <a:ext cx="5076056" cy="19442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Выполнил:  </a:t>
            </a:r>
            <a:r>
              <a:rPr lang="ru-RU" noProof="0" dirty="0" err="1" smtClean="0"/>
              <a:t>Мухамадиев</a:t>
            </a:r>
            <a:r>
              <a:rPr lang="ru-RU" noProof="0" dirty="0" smtClean="0"/>
              <a:t> Д.Д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., МТ-402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Научный руководитель: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Овчинников М. А.,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ru-RU" dirty="0"/>
              <a:t> </a:t>
            </a:r>
            <a:r>
              <a:rPr lang="ru-RU" dirty="0" smtClean="0"/>
              <a:t>                                              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ru-RU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к.ф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-м. н., доцент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2021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608" y="5947504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+mn-lt"/>
              </a:rPr>
              <a:t>Полиэдры, представляющие 4 элементарные косы.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6416" y="0"/>
            <a:ext cx="82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1368152" cy="14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124744"/>
            <a:ext cx="12763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3789040"/>
            <a:ext cx="13525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645024"/>
            <a:ext cx="14954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95" y="116632"/>
            <a:ext cx="4382012" cy="5986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Разрезание полиэдра </a:t>
            </a:r>
            <a:r>
              <a:rPr lang="en-US" sz="2800" dirty="0" smtClean="0"/>
              <a:t>L </a:t>
            </a:r>
            <a:r>
              <a:rPr lang="ru-RU" sz="2800" dirty="0" smtClean="0"/>
              <a:t>на полиэдры с одной</a:t>
            </a:r>
            <a:r>
              <a:rPr lang="en-US" sz="2800" dirty="0" smtClean="0"/>
              <a:t> “</a:t>
            </a:r>
            <a:r>
              <a:rPr lang="ru-RU" sz="2800" dirty="0" smtClean="0"/>
              <a:t>истинной</a:t>
            </a:r>
            <a:r>
              <a:rPr lang="en-US" sz="2800" dirty="0" smtClean="0"/>
              <a:t>”</a:t>
            </a:r>
            <a:r>
              <a:rPr lang="ru-RU" sz="2800" dirty="0" smtClean="0"/>
              <a:t> вершиной</a:t>
            </a:r>
            <a:endParaRPr lang="ru-RU" sz="28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90689"/>
            <a:ext cx="6336704" cy="4720318"/>
          </a:xfrm>
        </p:spPr>
      </p:pic>
    </p:spTree>
    <p:extLst>
      <p:ext uri="{BB962C8B-B14F-4D97-AF65-F5344CB8AC3E}">
        <p14:creationId xmlns:p14="http://schemas.microsoft.com/office/powerpoint/2010/main" val="22108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34" y="675998"/>
            <a:ext cx="8402908" cy="90012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+mn-lt"/>
              </a:rPr>
              <a:t>В графе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G</a:t>
            </a:r>
            <a:r>
              <a:rPr lang="ru-RU" sz="28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ru-RU" sz="2800" dirty="0" smtClean="0">
                <a:latin typeface="+mn-lt"/>
              </a:rPr>
              <a:t>50</a:t>
            </a:r>
            <a:r>
              <a:rPr lang="ru-RU" sz="2800" dirty="0" smtClean="0">
                <a:solidFill>
                  <a:schemeClr val="tx1"/>
                </a:solidFill>
                <a:latin typeface="+mn-lt"/>
              </a:rPr>
              <a:t> допустимых подграфов</a:t>
            </a:r>
            <a:r>
              <a:rPr lang="ru-RU" dirty="0" smtClean="0">
                <a:solidFill>
                  <a:schemeClr val="tx1"/>
                </a:solidFill>
                <a:latin typeface="+mn-lt"/>
              </a:rPr>
              <a:t>.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08520" y="4581128"/>
            <a:ext cx="9252520" cy="4325112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Первые 18 подграфов , часть 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ru-RU" sz="2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5" y="1380029"/>
            <a:ext cx="7380312" cy="3201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7111702" cy="2975845"/>
          </a:xfrm>
        </p:spPr>
      </p:pic>
    </p:spTree>
    <p:extLst>
      <p:ext uri="{BB962C8B-B14F-4D97-AF65-F5344CB8AC3E}">
        <p14:creationId xmlns:p14="http://schemas.microsoft.com/office/powerpoint/2010/main" val="27003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3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0888"/>
            <a:ext cx="6967686" cy="2405334"/>
          </a:xfrm>
        </p:spPr>
      </p:pic>
    </p:spTree>
    <p:extLst>
      <p:ext uri="{BB962C8B-B14F-4D97-AF65-F5344CB8AC3E}">
        <p14:creationId xmlns:p14="http://schemas.microsoft.com/office/powerpoint/2010/main" val="35856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графе </a:t>
            </a:r>
            <a:r>
              <a:rPr lang="en-US" dirty="0" smtClean="0"/>
              <a:t>G’ </a:t>
            </a:r>
            <a:r>
              <a:rPr lang="ru-RU" dirty="0" smtClean="0"/>
              <a:t>так же 50 допустимых подграфов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                                     </a:t>
            </a:r>
            <a:r>
              <a:rPr lang="ru-RU" dirty="0" smtClean="0"/>
              <a:t>Граф </a:t>
            </a:r>
            <a:r>
              <a:rPr lang="en-US" dirty="0" smtClean="0"/>
              <a:t>G’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3600400" cy="12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Два основных блока в матрицах</a:t>
            </a:r>
            <a:endParaRPr lang="ru-RU" sz="4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6064042" cy="4351338"/>
          </a:xfrm>
        </p:spPr>
      </p:pic>
    </p:spTree>
    <p:extLst>
      <p:ext uri="{BB962C8B-B14F-4D97-AF65-F5344CB8AC3E}">
        <p14:creationId xmlns:p14="http://schemas.microsoft.com/office/powerpoint/2010/main" val="15332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 </a:t>
            </a:r>
            <a:r>
              <a:rPr lang="en-US" dirty="0" smtClean="0"/>
              <a:t>Z(</a:t>
            </a:r>
            <a:r>
              <a:rPr lang="ru-RU" dirty="0" smtClean="0"/>
              <a:t>а) соответствующая полиэдру а (35х35)</a:t>
            </a:r>
            <a:endParaRPr lang="ru-RU" dirty="0"/>
          </a:p>
        </p:txBody>
      </p:sp>
      <p:pic>
        <p:nvPicPr>
          <p:cNvPr id="23" name="Объект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6140947" cy="4780324"/>
          </a:xfrm>
        </p:spPr>
      </p:pic>
    </p:spTree>
    <p:extLst>
      <p:ext uri="{BB962C8B-B14F-4D97-AF65-F5344CB8AC3E}">
        <p14:creationId xmlns:p14="http://schemas.microsoft.com/office/powerpoint/2010/main" val="20128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 </a:t>
            </a:r>
            <a:r>
              <a:rPr lang="en-US" dirty="0" smtClean="0"/>
              <a:t>Z(</a:t>
            </a:r>
            <a:r>
              <a:rPr lang="ru-RU" dirty="0" smtClean="0"/>
              <a:t>б)</a:t>
            </a:r>
            <a:r>
              <a:rPr lang="en-US" dirty="0" smtClean="0"/>
              <a:t> </a:t>
            </a:r>
            <a:r>
              <a:rPr lang="ru-RU" dirty="0" smtClean="0"/>
              <a:t>соответствующая полиэдру б (35х35)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33" y="1825625"/>
            <a:ext cx="6495734" cy="4351338"/>
          </a:xfrm>
        </p:spPr>
      </p:pic>
    </p:spTree>
    <p:extLst>
      <p:ext uri="{BB962C8B-B14F-4D97-AF65-F5344CB8AC3E}">
        <p14:creationId xmlns:p14="http://schemas.microsoft.com/office/powerpoint/2010/main" val="6549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en-US" dirty="0" smtClean="0"/>
              <a:t>Z(</a:t>
            </a:r>
            <a:r>
              <a:rPr lang="ru-RU" dirty="0" smtClean="0"/>
              <a:t>в)</a:t>
            </a:r>
            <a:r>
              <a:rPr lang="en-US" dirty="0" smtClean="0"/>
              <a:t> </a:t>
            </a:r>
            <a:r>
              <a:rPr lang="ru-RU" dirty="0"/>
              <a:t>соответствующая полиэдру </a:t>
            </a:r>
            <a:r>
              <a:rPr lang="ru-RU" dirty="0" smtClean="0"/>
              <a:t>в (35х35)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41" y="1825625"/>
            <a:ext cx="5921318" cy="4351338"/>
          </a:xfrm>
        </p:spPr>
      </p:pic>
    </p:spTree>
    <p:extLst>
      <p:ext uri="{BB962C8B-B14F-4D97-AF65-F5344CB8AC3E}">
        <p14:creationId xmlns:p14="http://schemas.microsoft.com/office/powerpoint/2010/main" val="18778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+mn-lt"/>
              </a:rPr>
              <a:t>ТКТП – «топологическая квантовая теория поля» (М. </a:t>
            </a:r>
            <a:r>
              <a:rPr lang="ru-RU" sz="2800" dirty="0" err="1" smtClean="0">
                <a:solidFill>
                  <a:schemeClr val="tx1"/>
                </a:solidFill>
                <a:latin typeface="+mn-lt"/>
              </a:rPr>
              <a:t>Атья</a:t>
            </a:r>
            <a:r>
              <a:rPr lang="ru-RU" sz="2800" dirty="0" smtClean="0">
                <a:solidFill>
                  <a:schemeClr val="tx1"/>
                </a:solidFill>
                <a:latin typeface="+mn-lt"/>
              </a:rPr>
              <a:t>, 1988)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6416" y="0"/>
            <a:ext cx="82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2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81872"/>
            <a:ext cx="2304256" cy="20980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87488"/>
            <a:ext cx="2340160" cy="2129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8545" y="5214636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Z(C)=Z(A)·Z(B)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79911"/>
            <a:ext cx="4320480" cy="2392671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4932040" y="27523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965676" y="276922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Z(A),Z(B)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 </a:t>
            </a:r>
            <a:r>
              <a:rPr lang="en-US" dirty="0" smtClean="0"/>
              <a:t>Z(</a:t>
            </a:r>
            <a:r>
              <a:rPr lang="ru-RU" dirty="0" smtClean="0"/>
              <a:t>г) соответствующая полиэдру г (35х35)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61587"/>
            <a:ext cx="5832648" cy="4673844"/>
          </a:xfrm>
        </p:spPr>
      </p:pic>
    </p:spTree>
    <p:extLst>
      <p:ext uri="{BB962C8B-B14F-4D97-AF65-F5344CB8AC3E}">
        <p14:creationId xmlns:p14="http://schemas.microsoft.com/office/powerpoint/2010/main" val="5027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cs typeface="Times New Roman" pitchFamily="18" charset="0"/>
              </a:rPr>
              <a:t>Начато </a:t>
            </a:r>
            <a:r>
              <a:rPr lang="ru-RU" dirty="0">
                <a:cs typeface="Times New Roman" pitchFamily="18" charset="0"/>
              </a:rPr>
              <a:t>построение ɛ-ТКТП-представления группы кос с тремя нитями на графе </a:t>
            </a:r>
            <a:r>
              <a:rPr lang="ru-RU" dirty="0" smtClean="0">
                <a:cs typeface="Times New Roman" pitchFamily="18" charset="0"/>
              </a:rPr>
              <a:t>с 6 вершинами</a:t>
            </a:r>
            <a:r>
              <a:rPr lang="ru-RU" dirty="0">
                <a:cs typeface="Times New Roman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5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0668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+mn-lt"/>
              </a:rPr>
              <a:t>Спасибо за внимание!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6416" y="0"/>
            <a:ext cx="82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+mj-lt"/>
              </a:rPr>
              <a:t>15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886700" cy="1325563"/>
          </a:xfrm>
        </p:spPr>
        <p:txBody>
          <a:bodyPr/>
          <a:lstStyle/>
          <a:p>
            <a:r>
              <a:rPr lang="ru-RU" dirty="0" smtClean="0"/>
              <a:t>Матрица а из ВКР </a:t>
            </a:r>
            <a:r>
              <a:rPr lang="ru-RU" dirty="0" err="1" smtClean="0"/>
              <a:t>А.Баринова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411760" y="1844824"/>
              <a:ext cx="3783898" cy="49281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9665"/>
                    <a:gridCol w="180483"/>
                    <a:gridCol w="180483"/>
                    <a:gridCol w="180483"/>
                    <a:gridCol w="180483"/>
                    <a:gridCol w="180483"/>
                    <a:gridCol w="180483"/>
                    <a:gridCol w="221107"/>
                    <a:gridCol w="221107"/>
                    <a:gridCol w="221107"/>
                    <a:gridCol w="221107"/>
                    <a:gridCol w="274639"/>
                    <a:gridCol w="275027"/>
                    <a:gridCol w="221107"/>
                    <a:gridCol w="221107"/>
                    <a:gridCol w="275027"/>
                  </a:tblGrid>
                  <a:tr h="1386488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Подграф </a:t>
                          </a:r>
                          <a:endParaRPr lang="ru-RU" sz="900" dirty="0">
                            <a:effectLst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верхнего</a:t>
                          </a:r>
                          <a:endParaRPr lang="ru-RU" sz="900" dirty="0">
                            <a:effectLst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графа</a:t>
                          </a:r>
                          <a:endParaRPr lang="ru-RU" sz="900" dirty="0">
                            <a:effectLst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900" dirty="0"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Подграф </a:t>
                          </a:r>
                          <a:endParaRPr lang="ru-RU" sz="900" dirty="0"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нижнего графа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00000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00001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01100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01101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11000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11001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10100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10101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01111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10111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11100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11101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01011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10011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11111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</a:tr>
                  <a:tr h="2742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2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3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4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5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6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7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8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9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12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13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14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15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16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</a:tr>
                  <a:tr h="1675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5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5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002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5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003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5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004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5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005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2472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006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2472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007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0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5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0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2472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0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33900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p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33900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p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5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5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112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33900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113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p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411760" y="1844824"/>
              <a:ext cx="3783898" cy="49281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9665"/>
                    <a:gridCol w="180483"/>
                    <a:gridCol w="180483"/>
                    <a:gridCol w="180483"/>
                    <a:gridCol w="180483"/>
                    <a:gridCol w="180483"/>
                    <a:gridCol w="180483"/>
                    <a:gridCol w="221107"/>
                    <a:gridCol w="221107"/>
                    <a:gridCol w="221107"/>
                    <a:gridCol w="221107"/>
                    <a:gridCol w="274639"/>
                    <a:gridCol w="275027"/>
                    <a:gridCol w="221107"/>
                    <a:gridCol w="221107"/>
                    <a:gridCol w="275027"/>
                  </a:tblGrid>
                  <a:tr h="1386488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Подграф </a:t>
                          </a:r>
                          <a:endParaRPr lang="ru-RU" sz="900" dirty="0">
                            <a:effectLst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верхнего</a:t>
                          </a:r>
                          <a:endParaRPr lang="ru-RU" sz="900" dirty="0">
                            <a:effectLst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графа</a:t>
                          </a:r>
                          <a:endParaRPr lang="ru-RU" sz="900" dirty="0">
                            <a:effectLst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 </a:t>
                          </a:r>
                          <a:endParaRPr lang="ru-RU" sz="900" dirty="0"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Подграф </a:t>
                          </a:r>
                          <a:endParaRPr lang="ru-RU" sz="900" dirty="0"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нижнего графа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00000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00001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01100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01101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11000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11001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10100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10101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01111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10111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11100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11101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01011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10011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  <a:tc>
                      <a:txBody>
                        <a:bodyPr/>
                        <a:lstStyle/>
                        <a:p>
                          <a:pPr marL="71755" marR="71755" algn="ct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11111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vert="vert270" anchor="ctr"/>
                    </a:tc>
                  </a:tr>
                  <a:tr h="2742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2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3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4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5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6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7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8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9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12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13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14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15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900">
                              <a:effectLst/>
                            </a:rPr>
                            <a:t>16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002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003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004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005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2472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006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727027" t="-1078049" r="-872973" b="-8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922222" t="-1078049" r="-375556" b="-8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2472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007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850000" t="-1178049" r="-797222" b="-7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0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1022222" t="-1178049" r="-275556" b="-7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0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24720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1021622" t="-1343902" r="-578378" b="-5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dirty="0">
                              <a:effectLst/>
                            </a:rPr>
                            <a:t>0</a:t>
                          </a:r>
                          <a:endParaRPr lang="ru-RU" sz="9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1462162" t="-1343902" r="-137838" b="-5463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1284444" t="-1343902" r="-13333" b="-546341"/>
                          </a:stretch>
                        </a:blipFill>
                      </a:tcPr>
                    </a:tc>
                  </a:tr>
                  <a:tr h="33900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727027" t="-1076364" r="-872973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922222" t="-1076364" r="-375556" b="-3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33900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101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850000" t="-1155357" r="-797222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1022222" t="-1155357" r="-275556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112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</a:tr>
                  <a:tr h="33900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113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1021622" t="-1353571" r="-578378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>
                              <a:effectLst/>
                            </a:rPr>
                            <a:t>0</a:t>
                          </a:r>
                          <a:endParaRPr lang="ru-RU" sz="9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679" marR="51679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1679" marR="51679" marT="0" marB="0" anchor="ctr">
                        <a:blipFill rotWithShape="0">
                          <a:blip r:embed="rId2"/>
                          <a:stretch>
                            <a:fillRect l="-1284444" t="-1353571" r="-13333" b="-35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92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8420"/>
            <a:ext cx="9117098" cy="1548412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+mn-lt"/>
              </a:rPr>
              <a:t>В основе</a:t>
            </a:r>
            <a:r>
              <a:rPr lang="ru-RU" sz="2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</a:rPr>
              <a:t>ɛ</a:t>
            </a:r>
            <a:r>
              <a:rPr lang="ru-RU" sz="2800" dirty="0" smtClean="0">
                <a:solidFill>
                  <a:schemeClr val="tx1"/>
                </a:solidFill>
                <a:latin typeface="+mn-lt"/>
              </a:rPr>
              <a:t>-ТКТП лежит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ru-RU" sz="2800" dirty="0" smtClean="0">
                <a:solidFill>
                  <a:schemeClr val="tx1"/>
                </a:solidFill>
                <a:latin typeface="+mn-lt"/>
              </a:rPr>
              <a:t>-инвариант (Матвеев, Овчинников, Соколов, 1994), использующий свойство числа </a:t>
            </a:r>
            <a:r>
              <a:rPr lang="en-US" sz="2800" i="1" dirty="0" smtClean="0">
                <a:solidFill>
                  <a:schemeClr val="tx1"/>
                </a:solidFill>
              </a:rPr>
              <a:t>ɛ: 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3717032"/>
                <a:ext cx="8568952" cy="28575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i="1" dirty="0" smtClean="0"/>
                  <a:t>P</a:t>
                </a:r>
                <a:r>
                  <a:rPr lang="ru-RU" sz="2000" dirty="0" smtClean="0"/>
                  <a:t> – простой полиэдр с краем, существенно характеризующий трехмерное многообразие;</a:t>
                </a:r>
              </a:p>
              <a:p>
                <a:r>
                  <a:rPr lang="en-US" sz="2000" i="1" dirty="0" smtClean="0"/>
                  <a:t>G</a:t>
                </a:r>
                <a:r>
                  <a:rPr lang="ru-RU" sz="2000" dirty="0" smtClean="0"/>
                  <a:t> – простой подграф в крае </a:t>
                </a:r>
                <a:r>
                  <a:rPr lang="en-US" sz="2000" i="1" dirty="0" smtClean="0"/>
                  <a:t>∂P</a:t>
                </a:r>
                <a:r>
                  <a:rPr lang="en-US" sz="2000" dirty="0" smtClean="0"/>
                  <a:t>;</a:t>
                </a:r>
              </a:p>
              <a:p>
                <a:r>
                  <a:rPr lang="en-US" sz="2000" dirty="0" smtClean="0"/>
                  <a:t>Q- </a:t>
                </a:r>
                <a:r>
                  <a:rPr lang="ru-RU" sz="2000" dirty="0" smtClean="0"/>
                  <a:t>простой </a:t>
                </a:r>
                <a:r>
                  <a:rPr lang="ru-RU" sz="2000" dirty="0" err="1" smtClean="0"/>
                  <a:t>подполиэдр</a:t>
                </a:r>
                <a:r>
                  <a:rPr lang="ru-RU" sz="2000" dirty="0" smtClean="0"/>
                  <a:t> в </a:t>
                </a:r>
                <a:r>
                  <a:rPr lang="en-US" sz="2000" dirty="0" smtClean="0"/>
                  <a:t>P(</a:t>
                </a:r>
                <a:r>
                  <a:rPr lang="ru-RU" sz="2000" dirty="0" smtClean="0"/>
                  <a:t>может быть также пустой, если </a:t>
                </a:r>
                <a:r>
                  <a:rPr lang="en-US" sz="2000" dirty="0"/>
                  <a:t>∂</a:t>
                </a:r>
                <a:r>
                  <a:rPr lang="en-US" sz="2000" dirty="0" smtClean="0"/>
                  <a:t>P</a:t>
                </a:r>
                <a:r>
                  <a:rPr lang="ru-RU" sz="2000" dirty="0" smtClean="0"/>
                  <a:t>=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ru-RU" sz="2000" dirty="0" smtClean="0"/>
                  <a:t>)</a:t>
                </a:r>
                <a:r>
                  <a:rPr lang="en-US" sz="2000" dirty="0" smtClean="0"/>
                  <a:t>;</a:t>
                </a:r>
                <a:endParaRPr lang="ru-RU" sz="2000" dirty="0" smtClean="0"/>
              </a:p>
              <a:p>
                <a:r>
                  <a:rPr lang="en-US" sz="2000" i="1" dirty="0" smtClean="0"/>
                  <a:t>ʋ</a:t>
                </a:r>
                <a:r>
                  <a:rPr lang="ru-RU" sz="2000" i="1" dirty="0" smtClean="0"/>
                  <a:t>(</a:t>
                </a:r>
                <a:r>
                  <a:rPr lang="en-US" sz="2000" i="1" dirty="0" smtClean="0"/>
                  <a:t>Q</a:t>
                </a:r>
                <a:r>
                  <a:rPr lang="ru-RU" sz="2000" i="1" dirty="0" smtClean="0"/>
                  <a:t>)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– </a:t>
                </a:r>
                <a:r>
                  <a:rPr lang="ru-RU" sz="2000" dirty="0" smtClean="0"/>
                  <a:t>число вершин </a:t>
                </a:r>
                <a:r>
                  <a:rPr lang="ru-RU" sz="2000" dirty="0" err="1" smtClean="0"/>
                  <a:t>подполиэдра</a:t>
                </a:r>
                <a:r>
                  <a:rPr lang="ru-RU" sz="2000" dirty="0" smtClean="0"/>
                  <a:t> </a:t>
                </a:r>
                <a:r>
                  <a:rPr lang="en-US" sz="2000" i="1" dirty="0" smtClean="0"/>
                  <a:t>Q</a:t>
                </a:r>
                <a:r>
                  <a:rPr lang="ru-RU" sz="2000" i="1" dirty="0" smtClean="0"/>
                  <a:t>, </a:t>
                </a:r>
                <a:r>
                  <a:rPr lang="ru-RU" sz="2000" dirty="0" smtClean="0"/>
                  <a:t>т.е. точек типа в</a:t>
                </a:r>
                <a:r>
                  <a:rPr lang="en-US" sz="2000" dirty="0" smtClean="0"/>
                  <a:t>;</a:t>
                </a:r>
                <a:endParaRPr lang="ru-RU" sz="2000" dirty="0" smtClean="0"/>
              </a:p>
              <a:p>
                <a:r>
                  <a:rPr lang="el-GR" sz="2000" i="1" dirty="0" smtClean="0"/>
                  <a:t>χ</a:t>
                </a:r>
                <a:r>
                  <a:rPr lang="ru-RU" sz="2000" i="1" dirty="0" smtClean="0"/>
                  <a:t>(</a:t>
                </a:r>
                <a:r>
                  <a:rPr lang="en-US" sz="2000" i="1" dirty="0" smtClean="0"/>
                  <a:t>Q</a:t>
                </a:r>
                <a:r>
                  <a:rPr lang="ru-RU" sz="2000" i="1" dirty="0" smtClean="0"/>
                  <a:t>)=Г-Р+В</a:t>
                </a:r>
                <a:r>
                  <a:rPr lang="en-US" sz="2000" i="1" dirty="0" smtClean="0"/>
                  <a:t> </a:t>
                </a:r>
                <a:r>
                  <a:rPr lang="ru-RU" sz="2000" i="1" dirty="0" smtClean="0"/>
                  <a:t> </a:t>
                </a:r>
                <a:r>
                  <a:rPr lang="en-US" sz="2000" dirty="0" smtClean="0"/>
                  <a:t>– </a:t>
                </a:r>
                <a:r>
                  <a:rPr lang="ru-RU" sz="2000" dirty="0" err="1" smtClean="0"/>
                  <a:t>эйлерова</a:t>
                </a:r>
                <a:r>
                  <a:rPr lang="ru-RU" sz="2000" dirty="0" smtClean="0"/>
                  <a:t> характеристика </a:t>
                </a:r>
                <a:r>
                  <a:rPr lang="ru-RU" sz="2000" dirty="0" err="1" smtClean="0"/>
                  <a:t>подполиэдра</a:t>
                </a:r>
                <a:r>
                  <a:rPr lang="ru-RU" sz="2000" dirty="0" smtClean="0"/>
                  <a:t> </a:t>
                </a:r>
                <a:r>
                  <a:rPr lang="en-US" sz="2000" i="1" dirty="0" smtClean="0"/>
                  <a:t>Q</a:t>
                </a:r>
                <a:r>
                  <a:rPr lang="ru-RU" sz="2000" dirty="0" smtClean="0"/>
                  <a:t>, где </a:t>
                </a:r>
                <a:r>
                  <a:rPr lang="ru-RU" sz="2000" i="1" dirty="0" smtClean="0"/>
                  <a:t>Г</a:t>
                </a:r>
                <a:r>
                  <a:rPr lang="ru-RU" sz="2000" dirty="0" smtClean="0"/>
                  <a:t>-число «граней», </a:t>
                </a:r>
                <a:r>
                  <a:rPr lang="ru-RU" sz="2000" i="1" dirty="0" err="1" smtClean="0"/>
                  <a:t>Р</a:t>
                </a:r>
                <a:r>
                  <a:rPr lang="ru-RU" sz="2000" dirty="0" err="1" smtClean="0"/>
                  <a:t>-число</a:t>
                </a:r>
                <a:r>
                  <a:rPr lang="ru-RU" sz="2000" dirty="0" smtClean="0"/>
                  <a:t> ребер, </a:t>
                </a:r>
                <a:r>
                  <a:rPr lang="ru-RU" sz="2000" i="1" dirty="0" smtClean="0"/>
                  <a:t>В</a:t>
                </a:r>
                <a:r>
                  <a:rPr lang="ru-RU" sz="2000" dirty="0" smtClean="0"/>
                  <a:t>-число вершин в </a:t>
                </a:r>
                <a:r>
                  <a:rPr lang="en-US" sz="2000" i="1" dirty="0" smtClean="0"/>
                  <a:t>Q</a:t>
                </a:r>
                <a:r>
                  <a:rPr lang="en-US" sz="2000" dirty="0" smtClean="0"/>
                  <a:t>;</a:t>
                </a:r>
                <a:endParaRPr lang="ru-RU" sz="2000" dirty="0" smtClean="0"/>
              </a:p>
              <a:p>
                <a:r>
                  <a:rPr lang="el-GR" sz="2000" i="1" dirty="0" smtClean="0"/>
                  <a:t>χ</a:t>
                </a:r>
                <a:r>
                  <a:rPr lang="ru-RU" sz="2000" i="1" dirty="0" smtClean="0"/>
                  <a:t>(</a:t>
                </a:r>
                <a:r>
                  <a:rPr lang="en-US" sz="2000" i="1" dirty="0" smtClean="0"/>
                  <a:t>G</a:t>
                </a:r>
                <a:r>
                  <a:rPr lang="ru-RU" sz="2000" i="1" dirty="0" smtClean="0"/>
                  <a:t>) </a:t>
                </a:r>
                <a:r>
                  <a:rPr lang="ru-RU" sz="2000" dirty="0" smtClean="0"/>
                  <a:t>– </a:t>
                </a:r>
                <a:r>
                  <a:rPr lang="ru-RU" sz="2000" dirty="0" err="1" smtClean="0"/>
                  <a:t>эйлерова</a:t>
                </a:r>
                <a:r>
                  <a:rPr lang="ru-RU" sz="2000" dirty="0" smtClean="0"/>
                  <a:t> характеристика графа </a:t>
                </a:r>
                <a:r>
                  <a:rPr lang="en-US" sz="2000" i="1" dirty="0" smtClean="0"/>
                  <a:t>G</a:t>
                </a:r>
                <a:r>
                  <a:rPr lang="ru-RU" sz="2000" dirty="0" smtClean="0"/>
                  <a:t>.</a:t>
                </a:r>
              </a:p>
              <a:p>
                <a:endParaRPr lang="ru-RU" sz="2000" dirty="0" smtClean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3717032"/>
                <a:ext cx="8568952" cy="2857504"/>
              </a:xfrm>
              <a:blipFill rotWithShape="0">
                <a:blip r:embed="rId2"/>
                <a:stretch>
                  <a:fillRect l="-640" t="-3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16416" y="0"/>
            <a:ext cx="82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3776" y="1335190"/>
            <a:ext cx="1925143" cy="43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67544" y="2303586"/>
                <a:ext cx="7716964" cy="1026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sup>
                      </m:s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−ʋ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ru-RU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03586"/>
                <a:ext cx="7716964" cy="10266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кодировки</a:t>
            </a:r>
            <a:endParaRPr lang="ru-RU" dirty="0"/>
          </a:p>
        </p:txBody>
      </p:sp>
      <p:pic>
        <p:nvPicPr>
          <p:cNvPr id="4" name="Объект 3" descr="C:\Users\Роза\Pictures\кодировка б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3672408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Роза\Pictures\кодировка б-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32" y="2132856"/>
            <a:ext cx="3825875" cy="335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4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446240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ɛ</a:t>
            </a:r>
            <a:r>
              <a:rPr lang="ru-RU" sz="3600" dirty="0" smtClean="0">
                <a:solidFill>
                  <a:schemeClr val="tx1"/>
                </a:solidFill>
                <a:latin typeface="+mn-lt"/>
              </a:rPr>
              <a:t>–ТКТП – пример простой ТКТП. </a:t>
            </a:r>
            <a:br>
              <a:rPr lang="ru-RU" sz="3600" dirty="0" smtClean="0">
                <a:solidFill>
                  <a:schemeClr val="tx1"/>
                </a:solidFill>
                <a:latin typeface="+mn-lt"/>
              </a:rPr>
            </a:b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ɛ</a:t>
            </a:r>
            <a:r>
              <a:rPr lang="ru-RU" sz="3600" dirty="0" smtClean="0">
                <a:solidFill>
                  <a:schemeClr val="tx1"/>
                </a:solidFill>
                <a:latin typeface="+mn-lt"/>
              </a:rPr>
              <a:t> – число «золотое сечение», </a:t>
            </a:r>
            <a:br>
              <a:rPr lang="ru-RU" sz="3600" dirty="0" smtClean="0">
                <a:solidFill>
                  <a:schemeClr val="tx1"/>
                </a:solidFill>
                <a:latin typeface="+mn-lt"/>
              </a:rPr>
            </a:br>
            <a:r>
              <a:rPr lang="ru-RU" sz="36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ru-RU" sz="3600" dirty="0" smtClean="0">
                <a:solidFill>
                  <a:schemeClr val="tx1"/>
                </a:solidFill>
                <a:latin typeface="+mn-lt"/>
              </a:rPr>
            </a:b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3600" dirty="0" smtClean="0">
                <a:latin typeface="+mn-lt"/>
                <a:cs typeface="Times New Roman" panose="02020603050405020304" pitchFamily="18" charset="0"/>
              </a:rPr>
              <a:t>ɛ-ТКТП-представление – это матрицы построенные в рамках ɛ-ТКТП.</a:t>
            </a:r>
            <a:endParaRPr lang="ru-RU" sz="3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96952"/>
            <a:ext cx="22307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16416" y="0"/>
            <a:ext cx="82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3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user\Desktop\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84784"/>
            <a:ext cx="489654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895678" cy="831626"/>
          </a:xfrm>
        </p:spPr>
        <p:txBody>
          <a:bodyPr/>
          <a:lstStyle/>
          <a:p>
            <a:r>
              <a:rPr lang="ru-RU" dirty="0" smtClean="0">
                <a:cs typeface="Times New Roman" pitchFamily="18" charset="0"/>
              </a:rPr>
              <a:t>Группа </a:t>
            </a:r>
            <a:r>
              <a:rPr lang="ru-RU" dirty="0">
                <a:cs typeface="Times New Roman" pitchFamily="18" charset="0"/>
              </a:rPr>
              <a:t>кос с тремя нитями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4581128"/>
            <a:ext cx="7687766" cy="1819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/>
              <a:t>а) умножение кос; б) тривиальный элемент; в) </a:t>
            </a:r>
            <a:r>
              <a:rPr lang="ru-RU" sz="2000" dirty="0" err="1" smtClean="0"/>
              <a:t>взаимнообратные</a:t>
            </a:r>
            <a:r>
              <a:rPr lang="ru-RU" sz="2000" dirty="0" smtClean="0"/>
              <a:t> косы. Косы на </a:t>
            </a:r>
            <a:r>
              <a:rPr lang="en-US" sz="2000" dirty="0" smtClean="0"/>
              <a:t>n </a:t>
            </a:r>
            <a:r>
              <a:rPr lang="ru-RU" sz="2000" dirty="0" smtClean="0"/>
              <a:t>нитях составляют группу 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. </a:t>
            </a:r>
            <a:r>
              <a:rPr lang="ru-RU" sz="2000" dirty="0" smtClean="0"/>
              <a:t>У нас 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algn="ctr">
              <a:buNone/>
            </a:pPr>
            <a:r>
              <a:rPr lang="ru-RU" sz="2000" dirty="0" smtClean="0"/>
              <a:t>Важная точка зрения</a:t>
            </a:r>
            <a:r>
              <a:rPr lang="en-US" sz="2000" dirty="0" smtClean="0"/>
              <a:t>:</a:t>
            </a:r>
            <a:r>
              <a:rPr lang="ru-RU" sz="2000" dirty="0" smtClean="0"/>
              <a:t> косы изображают перемещения выделенных точек на плоскости, развернутые в «пространстве-времени».</a:t>
            </a:r>
            <a:endParaRPr lang="en-US" sz="2000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16416" y="0"/>
            <a:ext cx="82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j-lt"/>
              </a:rPr>
              <a:t>4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 с 6 вершинами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dirty="0">
                <a:solidFill>
                  <a:prstClr val="black"/>
                </a:solidFill>
              </a:rPr>
              <a:t>Три точки на плоскости представляются тремя «дырками» графа </a:t>
            </a:r>
            <a:r>
              <a:rPr lang="en-US" dirty="0">
                <a:solidFill>
                  <a:prstClr val="black"/>
                </a:solidFill>
              </a:rPr>
              <a:t>G</a:t>
            </a:r>
            <a:r>
              <a:rPr lang="ru-RU" dirty="0">
                <a:solidFill>
                  <a:prstClr val="black"/>
                </a:solidFill>
              </a:rPr>
              <a:t>. </a:t>
            </a:r>
          </a:p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dirty="0">
                <a:solidFill>
                  <a:prstClr val="black"/>
                </a:solidFill>
              </a:rPr>
              <a:t>Перестановка точек представляется деформациями графа</a:t>
            </a:r>
            <a:r>
              <a:rPr lang="en-US" dirty="0">
                <a:solidFill>
                  <a:prstClr val="black"/>
                </a:solidFill>
              </a:rPr>
              <a:t> G</a:t>
            </a:r>
            <a:r>
              <a:rPr lang="ru-RU" dirty="0">
                <a:solidFill>
                  <a:prstClr val="black"/>
                </a:solidFill>
              </a:rPr>
              <a:t>.</a:t>
            </a:r>
          </a:p>
          <a:p>
            <a:pPr marL="109728" lvl="0" indent="0">
              <a:spcBef>
                <a:spcPts val="300"/>
              </a:spcBef>
              <a:buClr>
                <a:srgbClr val="A04DA3"/>
              </a:buClr>
              <a:buNone/>
            </a:pPr>
            <a:endParaRPr lang="ru-RU" dirty="0" smtClean="0">
              <a:solidFill>
                <a:prstClr val="black"/>
              </a:solidFill>
            </a:endParaRPr>
          </a:p>
          <a:p>
            <a:pPr marL="109728" lvl="0" indent="0">
              <a:spcBef>
                <a:spcPts val="300"/>
              </a:spcBef>
              <a:buClr>
                <a:srgbClr val="A04DA3"/>
              </a:buClr>
              <a:buNone/>
            </a:pPr>
            <a:r>
              <a:rPr lang="ru-RU" i="1" dirty="0" smtClean="0"/>
              <a:t>                                    Граф </a:t>
            </a:r>
            <a:r>
              <a:rPr lang="en-US" i="1" dirty="0"/>
              <a:t>G</a:t>
            </a:r>
            <a:endParaRPr lang="ru-RU" dirty="0" smtClean="0">
              <a:solidFill>
                <a:prstClr val="black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endParaRPr lang="ru-RU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pic>
        <p:nvPicPr>
          <p:cNvPr id="4" name="Объект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437112"/>
            <a:ext cx="4097406" cy="10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Исследование ВКР </a:t>
            </a:r>
            <a:r>
              <a:rPr lang="ru-RU" dirty="0" err="1"/>
              <a:t>А.Баринова</a:t>
            </a:r>
            <a:endParaRPr lang="ru-RU" dirty="0"/>
          </a:p>
          <a:p>
            <a:r>
              <a:rPr lang="ru-RU" dirty="0"/>
              <a:t>На основе исследования ВКР </a:t>
            </a:r>
            <a:r>
              <a:rPr lang="ru-RU" dirty="0" err="1"/>
              <a:t>А.Баринова</a:t>
            </a:r>
            <a:r>
              <a:rPr lang="ru-RU" dirty="0"/>
              <a:t> понять как вычисляются матрицы и применить данный </a:t>
            </a:r>
            <a:r>
              <a:rPr lang="ru-RU" dirty="0" smtClean="0"/>
              <a:t>алгоритм</a:t>
            </a:r>
            <a:r>
              <a:rPr lang="ru-RU" dirty="0" smtClean="0"/>
              <a:t> </a:t>
            </a:r>
            <a:r>
              <a:rPr lang="ru-RU" dirty="0"/>
              <a:t>для своей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1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графов и кос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Коса - изображение движущихся точек во времени</a:t>
            </a:r>
          </a:p>
          <a:p>
            <a:r>
              <a:rPr lang="ru-RU" dirty="0" smtClean="0"/>
              <a:t>Движение точек моделируется деформациями графа переставляющими </a:t>
            </a:r>
            <a:r>
              <a:rPr lang="en-US" dirty="0" smtClean="0"/>
              <a:t>“</a:t>
            </a:r>
            <a:r>
              <a:rPr lang="ru-RU" dirty="0" smtClean="0"/>
              <a:t>дырки</a:t>
            </a:r>
            <a:r>
              <a:rPr lang="en-US" dirty="0" smtClean="0"/>
              <a:t>”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2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8697144" cy="10668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Деформация графа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G</a:t>
            </a:r>
            <a:r>
              <a:rPr lang="ru-RU" sz="2400" i="1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 представляющая косу</a:t>
            </a:r>
            <a:endParaRPr lang="ru-RU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692696"/>
            <a:ext cx="1368152" cy="14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16416" y="0"/>
            <a:ext cx="82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7792838" cy="4495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93610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+mn-lt"/>
              </a:rPr>
              <a:t>П</a:t>
            </a:r>
            <a:r>
              <a:rPr lang="ru-RU" sz="2800" dirty="0" smtClean="0">
                <a:solidFill>
                  <a:schemeClr val="tx1"/>
                </a:solidFill>
                <a:latin typeface="+mn-lt"/>
              </a:rPr>
              <a:t>олиэдр </a:t>
            </a:r>
            <a:r>
              <a:rPr lang="en-US" sz="2800" i="1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ru-RU" sz="2800" dirty="0" smtClean="0">
                <a:solidFill>
                  <a:schemeClr val="tx1"/>
                </a:solidFill>
                <a:latin typeface="+mn-lt"/>
              </a:rPr>
              <a:t> (от «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left</a:t>
            </a:r>
            <a:r>
              <a:rPr lang="ru-RU" sz="2800" dirty="0" smtClean="0">
                <a:solidFill>
                  <a:schemeClr val="tx1"/>
                </a:solidFill>
                <a:latin typeface="+mn-lt"/>
              </a:rPr>
              <a:t>»)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6416" y="0"/>
            <a:ext cx="82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8712"/>
            <a:ext cx="3143689" cy="411537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61931"/>
            <a:ext cx="2664296" cy="377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4007</TotalTime>
  <Words>707</Words>
  <Application>Microsoft Office PowerPoint</Application>
  <PresentationFormat>Экран (4:3)</PresentationFormat>
  <Paragraphs>344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Построение ɛ-ТКТП-представления  группы кос с тремя нитями на графе с 6 вершинами</vt:lpstr>
      <vt:lpstr>ТКТП – «топологическая квантовая теория поля» (М. Атья, 1988)</vt:lpstr>
      <vt:lpstr>ɛ–ТКТП – пример простой ТКТП.  ɛ – число «золотое сечение»,    ɛ-ТКТП-представление – это матрицы построенные в рамках ɛ-ТКТП.</vt:lpstr>
      <vt:lpstr>Группа кос с тремя нитями</vt:lpstr>
      <vt:lpstr>Граф с 6 вершинами</vt:lpstr>
      <vt:lpstr>Задача</vt:lpstr>
      <vt:lpstr>Связь графов и кос</vt:lpstr>
      <vt:lpstr> Деформация графа G,  представляющая косу</vt:lpstr>
      <vt:lpstr>Полиэдр L (от «left»)</vt:lpstr>
      <vt:lpstr>Полиэдры, представляющие 4 элементарные косы.</vt:lpstr>
      <vt:lpstr>Разрезание полиэдра L на полиэдры с одной “истинной” вершиной</vt:lpstr>
      <vt:lpstr>В графе G  50 допустимых подграфов.</vt:lpstr>
      <vt:lpstr>Часть 2</vt:lpstr>
      <vt:lpstr>Часть 3</vt:lpstr>
      <vt:lpstr>Презентация PowerPoint</vt:lpstr>
      <vt:lpstr>Два основных блока в матрицах</vt:lpstr>
      <vt:lpstr>Матрица Z(а) соответствующая полиэдру а (35х35)</vt:lpstr>
      <vt:lpstr>Матрица Z(б) соответствующая полиэдру б (35х35)</vt:lpstr>
      <vt:lpstr>Матрица Z(в) соответствующая полиэдру в (35х35)</vt:lpstr>
      <vt:lpstr>Матрица Z(г) соответствующая полиэдру г (35х35)</vt:lpstr>
      <vt:lpstr>Вывод</vt:lpstr>
      <vt:lpstr>Спасибо за внимание!</vt:lpstr>
      <vt:lpstr>Матрица а из ВКР А.Баринова</vt:lpstr>
      <vt:lpstr>В основе ɛ-ТКТП лежит t-инвариант (Матвеев, Овчинников, Соколов, 1994), использующий свойство числа ɛ: </vt:lpstr>
      <vt:lpstr>Пример кодировки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ВКР на тему Построение ɛ-ТКТП-представления группы кос с тремя нитями на графе с шестью вершинами</dc:title>
  <dc:creator>Мухамадиев Данил</dc:creator>
  <cp:lastModifiedBy>User</cp:lastModifiedBy>
  <cp:revision>167</cp:revision>
  <dcterms:created xsi:type="dcterms:W3CDTF">2018-06-13T13:00:09Z</dcterms:created>
  <dcterms:modified xsi:type="dcterms:W3CDTF">2021-07-01T15:06:40Z</dcterms:modified>
</cp:coreProperties>
</file>