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7" r:id="rId7"/>
    <p:sldId id="266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ales_dat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ales_dat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ales_dat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ales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[sales_data.csv]Sheet1!PivotTable1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increase in the sales </a:t>
            </a:r>
            <a:endParaRPr lang="en-US"/>
          </a:p>
        </c:rich>
      </c:tx>
      <c:layout>
        <c:manualLayout>
          <c:xMode val="edge"/>
          <c:yMode val="edge"/>
          <c:x val="0.23833333333333348"/>
          <c:y val="2.7777777777777814E-2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Sheet1!$K$10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Sheet1!$J$11:$J$13</c:f>
              <c:strCache>
                <c:ptCount val="2"/>
                <c:pt idx="0">
                  <c:v>2004</c:v>
                </c:pt>
                <c:pt idx="1">
                  <c:v>2005</c:v>
                </c:pt>
              </c:strCache>
            </c:strRef>
          </c:cat>
          <c:val>
            <c:numRef>
              <c:f>Sheet1!$K$11:$K$13</c:f>
              <c:numCache>
                <c:formatCode>General</c:formatCode>
                <c:ptCount val="2"/>
                <c:pt idx="0">
                  <c:v>16.87</c:v>
                </c:pt>
                <c:pt idx="1">
                  <c:v>-63.97</c:v>
                </c:pt>
              </c:numCache>
            </c:numRef>
          </c:val>
        </c:ser>
        <c:axId val="108669184"/>
        <c:axId val="108625920"/>
      </c:barChart>
      <c:catAx>
        <c:axId val="108669184"/>
        <c:scaling>
          <c:orientation val="minMax"/>
        </c:scaling>
        <c:axPos val="b"/>
        <c:tickLblPos val="nextTo"/>
        <c:crossAx val="108625920"/>
        <c:crosses val="autoZero"/>
        <c:auto val="1"/>
        <c:lblAlgn val="ctr"/>
        <c:lblOffset val="100"/>
      </c:catAx>
      <c:valAx>
        <c:axId val="108625920"/>
        <c:scaling>
          <c:orientation val="minMax"/>
        </c:scaling>
        <c:axPos val="l"/>
        <c:majorGridlines/>
        <c:numFmt formatCode="General" sourceLinked="1"/>
        <c:tickLblPos val="nextTo"/>
        <c:crossAx val="10866918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Sheet2!$L$7</c:f>
              <c:strCache>
                <c:ptCount val="1"/>
                <c:pt idx="0">
                  <c:v>TOTAL_SALES</c:v>
                </c:pt>
              </c:strCache>
            </c:strRef>
          </c:tx>
          <c:cat>
            <c:strRef>
              <c:f>Sheet2!$K$8:$K$13</c:f>
              <c:strCache>
                <c:ptCount val="6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Trucks and Buses</c:v>
                </c:pt>
                <c:pt idx="4">
                  <c:v>Planes</c:v>
                </c:pt>
                <c:pt idx="5">
                  <c:v>Ships</c:v>
                </c:pt>
              </c:strCache>
            </c:strRef>
          </c:cat>
          <c:val>
            <c:numRef>
              <c:f>Sheet2!$L$8:$L$13</c:f>
              <c:numCache>
                <c:formatCode>General</c:formatCode>
                <c:ptCount val="6"/>
                <c:pt idx="0">
                  <c:v>1968930.37</c:v>
                </c:pt>
                <c:pt idx="1">
                  <c:v>867821.11</c:v>
                </c:pt>
                <c:pt idx="2">
                  <c:v>571524.05000000005</c:v>
                </c:pt>
                <c:pt idx="3">
                  <c:v>539929.66999999993</c:v>
                </c:pt>
                <c:pt idx="4">
                  <c:v>203616.26</c:v>
                </c:pt>
                <c:pt idx="5">
                  <c:v>72512.180000000008</c:v>
                </c:pt>
              </c:numCache>
            </c:numRef>
          </c:val>
        </c:ser>
        <c:axId val="108838912"/>
        <c:axId val="108840448"/>
      </c:barChart>
      <c:catAx>
        <c:axId val="108838912"/>
        <c:scaling>
          <c:orientation val="minMax"/>
        </c:scaling>
        <c:axPos val="b"/>
        <c:tickLblPos val="nextTo"/>
        <c:crossAx val="108840448"/>
        <c:crosses val="autoZero"/>
        <c:auto val="1"/>
        <c:lblAlgn val="ctr"/>
        <c:lblOffset val="100"/>
      </c:catAx>
      <c:valAx>
        <c:axId val="108840448"/>
        <c:scaling>
          <c:orientation val="minMax"/>
        </c:scaling>
        <c:axPos val="l"/>
        <c:majorGridlines/>
        <c:numFmt formatCode="General" sourceLinked="1"/>
        <c:tickLblPos val="nextTo"/>
        <c:crossAx val="108838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>
        <c:manualLayout>
          <c:xMode val="edge"/>
          <c:yMode val="edge"/>
          <c:x val="0.40038717063260704"/>
          <c:y val="2.5396647642511191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Sheet3!$F$6</c:f>
              <c:strCache>
                <c:ptCount val="1"/>
                <c:pt idx="0">
                  <c:v>TOTAL_SALES</c:v>
                </c:pt>
              </c:strCache>
            </c:strRef>
          </c:tx>
          <c:cat>
            <c:strRef>
              <c:f>Sheet3!$E$7:$E$9</c:f>
              <c:strCache>
                <c:ptCount val="3"/>
                <c:pt idx="0">
                  <c:v>Medium</c:v>
                </c:pt>
                <c:pt idx="1">
                  <c:v>Large</c:v>
                </c:pt>
                <c:pt idx="2">
                  <c:v>Small</c:v>
                </c:pt>
              </c:strCache>
            </c:strRef>
          </c:cat>
          <c:val>
            <c:numRef>
              <c:f>Sheet3!$F$7:$F$9</c:f>
              <c:numCache>
                <c:formatCode>General</c:formatCode>
                <c:ptCount val="3"/>
                <c:pt idx="0">
                  <c:v>2669832.2999999998</c:v>
                </c:pt>
                <c:pt idx="1">
                  <c:v>893336.64</c:v>
                </c:pt>
                <c:pt idx="2">
                  <c:v>661164.69999999972</c:v>
                </c:pt>
              </c:numCache>
            </c:numRef>
          </c:val>
        </c:ser>
        <c:axId val="67311104"/>
        <c:axId val="67312640"/>
      </c:barChart>
      <c:catAx>
        <c:axId val="67311104"/>
        <c:scaling>
          <c:orientation val="minMax"/>
        </c:scaling>
        <c:axPos val="b"/>
        <c:numFmt formatCode="General" sourceLinked="1"/>
        <c:tickLblPos val="nextTo"/>
        <c:crossAx val="67312640"/>
        <c:crosses val="autoZero"/>
        <c:auto val="1"/>
        <c:lblAlgn val="ctr"/>
        <c:lblOffset val="100"/>
      </c:catAx>
      <c:valAx>
        <c:axId val="67312640"/>
        <c:scaling>
          <c:orientation val="minMax"/>
        </c:scaling>
        <c:axPos val="l"/>
        <c:majorGridlines/>
        <c:numFmt formatCode="General" sourceLinked="1"/>
        <c:tickLblPos val="nextTo"/>
        <c:crossAx val="673111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Sheet4!$G$6</c:f>
              <c:strCache>
                <c:ptCount val="1"/>
                <c:pt idx="0">
                  <c:v>Total_customers</c:v>
                </c:pt>
              </c:strCache>
            </c:strRef>
          </c:tx>
          <c:cat>
            <c:strRef>
              <c:f>Sheet4!$F$7:$F$11</c:f>
              <c:strCache>
                <c:ptCount val="5"/>
                <c:pt idx="0">
                  <c:v>Active buyers</c:v>
                </c:pt>
                <c:pt idx="1">
                  <c:v>Lost Customer</c:v>
                </c:pt>
                <c:pt idx="2">
                  <c:v>Loyal Customers</c:v>
                </c:pt>
                <c:pt idx="3">
                  <c:v>New Customer</c:v>
                </c:pt>
                <c:pt idx="4">
                  <c:v>Slipping Away Customer</c:v>
                </c:pt>
              </c:strCache>
            </c:strRef>
          </c:cat>
          <c:val>
            <c:numRef>
              <c:f>Sheet4!$G$7:$G$11</c:f>
              <c:numCache>
                <c:formatCode>General</c:formatCode>
                <c:ptCount val="5"/>
                <c:pt idx="0">
                  <c:v>20</c:v>
                </c:pt>
                <c:pt idx="1">
                  <c:v>17</c:v>
                </c:pt>
                <c:pt idx="2">
                  <c:v>8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axId val="67366272"/>
        <c:axId val="67257472"/>
      </c:barChart>
      <c:catAx>
        <c:axId val="67366272"/>
        <c:scaling>
          <c:orientation val="minMax"/>
        </c:scaling>
        <c:axPos val="b"/>
        <c:tickLblPos val="nextTo"/>
        <c:crossAx val="67257472"/>
        <c:crosses val="autoZero"/>
        <c:auto val="1"/>
        <c:lblAlgn val="ctr"/>
        <c:lblOffset val="100"/>
      </c:catAx>
      <c:valAx>
        <c:axId val="67257472"/>
        <c:scaling>
          <c:orientation val="minMax"/>
        </c:scaling>
        <c:axPos val="l"/>
        <c:majorGridlines/>
        <c:numFmt formatCode="General" sourceLinked="1"/>
        <c:tickLblPos val="nextTo"/>
        <c:crossAx val="67366272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76E7-8D2D-4689-B159-8422AB5A7F0C}" type="datetimeFigureOut">
              <a:rPr lang="en-US" smtClean="0"/>
              <a:pPr/>
              <a:t>10/5/2023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1F4E-312A-4EB7-B544-0509F7B105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Segmentation Project on Sales data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2571744"/>
            <a:ext cx="21670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Tools Used :-</a:t>
            </a:r>
          </a:p>
          <a:p>
            <a:pPr marL="342900" indent="-342900">
              <a:buAutoNum type="arabicPeriod"/>
            </a:pPr>
            <a:r>
              <a:rPr lang="en-IN" sz="3000" dirty="0" smtClean="0"/>
              <a:t>SQL</a:t>
            </a:r>
          </a:p>
          <a:p>
            <a:pPr marL="342900" indent="-342900">
              <a:buAutoNum type="arabicPeriod"/>
            </a:pPr>
            <a:r>
              <a:rPr lang="en-IN" sz="3000" dirty="0" smtClean="0"/>
              <a:t>EXCEL</a:t>
            </a:r>
          </a:p>
          <a:p>
            <a:pPr marL="342900" indent="-342900">
              <a:buAutoNum type="arabicPeriod"/>
            </a:pPr>
            <a:r>
              <a:rPr lang="en-IN" sz="3000" dirty="0" smtClean="0"/>
              <a:t>Tableau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57158" y="0"/>
            <a:ext cx="7500990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Total sales by </a:t>
            </a:r>
            <a:r>
              <a:rPr lang="en-IN" sz="200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productline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85723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SELECT  </a:t>
            </a:r>
          </a:p>
          <a:p>
            <a:r>
              <a:rPr lang="en-IN" dirty="0" smtClean="0"/>
              <a:t>	PRODUCTLINE,  </a:t>
            </a:r>
          </a:p>
          <a:p>
            <a:r>
              <a:rPr lang="en-IN" dirty="0" smtClean="0"/>
              <a:t>	SUM(SALES) AS 'TOTAL_SALES' </a:t>
            </a:r>
          </a:p>
          <a:p>
            <a:r>
              <a:rPr lang="en-IN" dirty="0" smtClean="0"/>
              <a:t>	FROM sales_data</a:t>
            </a:r>
          </a:p>
          <a:p>
            <a:r>
              <a:rPr lang="en-IN" dirty="0" smtClean="0"/>
              <a:t>	group by PRODUCTLINE</a:t>
            </a:r>
          </a:p>
          <a:p>
            <a:r>
              <a:rPr lang="en-IN" dirty="0" smtClean="0"/>
              <a:t>	ORDER BY TOTAL_SALES DESC ;</a:t>
            </a:r>
          </a:p>
          <a:p>
            <a:endParaRPr lang="en-IN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5720" y="2714620"/>
            <a:ext cx="7500990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Total sales by Deal Size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357187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SELECT  DEALSIZE,  SUM(SALES) AS 'TOTAL_SALES' </a:t>
            </a:r>
          </a:p>
          <a:p>
            <a:r>
              <a:rPr lang="en-IN" dirty="0" smtClean="0"/>
              <a:t>	FROM sales_data</a:t>
            </a:r>
          </a:p>
          <a:p>
            <a:r>
              <a:rPr lang="en-IN" dirty="0" smtClean="0"/>
              <a:t>	group by DEALSIZE</a:t>
            </a:r>
          </a:p>
          <a:p>
            <a:r>
              <a:rPr lang="en-IN" dirty="0" smtClean="0"/>
              <a:t>	ORDER BY TOTAL_SALES DESC;</a:t>
            </a:r>
          </a:p>
          <a:p>
            <a:endParaRPr lang="en-IN" dirty="0" smtClean="0"/>
          </a:p>
          <a:p>
            <a:r>
              <a:rPr lang="en-IN" dirty="0" smtClean="0"/>
              <a:t>SELECT TOP 1 DEALSIZE,  SUM(SALES) AS 'TOTAL_SALES' </a:t>
            </a:r>
          </a:p>
          <a:p>
            <a:r>
              <a:rPr lang="en-IN" dirty="0" smtClean="0"/>
              <a:t>	FROM sales_data</a:t>
            </a:r>
          </a:p>
          <a:p>
            <a:r>
              <a:rPr lang="en-IN" dirty="0" smtClean="0"/>
              <a:t>	group by DEALSIZE</a:t>
            </a:r>
          </a:p>
          <a:p>
            <a:r>
              <a:rPr lang="en-IN" dirty="0" smtClean="0"/>
              <a:t>	ORDER BY TOTAL_SALES DESC;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57158" y="0"/>
            <a:ext cx="8786842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Recency</a:t>
            </a:r>
            <a:r>
              <a:rPr lang="en-IN" sz="2000" baseline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</a:t>
            </a:r>
            <a:r>
              <a:rPr lang="en-I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Frequency and monetary Calculation for Customer Segmentation  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50" y="948690"/>
            <a:ext cx="89297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drop table if exists rfm_sales;</a:t>
            </a:r>
          </a:p>
          <a:p>
            <a:r>
              <a:rPr lang="en-IN" dirty="0" smtClean="0"/>
              <a:t>select </a:t>
            </a:r>
          </a:p>
          <a:p>
            <a:r>
              <a:rPr lang="en-IN" dirty="0" smtClean="0"/>
              <a:t>		 </a:t>
            </a:r>
            <a:r>
              <a:rPr lang="en-IN" dirty="0" err="1" smtClean="0"/>
              <a:t>customername</a:t>
            </a:r>
            <a:r>
              <a:rPr lang="en-IN" dirty="0" smtClean="0"/>
              <a:t>,</a:t>
            </a:r>
          </a:p>
          <a:p>
            <a:r>
              <a:rPr lang="en-IN" dirty="0" smtClean="0"/>
              <a:t>		 round(sum(sales), 2) as </a:t>
            </a:r>
            <a:r>
              <a:rPr lang="en-IN" dirty="0" err="1" smtClean="0"/>
              <a:t>monetary_value</a:t>
            </a:r>
            <a:r>
              <a:rPr lang="en-IN" dirty="0" smtClean="0"/>
              <a:t>,</a:t>
            </a:r>
          </a:p>
          <a:p>
            <a:r>
              <a:rPr lang="en-IN" dirty="0" smtClean="0"/>
              <a:t>		 count(</a:t>
            </a:r>
            <a:r>
              <a:rPr lang="en-IN" dirty="0" err="1" smtClean="0"/>
              <a:t>ordernumber</a:t>
            </a:r>
            <a:r>
              <a:rPr lang="en-IN" dirty="0" smtClean="0"/>
              <a:t>) as 'FREQUENCY',</a:t>
            </a:r>
          </a:p>
          <a:p>
            <a:r>
              <a:rPr lang="en-IN" dirty="0" smtClean="0"/>
              <a:t>		 cast(max(</a:t>
            </a:r>
            <a:r>
              <a:rPr lang="en-IN" dirty="0" err="1" smtClean="0"/>
              <a:t>orderdate</a:t>
            </a:r>
            <a:r>
              <a:rPr lang="en-IN" dirty="0" smtClean="0"/>
              <a:t>) as date) as </a:t>
            </a:r>
            <a:r>
              <a:rPr lang="en-IN" dirty="0" err="1" smtClean="0"/>
              <a:t>last_order_date</a:t>
            </a:r>
            <a:r>
              <a:rPr lang="en-IN" dirty="0" smtClean="0"/>
              <a:t>,</a:t>
            </a:r>
          </a:p>
          <a:p>
            <a:r>
              <a:rPr lang="en-IN" dirty="0" smtClean="0"/>
              <a:t>		 (select cast(max(</a:t>
            </a:r>
            <a:r>
              <a:rPr lang="en-IN" dirty="0" err="1" smtClean="0"/>
              <a:t>orderdate</a:t>
            </a:r>
            <a:r>
              <a:rPr lang="en-IN" dirty="0" smtClean="0"/>
              <a:t>) as date) from sales_data) as </a:t>
            </a:r>
            <a:r>
              <a:rPr lang="en-IN" dirty="0" err="1" smtClean="0"/>
              <a:t>max_order_date</a:t>
            </a:r>
            <a:r>
              <a:rPr lang="en-IN" dirty="0" smtClean="0"/>
              <a:t>,</a:t>
            </a:r>
          </a:p>
          <a:p>
            <a:r>
              <a:rPr lang="en-IN" dirty="0" smtClean="0"/>
              <a:t>		 </a:t>
            </a:r>
            <a:r>
              <a:rPr lang="en-IN" dirty="0" err="1" smtClean="0"/>
              <a:t>datediff</a:t>
            </a:r>
            <a:r>
              <a:rPr lang="en-IN" dirty="0" smtClean="0"/>
              <a:t>(DD, max(</a:t>
            </a:r>
            <a:r>
              <a:rPr lang="en-IN" dirty="0" err="1" smtClean="0"/>
              <a:t>orderdate</a:t>
            </a:r>
            <a:r>
              <a:rPr lang="en-IN" dirty="0" smtClean="0"/>
              <a:t>), (select max(</a:t>
            </a:r>
            <a:r>
              <a:rPr lang="en-IN" dirty="0" err="1" smtClean="0"/>
              <a:t>orderdate</a:t>
            </a:r>
            <a:r>
              <a:rPr lang="en-IN" dirty="0" smtClean="0"/>
              <a:t>) from sales_data)) as 'RECENCY' into rfm_sales</a:t>
            </a:r>
          </a:p>
          <a:p>
            <a:r>
              <a:rPr lang="en-IN" dirty="0" smtClean="0"/>
              <a:t>		 from sales_data</a:t>
            </a:r>
          </a:p>
          <a:p>
            <a:r>
              <a:rPr lang="en-IN" dirty="0" smtClean="0"/>
              <a:t>		 group by </a:t>
            </a:r>
            <a:r>
              <a:rPr lang="en-IN" dirty="0" err="1" smtClean="0"/>
              <a:t>customername</a:t>
            </a:r>
            <a:endParaRPr lang="en-IN" dirty="0" smtClean="0"/>
          </a:p>
          <a:p>
            <a:r>
              <a:rPr lang="en-IN" dirty="0" smtClean="0"/>
              <a:t>         </a:t>
            </a:r>
          </a:p>
          <a:p>
            <a:r>
              <a:rPr lang="en-IN" dirty="0" smtClean="0"/>
              <a:t>select * from rfm_sales</a:t>
            </a:r>
          </a:p>
          <a:p>
            <a:endParaRPr lang="en-IN" dirty="0" smtClean="0"/>
          </a:p>
          <a:p>
            <a:r>
              <a:rPr lang="en-IN" dirty="0" smtClean="0"/>
              <a:t>select r.* ,</a:t>
            </a:r>
          </a:p>
          <a:p>
            <a:r>
              <a:rPr lang="en-IN" dirty="0" smtClean="0"/>
              <a:t>		 NTILE(4) OVER(order by r.recency </a:t>
            </a:r>
            <a:r>
              <a:rPr lang="en-IN" dirty="0" err="1" smtClean="0"/>
              <a:t>desc</a:t>
            </a:r>
            <a:r>
              <a:rPr lang="en-IN" dirty="0" smtClean="0"/>
              <a:t>) as </a:t>
            </a:r>
            <a:r>
              <a:rPr lang="en-IN" dirty="0" err="1" smtClean="0"/>
              <a:t>rfm_recency</a:t>
            </a:r>
            <a:r>
              <a:rPr lang="en-IN" dirty="0" smtClean="0"/>
              <a:t>,</a:t>
            </a:r>
          </a:p>
          <a:p>
            <a:r>
              <a:rPr lang="en-IN" dirty="0" smtClean="0"/>
              <a:t>		 NTILE(4) OVER(order by r.frequency) as </a:t>
            </a:r>
            <a:r>
              <a:rPr lang="en-IN" dirty="0" err="1" smtClean="0"/>
              <a:t>rfm_frequency</a:t>
            </a:r>
            <a:r>
              <a:rPr lang="en-IN" dirty="0" smtClean="0"/>
              <a:t>,</a:t>
            </a:r>
          </a:p>
          <a:p>
            <a:r>
              <a:rPr lang="en-IN" dirty="0" smtClean="0"/>
              <a:t>		 NTILE(4) OVER(order by </a:t>
            </a:r>
            <a:r>
              <a:rPr lang="en-IN" dirty="0" err="1" smtClean="0"/>
              <a:t>r.monetary_value</a:t>
            </a:r>
            <a:r>
              <a:rPr lang="en-IN" dirty="0" smtClean="0"/>
              <a:t>) as </a:t>
            </a:r>
            <a:r>
              <a:rPr lang="en-IN" dirty="0" err="1" smtClean="0"/>
              <a:t>rfm_monetary_value</a:t>
            </a:r>
            <a:endParaRPr lang="en-IN" dirty="0" smtClean="0"/>
          </a:p>
          <a:p>
            <a:r>
              <a:rPr lang="en-IN" dirty="0" smtClean="0"/>
              <a:t>         into </a:t>
            </a:r>
            <a:r>
              <a:rPr lang="en-IN" dirty="0" err="1" smtClean="0"/>
              <a:t>rfm_calc</a:t>
            </a:r>
            <a:endParaRPr lang="en-IN" dirty="0" smtClean="0"/>
          </a:p>
          <a:p>
            <a:r>
              <a:rPr lang="en-IN" dirty="0" smtClean="0"/>
              <a:t>		 from rfm_sales r</a:t>
            </a:r>
          </a:p>
          <a:p>
            <a:r>
              <a:rPr lang="en-IN" dirty="0" smtClean="0"/>
              <a:t> select * from </a:t>
            </a:r>
            <a:r>
              <a:rPr lang="en-IN" dirty="0" err="1" smtClean="0"/>
              <a:t>rfm_calc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57158" y="428604"/>
            <a:ext cx="8786842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Sum </a:t>
            </a:r>
            <a:r>
              <a:rPr lang="en-IN" sz="2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IN" sz="20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concat</a:t>
            </a:r>
            <a:r>
              <a:rPr lang="en-IN" sz="2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of the </a:t>
            </a:r>
            <a:r>
              <a:rPr lang="en-IN" sz="20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rfm</a:t>
            </a:r>
            <a:r>
              <a:rPr lang="en-IN" sz="2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is generated for better </a:t>
            </a:r>
            <a:r>
              <a:rPr lang="en-I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analysis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74295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select rc.*,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rfm_recency+rfm_frequency+rfm_monetary_value</a:t>
            </a:r>
            <a:r>
              <a:rPr lang="en-IN" dirty="0" smtClean="0"/>
              <a:t> as </a:t>
            </a:r>
            <a:r>
              <a:rPr lang="en-IN" dirty="0" err="1" smtClean="0"/>
              <a:t>Sum_rfm</a:t>
            </a:r>
            <a:r>
              <a:rPr lang="en-IN" dirty="0" smtClean="0"/>
              <a:t>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concat</a:t>
            </a:r>
            <a:r>
              <a:rPr lang="en-IN" dirty="0" smtClean="0"/>
              <a:t>(cast(</a:t>
            </a:r>
            <a:r>
              <a:rPr lang="en-IN" dirty="0" err="1" smtClean="0"/>
              <a:t>rfm_recency</a:t>
            </a:r>
            <a:r>
              <a:rPr lang="en-IN" dirty="0" smtClean="0"/>
              <a:t> as </a:t>
            </a:r>
            <a:r>
              <a:rPr lang="en-IN" dirty="0" err="1" smtClean="0"/>
              <a:t>varchar</a:t>
            </a:r>
            <a:r>
              <a:rPr lang="en-IN" dirty="0" smtClean="0"/>
              <a:t>), </a:t>
            </a:r>
          </a:p>
          <a:p>
            <a:r>
              <a:rPr lang="en-IN" dirty="0"/>
              <a:t>	</a:t>
            </a:r>
            <a:r>
              <a:rPr lang="en-IN" dirty="0" smtClean="0"/>
              <a:t>cast(</a:t>
            </a:r>
            <a:r>
              <a:rPr lang="en-IN" dirty="0" err="1" smtClean="0"/>
              <a:t>rfm_frequency</a:t>
            </a:r>
            <a:r>
              <a:rPr lang="en-IN" dirty="0" smtClean="0"/>
              <a:t> as </a:t>
            </a:r>
            <a:r>
              <a:rPr lang="en-IN" dirty="0" err="1" smtClean="0"/>
              <a:t>varchar</a:t>
            </a:r>
            <a:r>
              <a:rPr lang="en-IN" dirty="0" smtClean="0"/>
              <a:t>), </a:t>
            </a:r>
          </a:p>
          <a:p>
            <a:r>
              <a:rPr lang="en-IN" dirty="0"/>
              <a:t>	</a:t>
            </a:r>
            <a:r>
              <a:rPr lang="en-IN" dirty="0" smtClean="0"/>
              <a:t>cast(</a:t>
            </a:r>
            <a:r>
              <a:rPr lang="en-IN" dirty="0" err="1" smtClean="0"/>
              <a:t>rfm_monetary_value</a:t>
            </a:r>
            <a:r>
              <a:rPr lang="en-IN" dirty="0" smtClean="0"/>
              <a:t> as </a:t>
            </a:r>
            <a:r>
              <a:rPr lang="en-IN" dirty="0" err="1" smtClean="0"/>
              <a:t>varchar</a:t>
            </a:r>
            <a:r>
              <a:rPr lang="en-IN" dirty="0" smtClean="0"/>
              <a:t>)) as </a:t>
            </a:r>
            <a:r>
              <a:rPr lang="en-IN" dirty="0" err="1" smtClean="0"/>
              <a:t>rfm_concat</a:t>
            </a:r>
            <a:endParaRPr lang="en-IN" dirty="0" smtClean="0"/>
          </a:p>
          <a:p>
            <a:r>
              <a:rPr lang="en-IN" dirty="0" smtClean="0"/>
              <a:t>	into RFM -- inserted all the data into the new table</a:t>
            </a:r>
          </a:p>
          <a:p>
            <a:r>
              <a:rPr lang="en-IN" dirty="0" smtClean="0"/>
              <a:t>	from </a:t>
            </a:r>
            <a:r>
              <a:rPr lang="en-IN" dirty="0" err="1" smtClean="0"/>
              <a:t>rfm_calc</a:t>
            </a:r>
            <a:r>
              <a:rPr lang="en-IN" dirty="0" smtClean="0"/>
              <a:t> </a:t>
            </a:r>
            <a:r>
              <a:rPr lang="en-IN" dirty="0" err="1" smtClean="0"/>
              <a:t>rc</a:t>
            </a:r>
            <a:r>
              <a:rPr lang="en-IN" dirty="0" smtClean="0"/>
              <a:t>;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select * from RFM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57158" y="142852"/>
            <a:ext cx="8786842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Segmentation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48690"/>
            <a:ext cx="98584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select </a:t>
            </a:r>
          </a:p>
          <a:p>
            <a:r>
              <a:rPr lang="en-IN" dirty="0" smtClean="0"/>
              <a:t>	 *, </a:t>
            </a:r>
          </a:p>
          <a:p>
            <a:r>
              <a:rPr lang="en-IN" dirty="0" smtClean="0"/>
              <a:t>	(case when </a:t>
            </a:r>
            <a:r>
              <a:rPr lang="en-IN" dirty="0" err="1" smtClean="0"/>
              <a:t>sum_rfm</a:t>
            </a:r>
            <a:r>
              <a:rPr lang="en-IN" dirty="0" smtClean="0"/>
              <a:t> in (select </a:t>
            </a:r>
            <a:r>
              <a:rPr lang="en-IN" dirty="0" err="1" smtClean="0"/>
              <a:t>sum_rfm</a:t>
            </a:r>
            <a:r>
              <a:rPr lang="en-IN" dirty="0" smtClean="0"/>
              <a:t> from rfm_sales where </a:t>
            </a:r>
            <a:r>
              <a:rPr lang="en-IN" dirty="0" err="1" smtClean="0"/>
              <a:t>sum_rfm</a:t>
            </a:r>
            <a:r>
              <a:rPr lang="en-IN" dirty="0" smtClean="0"/>
              <a:t>&gt;10 and </a:t>
            </a:r>
            <a:r>
              <a:rPr lang="en-IN" dirty="0" err="1" smtClean="0"/>
              <a:t>rfm_recency</a:t>
            </a:r>
            <a:r>
              <a:rPr lang="en-IN" dirty="0" smtClean="0"/>
              <a:t>&gt;3 and </a:t>
            </a:r>
            <a:r>
              <a:rPr lang="en-IN" dirty="0" err="1" smtClean="0"/>
              <a:t>rfm_frequency</a:t>
            </a:r>
            <a:r>
              <a:rPr lang="en-IN" dirty="0" smtClean="0"/>
              <a:t>&gt;=3 and </a:t>
            </a:r>
            <a:r>
              <a:rPr lang="en-IN" dirty="0" err="1" smtClean="0"/>
              <a:t>rfm_monetary_value</a:t>
            </a:r>
            <a:r>
              <a:rPr lang="en-IN" dirty="0" smtClean="0"/>
              <a:t>&gt;=3 ) then 'Loyal' </a:t>
            </a:r>
          </a:p>
          <a:p>
            <a:r>
              <a:rPr lang="en-IN" dirty="0" smtClean="0"/>
              <a:t>	  when </a:t>
            </a:r>
            <a:r>
              <a:rPr lang="en-IN" dirty="0" err="1" smtClean="0"/>
              <a:t>rfm_concat</a:t>
            </a:r>
            <a:r>
              <a:rPr lang="en-IN" dirty="0" smtClean="0"/>
              <a:t> in (select </a:t>
            </a:r>
            <a:r>
              <a:rPr lang="en-IN" dirty="0" err="1" smtClean="0"/>
              <a:t>rfm_concat</a:t>
            </a:r>
            <a:r>
              <a:rPr lang="en-IN" dirty="0" smtClean="0"/>
              <a:t> from rfm_sales where </a:t>
            </a:r>
            <a:r>
              <a:rPr lang="en-IN" dirty="0" err="1" smtClean="0"/>
              <a:t>rfm_recency</a:t>
            </a:r>
            <a:r>
              <a:rPr lang="en-IN" dirty="0" smtClean="0"/>
              <a:t>&gt;=3 and </a:t>
            </a:r>
            <a:r>
              <a:rPr lang="en-IN" dirty="0" err="1" smtClean="0"/>
              <a:t>rfm_monetary_value</a:t>
            </a:r>
            <a:r>
              <a:rPr lang="en-IN" dirty="0" smtClean="0"/>
              <a:t>&gt;=2 and </a:t>
            </a:r>
            <a:r>
              <a:rPr lang="en-IN" dirty="0" err="1" smtClean="0"/>
              <a:t>sum_rfm</a:t>
            </a:r>
            <a:r>
              <a:rPr lang="en-IN" dirty="0" smtClean="0"/>
              <a:t> between 8 and 11 ) then '</a:t>
            </a:r>
            <a:r>
              <a:rPr lang="en-IN" dirty="0" err="1" smtClean="0"/>
              <a:t>Active_buyers</a:t>
            </a:r>
            <a:r>
              <a:rPr lang="en-IN" dirty="0" smtClean="0"/>
              <a:t>'</a:t>
            </a:r>
          </a:p>
          <a:p>
            <a:r>
              <a:rPr lang="en-IN" dirty="0" smtClean="0"/>
              <a:t>	  when </a:t>
            </a:r>
            <a:r>
              <a:rPr lang="en-IN" dirty="0" err="1" smtClean="0"/>
              <a:t>rfm_concat</a:t>
            </a:r>
            <a:r>
              <a:rPr lang="en-IN" dirty="0" smtClean="0"/>
              <a:t> in (select </a:t>
            </a:r>
            <a:r>
              <a:rPr lang="en-IN" dirty="0" err="1" smtClean="0"/>
              <a:t>rfm_concat</a:t>
            </a:r>
            <a:r>
              <a:rPr lang="en-IN" dirty="0" smtClean="0"/>
              <a:t> from rfm_sales where </a:t>
            </a:r>
            <a:r>
              <a:rPr lang="en-IN" dirty="0" err="1" smtClean="0"/>
              <a:t>rfm_recency</a:t>
            </a:r>
            <a:r>
              <a:rPr lang="en-IN" dirty="0" smtClean="0"/>
              <a:t>=1 and </a:t>
            </a:r>
            <a:r>
              <a:rPr lang="en-IN" dirty="0" err="1" smtClean="0"/>
              <a:t>rfm_frequency</a:t>
            </a:r>
            <a:r>
              <a:rPr lang="en-IN" dirty="0" smtClean="0"/>
              <a:t>&lt;=3 and </a:t>
            </a:r>
            <a:r>
              <a:rPr lang="en-IN" dirty="0" err="1" smtClean="0"/>
              <a:t>rfm_monetary_value</a:t>
            </a:r>
            <a:r>
              <a:rPr lang="en-IN" dirty="0" smtClean="0"/>
              <a:t>&lt;=4 ) then '</a:t>
            </a:r>
            <a:r>
              <a:rPr lang="en-IN" dirty="0" err="1" smtClean="0"/>
              <a:t>Lost_Customer</a:t>
            </a:r>
            <a:r>
              <a:rPr lang="en-IN" dirty="0" smtClean="0"/>
              <a:t>' </a:t>
            </a:r>
          </a:p>
          <a:p>
            <a:r>
              <a:rPr lang="en-IN" dirty="0" smtClean="0"/>
              <a:t>	  when </a:t>
            </a:r>
            <a:r>
              <a:rPr lang="en-IN" dirty="0" err="1" smtClean="0"/>
              <a:t>rfm_concat</a:t>
            </a:r>
            <a:r>
              <a:rPr lang="en-IN" dirty="0" smtClean="0"/>
              <a:t> in (select </a:t>
            </a:r>
            <a:r>
              <a:rPr lang="en-IN" dirty="0" err="1" smtClean="0"/>
              <a:t>rfm_concat</a:t>
            </a:r>
            <a:r>
              <a:rPr lang="en-IN" dirty="0" smtClean="0"/>
              <a:t> from rfm_sales where </a:t>
            </a:r>
            <a:r>
              <a:rPr lang="en-IN" dirty="0" err="1" smtClean="0"/>
              <a:t>rfm_recency</a:t>
            </a:r>
            <a:r>
              <a:rPr lang="en-IN" dirty="0" smtClean="0"/>
              <a:t>=2 and </a:t>
            </a:r>
            <a:r>
              <a:rPr lang="en-IN" dirty="0" err="1" smtClean="0"/>
              <a:t>rfm_frequency</a:t>
            </a:r>
            <a:r>
              <a:rPr lang="en-IN" dirty="0" smtClean="0"/>
              <a:t>&gt;=2 and </a:t>
            </a:r>
            <a:r>
              <a:rPr lang="en-IN" dirty="0" err="1" smtClean="0"/>
              <a:t>rfm_monetary_value</a:t>
            </a:r>
            <a:r>
              <a:rPr lang="en-IN" dirty="0" smtClean="0"/>
              <a:t>&gt;=2 and </a:t>
            </a:r>
            <a:r>
              <a:rPr lang="en-IN" dirty="0" err="1" smtClean="0"/>
              <a:t>sum_rfm</a:t>
            </a:r>
            <a:r>
              <a:rPr lang="en-IN" dirty="0" smtClean="0"/>
              <a:t> between 5 and 9 ) then '</a:t>
            </a:r>
            <a:r>
              <a:rPr lang="en-IN" dirty="0" err="1" smtClean="0"/>
              <a:t>Slipping_away_Customer</a:t>
            </a:r>
            <a:r>
              <a:rPr lang="en-IN" dirty="0" smtClean="0"/>
              <a:t>'</a:t>
            </a:r>
          </a:p>
          <a:p>
            <a:r>
              <a:rPr lang="en-IN" dirty="0" smtClean="0"/>
              <a:t>	  when </a:t>
            </a:r>
            <a:r>
              <a:rPr lang="en-IN" dirty="0" err="1" smtClean="0"/>
              <a:t>rfm_concat</a:t>
            </a:r>
            <a:r>
              <a:rPr lang="en-IN" dirty="0" smtClean="0"/>
              <a:t> in (select </a:t>
            </a:r>
            <a:r>
              <a:rPr lang="en-IN" dirty="0" err="1" smtClean="0"/>
              <a:t>rfm_concat</a:t>
            </a:r>
            <a:r>
              <a:rPr lang="en-IN" dirty="0" smtClean="0"/>
              <a:t> from rfm_sales where </a:t>
            </a:r>
            <a:r>
              <a:rPr lang="en-IN" dirty="0" err="1" smtClean="0"/>
              <a:t>rfm_recency</a:t>
            </a:r>
            <a:r>
              <a:rPr lang="en-IN" dirty="0" smtClean="0"/>
              <a:t>&gt;=3 and </a:t>
            </a:r>
            <a:r>
              <a:rPr lang="en-IN" dirty="0" err="1" smtClean="0"/>
              <a:t>rfm_frequency</a:t>
            </a:r>
            <a:r>
              <a:rPr lang="en-IN" dirty="0" smtClean="0"/>
              <a:t>&lt;2 and </a:t>
            </a:r>
            <a:r>
              <a:rPr lang="en-IN" dirty="0" err="1" smtClean="0"/>
              <a:t>rfm_monetary_value</a:t>
            </a:r>
            <a:r>
              <a:rPr lang="en-IN" dirty="0" smtClean="0"/>
              <a:t>&lt;=2) then '</a:t>
            </a:r>
            <a:r>
              <a:rPr lang="en-IN" dirty="0" err="1" smtClean="0"/>
              <a:t>New_Customer</a:t>
            </a:r>
            <a:r>
              <a:rPr lang="en-IN" dirty="0" smtClean="0"/>
              <a:t>'</a:t>
            </a:r>
          </a:p>
          <a:p>
            <a:r>
              <a:rPr lang="en-IN" dirty="0" smtClean="0"/>
              <a:t>	  when </a:t>
            </a:r>
            <a:r>
              <a:rPr lang="en-IN" dirty="0" err="1" smtClean="0"/>
              <a:t>rfm_concat</a:t>
            </a:r>
            <a:r>
              <a:rPr lang="en-IN" dirty="0" smtClean="0"/>
              <a:t> in (select </a:t>
            </a:r>
            <a:r>
              <a:rPr lang="en-IN" dirty="0" err="1" smtClean="0"/>
              <a:t>rfm_concat</a:t>
            </a:r>
            <a:r>
              <a:rPr lang="en-IN" dirty="0" smtClean="0"/>
              <a:t> from rfm_sales where </a:t>
            </a:r>
            <a:r>
              <a:rPr lang="en-IN" dirty="0" err="1" smtClean="0"/>
              <a:t>rfm_recency</a:t>
            </a:r>
            <a:r>
              <a:rPr lang="en-IN" dirty="0" smtClean="0"/>
              <a:t>&gt;3 and </a:t>
            </a:r>
            <a:r>
              <a:rPr lang="en-IN" dirty="0" err="1" smtClean="0"/>
              <a:t>rfm_frequency</a:t>
            </a:r>
            <a:r>
              <a:rPr lang="en-IN" dirty="0" smtClean="0"/>
              <a:t>&gt;=3 and </a:t>
            </a:r>
            <a:r>
              <a:rPr lang="en-IN" dirty="0" err="1" smtClean="0"/>
              <a:t>rfm_monetary_value</a:t>
            </a:r>
            <a:r>
              <a:rPr lang="en-IN" dirty="0" smtClean="0"/>
              <a:t>&lt;3) then '</a:t>
            </a:r>
            <a:r>
              <a:rPr lang="en-IN" dirty="0" err="1" smtClean="0"/>
              <a:t>Potential_buyers</a:t>
            </a:r>
            <a:r>
              <a:rPr lang="en-IN" dirty="0" smtClean="0"/>
              <a:t>'</a:t>
            </a:r>
          </a:p>
          <a:p>
            <a:endParaRPr lang="en-IN" dirty="0" smtClean="0"/>
          </a:p>
          <a:p>
            <a:r>
              <a:rPr lang="en-IN" dirty="0" smtClean="0"/>
              <a:t>	end) as </a:t>
            </a:r>
            <a:r>
              <a:rPr lang="en-IN" dirty="0" err="1" smtClean="0"/>
              <a:t>Customer_Type</a:t>
            </a:r>
            <a:r>
              <a:rPr lang="en-IN" dirty="0" smtClean="0"/>
              <a:t> </a:t>
            </a:r>
          </a:p>
          <a:p>
            <a:r>
              <a:rPr lang="en-IN" dirty="0" smtClean="0"/>
              <a:t>	into </a:t>
            </a:r>
            <a:r>
              <a:rPr lang="en-IN" dirty="0" err="1" smtClean="0"/>
              <a:t>customer_seg</a:t>
            </a:r>
            <a:endParaRPr lang="en-IN" dirty="0" smtClean="0"/>
          </a:p>
          <a:p>
            <a:r>
              <a:rPr lang="en-IN" dirty="0" smtClean="0"/>
              <a:t>	from </a:t>
            </a:r>
            <a:r>
              <a:rPr lang="en-IN" dirty="0" err="1" smtClean="0"/>
              <a:t>rfm</a:t>
            </a:r>
            <a:r>
              <a:rPr lang="en-IN" dirty="0" smtClean="0"/>
              <a:t>;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500990" cy="969959"/>
          </a:xfrm>
        </p:spPr>
        <p:txBody>
          <a:bodyPr/>
          <a:lstStyle/>
          <a:p>
            <a:r>
              <a:rPr lang="en-IN" dirty="0" smtClean="0"/>
              <a:t>Increase in sales over year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192880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Previous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Current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%</a:t>
                      </a:r>
                      <a:r>
                        <a:rPr lang="en-IN" baseline="0" dirty="0" smtClean="0"/>
                        <a:t> increase in sales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16.87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-63.97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928794" y="3500438"/>
          <a:ext cx="4786346" cy="2886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500990" cy="969959"/>
          </a:xfrm>
        </p:spPr>
        <p:txBody>
          <a:bodyPr/>
          <a:lstStyle/>
          <a:p>
            <a:r>
              <a:rPr lang="en-IN" dirty="0" smtClean="0"/>
              <a:t>Total Sales by Product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71604" y="1071546"/>
          <a:ext cx="5500726" cy="2439773"/>
        </p:xfrm>
        <a:graphic>
          <a:graphicData uri="http://schemas.openxmlformats.org/drawingml/2006/table">
            <a:tbl>
              <a:tblPr/>
              <a:tblGrid>
                <a:gridCol w="2802257"/>
                <a:gridCol w="2698469"/>
              </a:tblGrid>
              <a:tr h="3450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PRODUCTLINE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TOTAL_SALES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6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Classic Cars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1968930.37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450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Vintage Cars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867821.11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50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Motorcycles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571524.05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450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Trucks and Buses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539929.67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50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Planes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203616.26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450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Ships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72512.18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857224" y="3929066"/>
          <a:ext cx="70009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52"/>
            <a:ext cx="7500990" cy="969959"/>
          </a:xfrm>
        </p:spPr>
        <p:txBody>
          <a:bodyPr/>
          <a:lstStyle/>
          <a:p>
            <a:r>
              <a:rPr lang="en-IN" dirty="0" smtClean="0"/>
              <a:t>Total Sales by Deal Size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28" y="1428736"/>
          <a:ext cx="3500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Deal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Sales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2669832.3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893336.64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661164.7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1428728" y="3286124"/>
          <a:ext cx="6572296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52"/>
            <a:ext cx="7500990" cy="969959"/>
          </a:xfrm>
        </p:spPr>
        <p:txBody>
          <a:bodyPr/>
          <a:lstStyle/>
          <a:p>
            <a:r>
              <a:rPr lang="en-IN" dirty="0" smtClean="0"/>
              <a:t>Customer Segmentation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4414" y="1285860"/>
          <a:ext cx="5072098" cy="1771650"/>
        </p:xfrm>
        <a:graphic>
          <a:graphicData uri="http://schemas.openxmlformats.org/drawingml/2006/table">
            <a:tbl>
              <a:tblPr/>
              <a:tblGrid>
                <a:gridCol w="2908313"/>
                <a:gridCol w="2163785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Customer</a:t>
                      </a:r>
                      <a:r>
                        <a:rPr lang="en-IN" sz="18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r>
                        <a:rPr lang="en-IN" sz="18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customers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Active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buyers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Lost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Loyal Customers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New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Slipping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away</a:t>
                      </a:r>
                      <a:r>
                        <a:rPr lang="en-IN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Customer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714348" y="3357562"/>
          <a:ext cx="692948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D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" y="1071546"/>
            <a:ext cx="9111474" cy="5572164"/>
          </a:xfrm>
        </p:spPr>
      </p:pic>
      <p:sp>
        <p:nvSpPr>
          <p:cNvPr id="5" name="TextBox 4"/>
          <p:cNvSpPr txBox="1"/>
          <p:nvPr/>
        </p:nvSpPr>
        <p:spPr>
          <a:xfrm>
            <a:off x="2857488" y="285728"/>
            <a:ext cx="31758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accent6">
                    <a:lumMod val="75000"/>
                  </a:schemeClr>
                </a:solidFill>
              </a:rPr>
              <a:t>Tableau Dashboard</a:t>
            </a:r>
            <a:endParaRPr lang="en-IN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D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642918"/>
            <a:ext cx="8986213" cy="60007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D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9144000" cy="62865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52"/>
            <a:ext cx="7500990" cy="969959"/>
          </a:xfrm>
        </p:spPr>
        <p:txBody>
          <a:bodyPr/>
          <a:lstStyle/>
          <a:p>
            <a:r>
              <a:rPr lang="en-IN" dirty="0" smtClean="0"/>
              <a:t>SQL Queries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4348" y="1785926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WITH </a:t>
            </a:r>
            <a:r>
              <a:rPr lang="en-IN" dirty="0" err="1" smtClean="0"/>
              <a:t>Sales_y</a:t>
            </a:r>
            <a:r>
              <a:rPr lang="en-IN" dirty="0" smtClean="0"/>
              <a:t> as </a:t>
            </a:r>
          </a:p>
          <a:p>
            <a:r>
              <a:rPr lang="en-IN" dirty="0" smtClean="0"/>
              <a:t>	(SELECT  </a:t>
            </a:r>
          </a:p>
          <a:p>
            <a:r>
              <a:rPr lang="en-IN" dirty="0" smtClean="0"/>
              <a:t>		YEAR_ID AS 'YEAR',  SUM(SALES) AS 'TOTAL_SALES' </a:t>
            </a:r>
          </a:p>
          <a:p>
            <a:r>
              <a:rPr lang="en-IN" dirty="0" smtClean="0"/>
              <a:t>		FROM sales_data</a:t>
            </a:r>
          </a:p>
          <a:p>
            <a:r>
              <a:rPr lang="en-IN" dirty="0" smtClean="0"/>
              <a:t>		group by YEAR_ID</a:t>
            </a:r>
          </a:p>
          <a:p>
            <a:endParaRPr lang="en-IN" dirty="0" smtClean="0"/>
          </a:p>
          <a:p>
            <a:r>
              <a:rPr lang="en-IN" dirty="0" smtClean="0"/>
              <a:t>)</a:t>
            </a:r>
          </a:p>
          <a:p>
            <a:r>
              <a:rPr lang="en-IN" dirty="0" smtClean="0"/>
              <a:t>select </a:t>
            </a:r>
          </a:p>
          <a:p>
            <a:r>
              <a:rPr lang="en-IN" dirty="0" smtClean="0"/>
              <a:t>	s2.year as 'YEAR',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concat</a:t>
            </a:r>
            <a:r>
              <a:rPr lang="en-IN" dirty="0" smtClean="0"/>
              <a:t>(round(100*(s2.total_sales-s1.total_sales)/s1.total_sales, 2), '%') as 'PERCENT_INC_IN_SALES',</a:t>
            </a:r>
          </a:p>
          <a:p>
            <a:r>
              <a:rPr lang="en-IN" dirty="0" smtClean="0"/>
              <a:t>	S1.YEAR AS 'PREVIOUS YEAR'</a:t>
            </a:r>
          </a:p>
          <a:p>
            <a:r>
              <a:rPr lang="en-IN" dirty="0" smtClean="0"/>
              <a:t>	from </a:t>
            </a:r>
            <a:r>
              <a:rPr lang="en-IN" dirty="0" err="1" smtClean="0"/>
              <a:t>sales_y</a:t>
            </a:r>
            <a:r>
              <a:rPr lang="en-IN" dirty="0" smtClean="0"/>
              <a:t> s1, </a:t>
            </a:r>
            <a:r>
              <a:rPr lang="en-IN" dirty="0" err="1" smtClean="0"/>
              <a:t>sales_y</a:t>
            </a:r>
            <a:r>
              <a:rPr lang="en-IN" dirty="0" smtClean="0"/>
              <a:t> s2 </a:t>
            </a:r>
          </a:p>
          <a:p>
            <a:r>
              <a:rPr lang="en-IN" dirty="0" smtClean="0"/>
              <a:t>	where s2.year&gt;s1.year and s2.year-s1.year=1 </a:t>
            </a:r>
          </a:p>
          <a:p>
            <a:r>
              <a:rPr lang="en-IN" dirty="0" smtClean="0"/>
              <a:t>	order by year </a:t>
            </a:r>
            <a:r>
              <a:rPr lang="en-IN" dirty="0" err="1" smtClean="0"/>
              <a:t>asc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2910" y="928670"/>
            <a:ext cx="7500990" cy="96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Increase in sales over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161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Customer Segmentation Project on Sales data </vt:lpstr>
      <vt:lpstr>Increase in sales over year</vt:lpstr>
      <vt:lpstr>Total Sales by Product</vt:lpstr>
      <vt:lpstr>Total Sales by Deal Size</vt:lpstr>
      <vt:lpstr>Customer Segmentation</vt:lpstr>
      <vt:lpstr>Slide 6</vt:lpstr>
      <vt:lpstr>Slide 7</vt:lpstr>
      <vt:lpstr>Slide 8</vt:lpstr>
      <vt:lpstr>SQL Queries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Project on Sales data </dc:title>
  <dc:creator>HP</dc:creator>
  <cp:lastModifiedBy>HP</cp:lastModifiedBy>
  <cp:revision>2</cp:revision>
  <dcterms:created xsi:type="dcterms:W3CDTF">2023-10-05T07:16:48Z</dcterms:created>
  <dcterms:modified xsi:type="dcterms:W3CDTF">2023-10-05T11:48:39Z</dcterms:modified>
</cp:coreProperties>
</file>