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1"/>
  </p:notesMasterIdLst>
  <p:sldIdLst>
    <p:sldId id="256" r:id="rId5"/>
    <p:sldId id="273" r:id="rId6"/>
    <p:sldId id="274" r:id="rId7"/>
    <p:sldId id="276" r:id="rId8"/>
    <p:sldId id="277" r:id="rId9"/>
    <p:sldId id="278" r:id="rId10"/>
    <p:sldId id="303" r:id="rId11"/>
    <p:sldId id="279" r:id="rId12"/>
    <p:sldId id="281" r:id="rId13"/>
    <p:sldId id="304" r:id="rId14"/>
    <p:sldId id="284" r:id="rId15"/>
    <p:sldId id="286" r:id="rId16"/>
    <p:sldId id="287" r:id="rId17"/>
    <p:sldId id="294" r:id="rId18"/>
    <p:sldId id="310" r:id="rId19"/>
    <p:sldId id="311" r:id="rId20"/>
    <p:sldId id="305" r:id="rId21"/>
    <p:sldId id="293" r:id="rId22"/>
    <p:sldId id="299" r:id="rId23"/>
    <p:sldId id="306" r:id="rId24"/>
    <p:sldId id="307" r:id="rId25"/>
    <p:sldId id="296" r:id="rId26"/>
    <p:sldId id="298" r:id="rId27"/>
    <p:sldId id="308" r:id="rId28"/>
    <p:sldId id="312" r:id="rId29"/>
    <p:sldId id="30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smtClean="0"/>
              <a:t>10/12/2018</a:t>
            </a:fld>
            <a:endParaRPr lang="en-ZA"/>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ZA"/>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ZA" smtClean="0"/>
              <a:t>‹#›</a:t>
            </a:fld>
            <a:endParaRPr lang="en-ZA"/>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a:t>Click to edit Master title style</a:t>
            </a:r>
            <a:endParaRPr lang="en-US" dirty="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3A5200-74F0-9445-8847-A53AA9C11C7B}" type="datetime1">
              <a:rPr lang="en-US" smtClean="0"/>
              <a:t>10/12/2018</a:t>
            </a:fld>
            <a:endParaRPr lang="en-ZA"/>
          </a:p>
        </p:txBody>
      </p:sp>
      <p:sp>
        <p:nvSpPr>
          <p:cNvPr id="6" name="Footer Placeholder 5"/>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a:t>Click to edit Master title style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3A5200-74F0-9445-8847-A53AA9C11C7B}" type="datetime1">
              <a:rPr lang="en-US" smtClean="0"/>
              <a:t>10/12/2018</a:t>
            </a:fld>
            <a:endParaRPr lang="en-ZA"/>
          </a:p>
        </p:txBody>
      </p:sp>
      <p:sp>
        <p:nvSpPr>
          <p:cNvPr id="6" name="Footer Placeholder 5"/>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17C1C-DA5E-F743-826B-CB70C940D4E6}" type="datetime1">
              <a:rPr lang="en-US" smtClean="0"/>
              <a:t>10/12/2018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10E4C-E478-1D40-94DF-17D7429B053A}" type="datetime1">
              <a:rPr lang="en-US" smtClean="0"/>
              <a:t>10/12/2018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A9061-1D22-724D-9508-7BAEAF287353}" type="datetime1">
              <a:rPr lang="en-US" smtClean="0"/>
              <a:t>10/12/2018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smtClean="0"/>
              <a:t>10/12/2018</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41EE2-1449-2741-9D08-61623EFC2A0E}"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AF7560-49B8-714F-A7F1-D946D3E64C23}"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7DD9237C-03C9-D843-906B-96D98C6B2D61}"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dirty="0"/>
              <a:t>Text Item</a:t>
            </a:r>
            <a:endParaRPr lang="en-ZA" dirty="0"/>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dirty="0"/>
              <a:t>Text Item</a:t>
            </a:r>
            <a:endParaRPr lang="en-ZA" dirty="0"/>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dirty="0"/>
              <a:t>Text Item</a:t>
            </a:r>
            <a:endParaRPr lang="en-ZA" dirty="0"/>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dirty="0"/>
              <a:t>Text Item</a:t>
            </a:r>
            <a:endParaRPr lang="en-ZA" dirty="0"/>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dirty="0"/>
              <a:t>Text Item</a:t>
            </a:r>
            <a:endParaRPr lang="en-ZA"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97BD2BD-1F35-9841-A6BF-76BE540EE01F}"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ZA"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ZA"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ZA"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ZA"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ZA"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E94F40A-5592-5744-BFD7-61B04D70BFE7}"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177F711-7020-994E-A797-D04033A0CF12}"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dirty="0"/>
              <a:t>Edit bullet description</a:t>
            </a:r>
            <a:endParaRPr lang="en-ZA" dirty="0"/>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dirty="0"/>
              <a:t>Edit bullet description</a:t>
            </a:r>
            <a:endParaRPr lang="en-ZA" dirty="0"/>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ZA"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177F711-7020-994E-A797-D04033A0CF12}"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dirty="0"/>
              <a:t>Edit bullet description</a:t>
            </a:r>
            <a:endParaRPr lang="en-ZA" dirty="0"/>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dirty="0"/>
              <a:t>Edit bullet description</a:t>
            </a:r>
            <a:endParaRPr lang="en-ZA" dirty="0"/>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ZA"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C369370-372E-0846-B090-5E6EF97A3B62}" type="datetime1">
              <a:rPr lang="en-US" smtClean="0"/>
              <a:t>10/12/2018</a:t>
            </a:fld>
            <a:endParaRPr lang="en-ZA"/>
          </a:p>
        </p:txBody>
      </p:sp>
      <p:sp>
        <p:nvSpPr>
          <p:cNvPr id="5" name="Footer Placeholder 4"/>
          <p:cNvSpPr>
            <a:spLocks noGrp="1"/>
          </p:cNvSpPr>
          <p:nvPr>
            <p:ph type="ftr" sz="quarter" idx="11"/>
          </p:nvPr>
        </p:nvSpPr>
        <p:spPr/>
        <p:txBody>
          <a:bodyPr/>
          <a:lstStyle/>
          <a:p>
            <a:endParaRPr lang="en-Z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ZA" smtClean="0"/>
              <a:t>‹#›</a:t>
            </a:fld>
            <a:endParaRPr lang="en-ZA"/>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dirty="0"/>
              <a:t>Edit bullet description</a:t>
            </a:r>
            <a:endParaRPr lang="en-ZA" dirty="0"/>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dirty="0"/>
              <a:t>Edit bullet description</a:t>
            </a:r>
            <a:endParaRPr lang="en-ZA" dirty="0"/>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dirty="0"/>
              <a:t>Edit bullet description</a:t>
            </a:r>
            <a:endParaRPr lang="en-ZA" dirty="0"/>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dirty="0"/>
              <a:t>Edit bullet description</a:t>
            </a:r>
            <a:endParaRPr lang="en-ZA" dirty="0"/>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ZA"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ZA"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7">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smtClean="0"/>
              <a:pPr/>
              <a:t>10/12/2018</a:t>
            </a:fld>
            <a:endParaRPr lang="en-ZA"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ZA"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ZA" smtClean="0"/>
              <a:t>‹#›</a:t>
            </a:fld>
            <a:endParaRPr lang="en-ZA"/>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47" r:id="rId15"/>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2481478" y="1616963"/>
            <a:ext cx="6868584" cy="1926670"/>
          </a:xfrm>
        </p:spPr>
        <p:txBody>
          <a:bodyPr/>
          <a:lstStyle/>
          <a:p>
            <a:pPr algn="ctr"/>
            <a:r>
              <a:rPr lang="en-ZA" sz="3200" dirty="0">
                <a:solidFill>
                  <a:schemeClr val="bg1"/>
                </a:solidFill>
              </a:rPr>
              <a:t>Final Year Project </a:t>
            </a:r>
            <a:br>
              <a:rPr lang="en-ZA" sz="3200" dirty="0">
                <a:solidFill>
                  <a:schemeClr val="bg1"/>
                </a:solidFill>
              </a:rPr>
            </a:br>
            <a:r>
              <a:rPr lang="en-ZA" sz="3200" dirty="0">
                <a:solidFill>
                  <a:schemeClr val="bg1"/>
                </a:solidFill>
              </a:rPr>
              <a:t>Mid Sem Presentation</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285738" y="3483606"/>
            <a:ext cx="8928945" cy="929766"/>
          </a:xfrm>
        </p:spPr>
        <p:txBody>
          <a:bodyPr>
            <a:normAutofit fontScale="70000" lnSpcReduction="20000"/>
          </a:bodyPr>
          <a:lstStyle/>
          <a:p>
            <a:pPr lvl="1"/>
            <a:r>
              <a:rPr lang="en-ZA" sz="3200" dirty="0">
                <a:solidFill>
                  <a:schemeClr val="tx1"/>
                </a:solidFill>
              </a:rPr>
              <a:t>On</a:t>
            </a:r>
          </a:p>
          <a:p>
            <a:pPr lvl="1"/>
            <a:r>
              <a:rPr lang="en-IN" sz="4000" dirty="0">
                <a:solidFill>
                  <a:schemeClr val="tx1"/>
                </a:solidFill>
              </a:rPr>
              <a:t>Supervised learning for big social data analysis</a:t>
            </a:r>
            <a:endParaRPr lang="en-ZA" sz="4000" dirty="0">
              <a:solidFill>
                <a:schemeClr val="tx1"/>
              </a:solidFill>
            </a:endParaRPr>
          </a:p>
        </p:txBody>
      </p:sp>
      <p:sp>
        <p:nvSpPr>
          <p:cNvPr id="4" name="TextBox 3">
            <a:extLst>
              <a:ext uri="{FF2B5EF4-FFF2-40B4-BE49-F238E27FC236}">
                <a16:creationId xmlns:a16="http://schemas.microsoft.com/office/drawing/2014/main" id="{00C3D095-80C9-4827-836E-63F27E24F9DB}"/>
              </a:ext>
            </a:extLst>
          </p:cNvPr>
          <p:cNvSpPr txBox="1"/>
          <p:nvPr/>
        </p:nvSpPr>
        <p:spPr>
          <a:xfrm>
            <a:off x="850005" y="4906850"/>
            <a:ext cx="3799267" cy="1200329"/>
          </a:xfrm>
          <a:prstGeom prst="rect">
            <a:avLst/>
          </a:prstGeom>
          <a:noFill/>
        </p:spPr>
        <p:txBody>
          <a:bodyPr wrap="square" rtlCol="0">
            <a:spAutoFit/>
          </a:bodyPr>
          <a:lstStyle/>
          <a:p>
            <a:r>
              <a:rPr lang="en-IN" dirty="0"/>
              <a:t>Submitted by :</a:t>
            </a:r>
          </a:p>
          <a:p>
            <a:r>
              <a:rPr lang="en-IN" dirty="0" smtClean="0"/>
              <a:t>Chandan Partap Singh(151456)</a:t>
            </a:r>
            <a:endParaRPr lang="en-IN" dirty="0"/>
          </a:p>
          <a:p>
            <a:r>
              <a:rPr lang="en-IN" dirty="0" err="1" smtClean="0"/>
              <a:t>Ashwani</a:t>
            </a:r>
            <a:r>
              <a:rPr lang="en-IN" dirty="0" smtClean="0"/>
              <a:t> </a:t>
            </a:r>
            <a:r>
              <a:rPr lang="en-IN" dirty="0" err="1" smtClean="0"/>
              <a:t>Tandon</a:t>
            </a:r>
            <a:r>
              <a:rPr lang="en-IN" dirty="0" smtClean="0"/>
              <a:t>(151465)</a:t>
            </a:r>
            <a:endParaRPr lang="en-IN" dirty="0"/>
          </a:p>
          <a:p>
            <a:r>
              <a:rPr lang="en-IN" dirty="0"/>
              <a:t>Group No: </a:t>
            </a:r>
            <a:r>
              <a:rPr lang="en-IN" dirty="0" smtClean="0"/>
              <a:t>193</a:t>
            </a:r>
            <a:endParaRPr lang="en-IN" dirty="0"/>
          </a:p>
        </p:txBody>
      </p:sp>
      <p:sp>
        <p:nvSpPr>
          <p:cNvPr id="5" name="TextBox 4">
            <a:extLst>
              <a:ext uri="{FF2B5EF4-FFF2-40B4-BE49-F238E27FC236}">
                <a16:creationId xmlns:a16="http://schemas.microsoft.com/office/drawing/2014/main" id="{DFB05E7B-9256-4986-9A71-A68A42668185}"/>
              </a:ext>
            </a:extLst>
          </p:cNvPr>
          <p:cNvSpPr txBox="1"/>
          <p:nvPr/>
        </p:nvSpPr>
        <p:spPr>
          <a:xfrm>
            <a:off x="9350062" y="4906850"/>
            <a:ext cx="3125274" cy="646331"/>
          </a:xfrm>
          <a:prstGeom prst="rect">
            <a:avLst/>
          </a:prstGeom>
          <a:noFill/>
        </p:spPr>
        <p:txBody>
          <a:bodyPr wrap="square" rtlCol="0">
            <a:spAutoFit/>
          </a:bodyPr>
          <a:lstStyle/>
          <a:p>
            <a:r>
              <a:rPr lang="en-IN" b="1" dirty="0" smtClean="0"/>
              <a:t>Faculty Guide:</a:t>
            </a:r>
          </a:p>
          <a:p>
            <a:r>
              <a:rPr lang="en-IN" b="1" dirty="0" err="1" smtClean="0"/>
              <a:t>Dr.</a:t>
            </a:r>
            <a:r>
              <a:rPr lang="en-IN" b="1" dirty="0" smtClean="0"/>
              <a:t> Hari Singh</a:t>
            </a:r>
            <a:endParaRPr lang="en-IN" b="1" dirty="0"/>
          </a:p>
        </p:txBody>
      </p:sp>
      <p:pic>
        <p:nvPicPr>
          <p:cNvPr id="7" name="Picture 6">
            <a:extLst>
              <a:ext uri="{FF2B5EF4-FFF2-40B4-BE49-F238E27FC236}">
                <a16:creationId xmlns:a16="http://schemas.microsoft.com/office/drawing/2014/main" id="{36F9FFA2-3101-416E-B676-E10C8116DE4D}"/>
              </a:ext>
            </a:extLst>
          </p:cNvPr>
          <p:cNvPicPr>
            <a:picLocks noChangeAspect="1"/>
          </p:cNvPicPr>
          <p:nvPr/>
        </p:nvPicPr>
        <p:blipFill>
          <a:blip r:embed="rId2"/>
          <a:stretch>
            <a:fillRect/>
          </a:stretch>
        </p:blipFill>
        <p:spPr>
          <a:xfrm>
            <a:off x="5183820" y="620728"/>
            <a:ext cx="1463900" cy="1798143"/>
          </a:xfrm>
          <a:prstGeom prst="rect">
            <a:avLst/>
          </a:prstGeom>
        </p:spPr>
      </p:pic>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6E10-2FD9-494A-B1FB-E63CD2EECBE7}"/>
              </a:ext>
            </a:extLst>
          </p:cNvPr>
          <p:cNvSpPr>
            <a:spLocks noGrp="1"/>
          </p:cNvSpPr>
          <p:nvPr>
            <p:ph type="title"/>
          </p:nvPr>
        </p:nvSpPr>
        <p:spPr/>
        <p:txBody>
          <a:bodyPr/>
          <a:lstStyle/>
          <a:p>
            <a:r>
              <a:rPr lang="en-IN" dirty="0" smtClean="0"/>
              <a:t>Contd..</a:t>
            </a:r>
            <a:endParaRPr lang="en-IN" dirty="0"/>
          </a:p>
        </p:txBody>
      </p:sp>
      <p:sp>
        <p:nvSpPr>
          <p:cNvPr id="3" name="Content Placeholder 2">
            <a:extLst>
              <a:ext uri="{FF2B5EF4-FFF2-40B4-BE49-F238E27FC236}">
                <a16:creationId xmlns:a16="http://schemas.microsoft.com/office/drawing/2014/main" id="{18174C67-D0DE-489C-BEAF-E2D057E2C140}"/>
              </a:ext>
            </a:extLst>
          </p:cNvPr>
          <p:cNvSpPr>
            <a:spLocks noGrp="1"/>
          </p:cNvSpPr>
          <p:nvPr>
            <p:ph idx="1"/>
          </p:nvPr>
        </p:nvSpPr>
        <p:spPr>
          <a:xfrm>
            <a:off x="915157" y="2459809"/>
            <a:ext cx="9856482" cy="3280832"/>
          </a:xfrm>
        </p:spPr>
        <p:txBody>
          <a:bodyPr>
            <a:normAutofit fontScale="85000" lnSpcReduction="10000"/>
          </a:bodyPr>
          <a:lstStyle/>
          <a:p>
            <a:endParaRPr lang="en-US" b="1" u="sng" dirty="0"/>
          </a:p>
          <a:p>
            <a:endParaRPr lang="en-US" b="1" u="sng" dirty="0"/>
          </a:p>
          <a:p>
            <a:r>
              <a:rPr lang="en-IN" dirty="0"/>
              <a:t>People have analysed data from Facebook walls of 153 public organisations using </a:t>
            </a:r>
            <a:r>
              <a:rPr lang="en-IN" b="1" dirty="0"/>
              <a:t>unsupervised machine learning techniques</a:t>
            </a:r>
            <a:r>
              <a:rPr lang="en-IN" dirty="0"/>
              <a:t> to understand the characteristics of user engagement and post-performance. Their analysis indicates an increasing trend of user engagement on public health posts during recent years. Based on the clustering results, their analysis shows that Photo and Link type posts are most favourable for high and medium user engagement respectively. </a:t>
            </a:r>
            <a:endParaRPr lang="en-US" b="1" dirty="0"/>
          </a:p>
          <a:p>
            <a:endParaRPr lang="en-IN" dirty="0"/>
          </a:p>
          <a:p>
            <a:r>
              <a:rPr lang="en-IN" dirty="0"/>
              <a:t>Research has also been done using </a:t>
            </a:r>
            <a:r>
              <a:rPr lang="en-IN" b="1" dirty="0"/>
              <a:t>semi-supervised learning</a:t>
            </a:r>
            <a:r>
              <a:rPr lang="en-IN" dirty="0"/>
              <a:t> model based on the combined use of random projection scaling as part of a vector space model, and </a:t>
            </a:r>
            <a:r>
              <a:rPr lang="en-IN" b="1" dirty="0"/>
              <a:t>support vector machines</a:t>
            </a:r>
            <a:r>
              <a:rPr lang="en-IN" dirty="0"/>
              <a:t> to perform reasoning on a knowledge base. It is developed by merging a graph representation of common sense with a linguistic resource for the lexical representation of </a:t>
            </a:r>
            <a:r>
              <a:rPr lang="en-IN" dirty="0" smtClean="0"/>
              <a:t>affect.</a:t>
            </a:r>
            <a:endParaRPr lang="en-IN" dirty="0"/>
          </a:p>
        </p:txBody>
      </p:sp>
      <p:sp>
        <p:nvSpPr>
          <p:cNvPr id="4" name="Slide Number Placeholder 3">
            <a:extLst>
              <a:ext uri="{FF2B5EF4-FFF2-40B4-BE49-F238E27FC236}">
                <a16:creationId xmlns:a16="http://schemas.microsoft.com/office/drawing/2014/main" id="{0528218F-9FAA-4DC1-8D39-615707B11221}"/>
              </a:ext>
            </a:extLst>
          </p:cNvPr>
          <p:cNvSpPr>
            <a:spLocks noGrp="1"/>
          </p:cNvSpPr>
          <p:nvPr>
            <p:ph type="sldNum" sz="quarter" idx="12"/>
          </p:nvPr>
        </p:nvSpPr>
        <p:spPr/>
        <p:txBody>
          <a:bodyPr/>
          <a:lstStyle/>
          <a:p>
            <a:fld id="{9FF96B15-8338-45D5-A943-561235072D66}" type="slidenum">
              <a:rPr lang="en-ZA" smtClean="0"/>
              <a:t>10</a:t>
            </a:fld>
            <a:endParaRPr lang="en-ZA"/>
          </a:p>
        </p:txBody>
      </p:sp>
    </p:spTree>
    <p:extLst>
      <p:ext uri="{BB962C8B-B14F-4D97-AF65-F5344CB8AC3E}">
        <p14:creationId xmlns:p14="http://schemas.microsoft.com/office/powerpoint/2010/main" val="3240652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E039-DFC9-4603-9FB2-D530B4D9E214}"/>
              </a:ext>
            </a:extLst>
          </p:cNvPr>
          <p:cNvSpPr>
            <a:spLocks noGrp="1"/>
          </p:cNvSpPr>
          <p:nvPr>
            <p:ph type="title"/>
          </p:nvPr>
        </p:nvSpPr>
        <p:spPr/>
        <p:txBody>
          <a:bodyPr/>
          <a:lstStyle/>
          <a:p>
            <a:r>
              <a:rPr lang="en-IN" dirty="0"/>
              <a:t>Software Process Model</a:t>
            </a:r>
          </a:p>
        </p:txBody>
      </p:sp>
      <p:sp>
        <p:nvSpPr>
          <p:cNvPr id="3" name="Content Placeholder 2">
            <a:extLst>
              <a:ext uri="{FF2B5EF4-FFF2-40B4-BE49-F238E27FC236}">
                <a16:creationId xmlns:a16="http://schemas.microsoft.com/office/drawing/2014/main" id="{9DA2BB8E-341B-4C47-9945-13F0DD27F77F}"/>
              </a:ext>
            </a:extLst>
          </p:cNvPr>
          <p:cNvSpPr>
            <a:spLocks noGrp="1"/>
          </p:cNvSpPr>
          <p:nvPr>
            <p:ph idx="1"/>
          </p:nvPr>
        </p:nvSpPr>
        <p:spPr/>
        <p:txBody>
          <a:bodyPr>
            <a:normAutofit/>
          </a:bodyPr>
          <a:lstStyle/>
          <a:p>
            <a:r>
              <a:rPr lang="en-US" b="1" dirty="0" smtClean="0"/>
              <a:t>Incremental Model Development</a:t>
            </a:r>
            <a:endParaRPr lang="en-US" b="1" dirty="0"/>
          </a:p>
          <a:p>
            <a:r>
              <a:rPr lang="en-US" b="1" dirty="0"/>
              <a:t>Why Incremental Model </a:t>
            </a:r>
            <a:r>
              <a:rPr lang="en-US" b="1" dirty="0" smtClean="0"/>
              <a:t>Development ?</a:t>
            </a:r>
          </a:p>
          <a:p>
            <a:endParaRPr lang="en-US" b="1" dirty="0"/>
          </a:p>
          <a:p>
            <a:pPr lvl="1"/>
            <a:r>
              <a:rPr lang="en-GB" dirty="0"/>
              <a:t>More flexible – less costly to change scope and requirements</a:t>
            </a:r>
            <a:r>
              <a:rPr lang="en-US" dirty="0"/>
              <a:t> </a:t>
            </a:r>
            <a:endParaRPr lang="en-IN" sz="2000" dirty="0"/>
          </a:p>
          <a:p>
            <a:pPr lvl="1"/>
            <a:r>
              <a:rPr lang="en-GB" dirty="0"/>
              <a:t>Easier to test and debug during a smaller iteration</a:t>
            </a:r>
            <a:r>
              <a:rPr lang="en-US" dirty="0"/>
              <a:t> </a:t>
            </a:r>
            <a:endParaRPr lang="en-IN" sz="2000" dirty="0"/>
          </a:p>
          <a:p>
            <a:pPr lvl="1"/>
            <a:r>
              <a:rPr lang="en-GB" dirty="0"/>
              <a:t>Each iteration is an easily managed milestone.</a:t>
            </a:r>
            <a:r>
              <a:rPr lang="en-US" dirty="0"/>
              <a:t> </a:t>
            </a:r>
            <a:endParaRPr lang="en-IN" sz="2000" dirty="0"/>
          </a:p>
          <a:p>
            <a:endParaRPr lang="en-IN" b="1" dirty="0"/>
          </a:p>
          <a:p>
            <a:endParaRPr lang="en-IN" dirty="0"/>
          </a:p>
        </p:txBody>
      </p:sp>
      <p:sp>
        <p:nvSpPr>
          <p:cNvPr id="4" name="Slide Number Placeholder 3">
            <a:extLst>
              <a:ext uri="{FF2B5EF4-FFF2-40B4-BE49-F238E27FC236}">
                <a16:creationId xmlns:a16="http://schemas.microsoft.com/office/drawing/2014/main" id="{1C555F08-D9FB-4A55-AB52-EDE3EA29A01C}"/>
              </a:ext>
            </a:extLst>
          </p:cNvPr>
          <p:cNvSpPr>
            <a:spLocks noGrp="1"/>
          </p:cNvSpPr>
          <p:nvPr>
            <p:ph type="sldNum" sz="quarter" idx="12"/>
          </p:nvPr>
        </p:nvSpPr>
        <p:spPr/>
        <p:txBody>
          <a:bodyPr/>
          <a:lstStyle/>
          <a:p>
            <a:fld id="{9FF96B15-8338-45D5-A943-561235072D66}" type="slidenum">
              <a:rPr lang="en-ZA" smtClean="0"/>
              <a:t>11</a:t>
            </a:fld>
            <a:endParaRPr lang="en-ZA"/>
          </a:p>
        </p:txBody>
      </p:sp>
    </p:spTree>
    <p:extLst>
      <p:ext uri="{BB962C8B-B14F-4D97-AF65-F5344CB8AC3E}">
        <p14:creationId xmlns:p14="http://schemas.microsoft.com/office/powerpoint/2010/main" val="364123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7157-980E-4F03-895E-6701B2643A44}"/>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BB127338-CB14-415F-80BA-A2D4906E143E}"/>
              </a:ext>
            </a:extLst>
          </p:cNvPr>
          <p:cNvSpPr>
            <a:spLocks noGrp="1"/>
          </p:cNvSpPr>
          <p:nvPr>
            <p:ph idx="1"/>
          </p:nvPr>
        </p:nvSpPr>
        <p:spPr>
          <a:xfrm>
            <a:off x="1154954" y="2603499"/>
            <a:ext cx="9753451" cy="4054877"/>
          </a:xfrm>
        </p:spPr>
        <p:txBody>
          <a:bodyPr/>
          <a:lstStyle/>
          <a:p>
            <a:endParaRPr lang="en-US" dirty="0"/>
          </a:p>
          <a:p>
            <a:pPr marL="0" indent="0">
              <a:buNone/>
            </a:pPr>
            <a:r>
              <a:rPr lang="en-IN" dirty="0"/>
              <a:t> </a:t>
            </a:r>
            <a:r>
              <a:rPr lang="en-IN" dirty="0" smtClean="0"/>
              <a:t>   There </a:t>
            </a:r>
            <a:r>
              <a:rPr lang="en-IN" dirty="0"/>
              <a:t>are three phases in designing a model</a:t>
            </a:r>
            <a:r>
              <a:rPr lang="en-IN" dirty="0" smtClean="0"/>
              <a:t>:</a:t>
            </a:r>
          </a:p>
          <a:p>
            <a:pPr marL="0" indent="0">
              <a:buNone/>
            </a:pPr>
            <a:endParaRPr lang="en-IN" dirty="0"/>
          </a:p>
          <a:p>
            <a:r>
              <a:rPr lang="en-IN" b="1" dirty="0"/>
              <a:t>Training </a:t>
            </a:r>
            <a:r>
              <a:rPr lang="en-IN" b="1" dirty="0" smtClean="0"/>
              <a:t>Data</a:t>
            </a:r>
            <a:endParaRPr lang="en-IN" dirty="0"/>
          </a:p>
          <a:p>
            <a:r>
              <a:rPr lang="en-IN" b="1" dirty="0" smtClean="0"/>
              <a:t>Validation Dataset</a:t>
            </a:r>
            <a:endParaRPr lang="en-IN" dirty="0"/>
          </a:p>
          <a:p>
            <a:r>
              <a:rPr lang="en-IN" b="1" dirty="0" smtClean="0"/>
              <a:t>Test Data</a:t>
            </a:r>
            <a:r>
              <a:rPr lang="en-IN" dirty="0" smtClean="0"/>
              <a:t>.</a:t>
            </a:r>
            <a:endParaRPr lang="en-US" dirty="0"/>
          </a:p>
          <a:p>
            <a:pPr marL="457200" lvl="1" indent="0">
              <a:buNone/>
            </a:pPr>
            <a:r>
              <a:rPr lang="en-US" b="1" dirty="0"/>
              <a:t>      </a:t>
            </a:r>
            <a:endParaRPr lang="en-IN" b="1" dirty="0"/>
          </a:p>
          <a:p>
            <a:pPr marL="457200" lvl="1" indent="0">
              <a:buNone/>
            </a:pPr>
            <a:endParaRPr lang="en-IN" sz="1600" dirty="0"/>
          </a:p>
          <a:p>
            <a:endParaRPr lang="en-IN" dirty="0"/>
          </a:p>
        </p:txBody>
      </p:sp>
      <p:sp>
        <p:nvSpPr>
          <p:cNvPr id="4" name="Slide Number Placeholder 3">
            <a:extLst>
              <a:ext uri="{FF2B5EF4-FFF2-40B4-BE49-F238E27FC236}">
                <a16:creationId xmlns:a16="http://schemas.microsoft.com/office/drawing/2014/main" id="{7DD21E7A-6A5F-4218-9E5E-C247C49EAE33}"/>
              </a:ext>
            </a:extLst>
          </p:cNvPr>
          <p:cNvSpPr>
            <a:spLocks noGrp="1"/>
          </p:cNvSpPr>
          <p:nvPr>
            <p:ph type="sldNum" sz="quarter" idx="12"/>
          </p:nvPr>
        </p:nvSpPr>
        <p:spPr/>
        <p:txBody>
          <a:bodyPr/>
          <a:lstStyle/>
          <a:p>
            <a:fld id="{9FF96B15-8338-45D5-A943-561235072D66}" type="slidenum">
              <a:rPr lang="en-ZA" smtClean="0"/>
              <a:t>12</a:t>
            </a:fld>
            <a:endParaRPr lang="en-ZA"/>
          </a:p>
        </p:txBody>
      </p:sp>
      <p:pic>
        <p:nvPicPr>
          <p:cNvPr id="5" name="Picture 4" descr="Image result for training data validation dataset test data"/>
          <p:cNvPicPr/>
          <p:nvPr/>
        </p:nvPicPr>
        <p:blipFill>
          <a:blip r:embed="rId2">
            <a:extLst>
              <a:ext uri="{28A0092B-C50C-407E-A947-70E740481C1C}">
                <a14:useLocalDpi xmlns:a14="http://schemas.microsoft.com/office/drawing/2010/main" val="0"/>
              </a:ext>
            </a:extLst>
          </a:blip>
          <a:srcRect/>
          <a:stretch>
            <a:fillRect/>
          </a:stretch>
        </p:blipFill>
        <p:spPr bwMode="auto">
          <a:xfrm>
            <a:off x="5682343" y="3667398"/>
            <a:ext cx="5089296" cy="1636122"/>
          </a:xfrm>
          <a:prstGeom prst="rect">
            <a:avLst/>
          </a:prstGeom>
          <a:noFill/>
          <a:ln>
            <a:noFill/>
          </a:ln>
        </p:spPr>
      </p:pic>
      <p:sp>
        <p:nvSpPr>
          <p:cNvPr id="6" name="Rectangle 5"/>
          <p:cNvSpPr/>
          <p:nvPr/>
        </p:nvSpPr>
        <p:spPr>
          <a:xfrm>
            <a:off x="5200299" y="5397904"/>
            <a:ext cx="4614276" cy="388696"/>
          </a:xfrm>
          <a:prstGeom prst="rect">
            <a:avLst/>
          </a:prstGeom>
        </p:spPr>
        <p:txBody>
          <a:bodyPr wrap="none">
            <a:spAutoFit/>
          </a:bodyPr>
          <a:lstStyle/>
          <a:p>
            <a:pPr>
              <a:lnSpc>
                <a:spcPct val="107000"/>
              </a:lnSpc>
              <a:spcAft>
                <a:spcPts val="800"/>
              </a:spcAft>
            </a:pPr>
            <a:r>
              <a:rPr lang="en-IN" spc="4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b="1" spc="40" dirty="0">
                <a:solidFill>
                  <a:srgbClr val="000000"/>
                </a:solidFill>
                <a:latin typeface="Calibri" panose="020F0502020204030204" pitchFamily="34" charset="0"/>
                <a:ea typeface="Calibri" panose="020F0502020204030204" pitchFamily="34" charset="0"/>
                <a:cs typeface="Calibri" panose="020F0502020204030204" pitchFamily="34" charset="0"/>
              </a:rPr>
              <a:t>3 phases of training data</a:t>
            </a:r>
            <a:r>
              <a:rPr lang="en-IN" spc="4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957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611D-976E-4642-90C8-6C2077FDC63C}"/>
              </a:ext>
            </a:extLst>
          </p:cNvPr>
          <p:cNvSpPr>
            <a:spLocks noGrp="1"/>
          </p:cNvSpPr>
          <p:nvPr>
            <p:ph idx="1"/>
          </p:nvPr>
        </p:nvSpPr>
        <p:spPr>
          <a:xfrm>
            <a:off x="906713" y="2412075"/>
            <a:ext cx="10284026" cy="4132416"/>
          </a:xfrm>
        </p:spPr>
        <p:txBody>
          <a:bodyPr>
            <a:normAutofit fontScale="92500" lnSpcReduction="20000"/>
          </a:bodyPr>
          <a:lstStyle/>
          <a:p>
            <a:r>
              <a:rPr lang="en-IN" dirty="0" smtClean="0"/>
              <a:t>Knowledge </a:t>
            </a:r>
            <a:r>
              <a:rPr lang="en-IN" dirty="0"/>
              <a:t>discovery in databases (</a:t>
            </a:r>
            <a:r>
              <a:rPr lang="en-IN" b="1" dirty="0"/>
              <a:t>KDD</a:t>
            </a:r>
            <a:r>
              <a:rPr lang="en-IN" dirty="0"/>
              <a:t>) is the process of discovering useful knowledge from a collection of data</a:t>
            </a:r>
            <a:r>
              <a:rPr lang="en-IN" dirty="0" smtClean="0"/>
              <a:t>.</a:t>
            </a:r>
          </a:p>
          <a:p>
            <a:pPr marL="0" indent="0">
              <a:buNone/>
            </a:pPr>
            <a:endParaRPr lang="en-IN" dirty="0"/>
          </a:p>
          <a:p>
            <a:r>
              <a:rPr lang="en-IN" dirty="0"/>
              <a:t>Steps followed in KDD Process are as follows:</a:t>
            </a:r>
          </a:p>
          <a:p>
            <a:pPr marL="0" indent="0">
              <a:buNone/>
            </a:pPr>
            <a:endParaRPr lang="en-IN" dirty="0"/>
          </a:p>
          <a:p>
            <a:pPr lvl="0">
              <a:buFont typeface="+mj-lt"/>
              <a:buAutoNum type="arabicPeriod"/>
            </a:pPr>
            <a:r>
              <a:rPr lang="en-IN" dirty="0"/>
              <a:t>Data </a:t>
            </a:r>
            <a:r>
              <a:rPr lang="en-IN" dirty="0" smtClean="0"/>
              <a:t>Cleaning</a:t>
            </a:r>
            <a:endParaRPr lang="en-IN" dirty="0"/>
          </a:p>
          <a:p>
            <a:pPr lvl="0">
              <a:buFont typeface="+mj-lt"/>
              <a:buAutoNum type="arabicPeriod"/>
            </a:pPr>
            <a:r>
              <a:rPr lang="en-IN" dirty="0"/>
              <a:t>Data </a:t>
            </a:r>
            <a:r>
              <a:rPr lang="en-IN" dirty="0" smtClean="0"/>
              <a:t>Integration</a:t>
            </a:r>
          </a:p>
          <a:p>
            <a:pPr lvl="0">
              <a:buFont typeface="+mj-lt"/>
              <a:buAutoNum type="arabicPeriod"/>
            </a:pPr>
            <a:r>
              <a:rPr lang="en-IN" dirty="0" smtClean="0"/>
              <a:t>Data </a:t>
            </a:r>
            <a:r>
              <a:rPr lang="en-IN" dirty="0"/>
              <a:t>Selection </a:t>
            </a:r>
            <a:endParaRPr lang="en-IN" dirty="0" smtClean="0"/>
          </a:p>
          <a:p>
            <a:pPr lvl="0">
              <a:buFont typeface="+mj-lt"/>
              <a:buAutoNum type="arabicPeriod"/>
            </a:pPr>
            <a:r>
              <a:rPr lang="en-IN" dirty="0" smtClean="0"/>
              <a:t>Data Transformation</a:t>
            </a:r>
          </a:p>
          <a:p>
            <a:pPr lvl="0">
              <a:buFont typeface="+mj-lt"/>
              <a:buAutoNum type="arabicPeriod"/>
            </a:pPr>
            <a:r>
              <a:rPr lang="en-IN" dirty="0" smtClean="0"/>
              <a:t>Data </a:t>
            </a:r>
            <a:r>
              <a:rPr lang="en-IN" dirty="0"/>
              <a:t>Mining </a:t>
            </a:r>
            <a:endParaRPr lang="en-IN" dirty="0" smtClean="0"/>
          </a:p>
          <a:p>
            <a:pPr lvl="0">
              <a:buFont typeface="+mj-lt"/>
              <a:buAutoNum type="arabicPeriod"/>
            </a:pPr>
            <a:r>
              <a:rPr lang="en-IN" dirty="0" smtClean="0"/>
              <a:t>Pattern </a:t>
            </a:r>
            <a:r>
              <a:rPr lang="en-IN" dirty="0"/>
              <a:t>Evaluation </a:t>
            </a:r>
            <a:endParaRPr lang="en-IN" dirty="0" smtClean="0"/>
          </a:p>
          <a:p>
            <a:pPr lvl="0">
              <a:buFont typeface="+mj-lt"/>
              <a:buAutoNum type="arabicPeriod"/>
            </a:pPr>
            <a:r>
              <a:rPr lang="en-IN" dirty="0" smtClean="0"/>
              <a:t>Knowledge Presentation</a:t>
            </a:r>
            <a:endParaRPr lang="en-IN" dirty="0"/>
          </a:p>
        </p:txBody>
      </p:sp>
      <p:sp>
        <p:nvSpPr>
          <p:cNvPr id="4" name="Slide Number Placeholder 3">
            <a:extLst>
              <a:ext uri="{FF2B5EF4-FFF2-40B4-BE49-F238E27FC236}">
                <a16:creationId xmlns:a16="http://schemas.microsoft.com/office/drawing/2014/main" id="{7EB99994-46F9-4C42-B580-5A3D59CA4D15}"/>
              </a:ext>
            </a:extLst>
          </p:cNvPr>
          <p:cNvSpPr>
            <a:spLocks noGrp="1"/>
          </p:cNvSpPr>
          <p:nvPr>
            <p:ph type="sldNum" sz="quarter" idx="12"/>
          </p:nvPr>
        </p:nvSpPr>
        <p:spPr/>
        <p:txBody>
          <a:bodyPr/>
          <a:lstStyle/>
          <a:p>
            <a:fld id="{9FF96B15-8338-45D5-A943-561235072D66}" type="slidenum">
              <a:rPr lang="en-ZA" smtClean="0"/>
              <a:t>13</a:t>
            </a:fld>
            <a:endParaRPr lang="en-ZA"/>
          </a:p>
        </p:txBody>
      </p:sp>
      <p:sp>
        <p:nvSpPr>
          <p:cNvPr id="40" name="Rectangle 36">
            <a:extLst>
              <a:ext uri="{FF2B5EF4-FFF2-40B4-BE49-F238E27FC236}">
                <a16:creationId xmlns:a16="http://schemas.microsoft.com/office/drawing/2014/main" id="{F159D56A-C2B8-4193-84C3-6164031ADF0E}"/>
              </a:ext>
            </a:extLst>
          </p:cNvPr>
          <p:cNvSpPr>
            <a:spLocks noChangeArrowheads="1"/>
          </p:cNvSpPr>
          <p:nvPr/>
        </p:nvSpPr>
        <p:spPr bwMode="auto">
          <a:xfrm>
            <a:off x="1130050" y="22924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1" name="Rectangle 44">
            <a:extLst>
              <a:ext uri="{FF2B5EF4-FFF2-40B4-BE49-F238E27FC236}">
                <a16:creationId xmlns:a16="http://schemas.microsoft.com/office/drawing/2014/main" id="{981C5B97-8781-43D1-BC0D-9CFC2DB32AF3}"/>
              </a:ext>
            </a:extLst>
          </p:cNvPr>
          <p:cNvSpPr>
            <a:spLocks noChangeArrowheads="1"/>
          </p:cNvSpPr>
          <p:nvPr/>
        </p:nvSpPr>
        <p:spPr bwMode="auto">
          <a:xfrm>
            <a:off x="1130050" y="27399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FBDC7157-980E-4F03-895E-6701B2643A44}"/>
              </a:ext>
            </a:extLst>
          </p:cNvPr>
          <p:cNvSpPr>
            <a:spLocks noGrp="1"/>
          </p:cNvSpPr>
          <p:nvPr>
            <p:ph type="title"/>
          </p:nvPr>
        </p:nvSpPr>
        <p:spPr>
          <a:xfrm>
            <a:off x="1154953" y="973668"/>
            <a:ext cx="8761413" cy="706964"/>
          </a:xfrm>
        </p:spPr>
        <p:txBody>
          <a:bodyPr/>
          <a:lstStyle/>
          <a:p>
            <a:r>
              <a:rPr lang="en-IN" dirty="0"/>
              <a:t>Knowledge Discovery in Databases</a:t>
            </a:r>
          </a:p>
        </p:txBody>
      </p:sp>
      <p:pic>
        <p:nvPicPr>
          <p:cNvPr id="8" name="Picture 7" descr="Image result for kdd process diagram"/>
          <p:cNvPicPr/>
          <p:nvPr/>
        </p:nvPicPr>
        <p:blipFill>
          <a:blip r:embed="rId2">
            <a:extLst>
              <a:ext uri="{28A0092B-C50C-407E-A947-70E740481C1C}">
                <a14:useLocalDpi xmlns:a14="http://schemas.microsoft.com/office/drawing/2010/main" val="0"/>
              </a:ext>
            </a:extLst>
          </a:blip>
          <a:srcRect/>
          <a:stretch>
            <a:fillRect/>
          </a:stretch>
        </p:blipFill>
        <p:spPr bwMode="auto">
          <a:xfrm>
            <a:off x="6596743" y="3361448"/>
            <a:ext cx="5570380" cy="3302678"/>
          </a:xfrm>
          <a:prstGeom prst="rect">
            <a:avLst/>
          </a:prstGeom>
          <a:noFill/>
          <a:ln>
            <a:noFill/>
          </a:ln>
        </p:spPr>
      </p:pic>
    </p:spTree>
    <p:extLst>
      <p:ext uri="{BB962C8B-B14F-4D97-AF65-F5344CB8AC3E}">
        <p14:creationId xmlns:p14="http://schemas.microsoft.com/office/powerpoint/2010/main" val="335430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9BCD-C12A-46B4-B8A0-976CFD31554B}"/>
              </a:ext>
            </a:extLst>
          </p:cNvPr>
          <p:cNvSpPr>
            <a:spLocks noGrp="1"/>
          </p:cNvSpPr>
          <p:nvPr>
            <p:ph type="title"/>
          </p:nvPr>
        </p:nvSpPr>
        <p:spPr/>
        <p:txBody>
          <a:bodyPr/>
          <a:lstStyle/>
          <a:p>
            <a:r>
              <a:rPr lang="en-IN" dirty="0" smtClean="0"/>
              <a:t>Gantt Chart</a:t>
            </a:r>
            <a:endParaRPr lang="en-IN" dirty="0"/>
          </a:p>
        </p:txBody>
      </p:sp>
      <p:sp>
        <p:nvSpPr>
          <p:cNvPr id="4" name="Slide Number Placeholder 3">
            <a:extLst>
              <a:ext uri="{FF2B5EF4-FFF2-40B4-BE49-F238E27FC236}">
                <a16:creationId xmlns:a16="http://schemas.microsoft.com/office/drawing/2014/main" id="{BA13045B-6214-4BC8-BDDC-C5E17FA071F9}"/>
              </a:ext>
            </a:extLst>
          </p:cNvPr>
          <p:cNvSpPr>
            <a:spLocks noGrp="1"/>
          </p:cNvSpPr>
          <p:nvPr>
            <p:ph type="sldNum" sz="quarter" idx="12"/>
          </p:nvPr>
        </p:nvSpPr>
        <p:spPr/>
        <p:txBody>
          <a:bodyPr/>
          <a:lstStyle/>
          <a:p>
            <a:fld id="{9FF96B15-8338-45D5-A943-561235072D66}" type="slidenum">
              <a:rPr lang="en-ZA" smtClean="0"/>
              <a:t>14</a:t>
            </a:fld>
            <a:endParaRPr lang="en-ZA"/>
          </a:p>
        </p:txBody>
      </p:sp>
      <p:pic>
        <p:nvPicPr>
          <p:cNvPr id="7" name="Picture 6"/>
          <p:cNvPicPr>
            <a:picLocks noChangeAspect="1"/>
          </p:cNvPicPr>
          <p:nvPr/>
        </p:nvPicPr>
        <p:blipFill>
          <a:blip r:embed="rId2"/>
          <a:stretch>
            <a:fillRect/>
          </a:stretch>
        </p:blipFill>
        <p:spPr>
          <a:xfrm>
            <a:off x="374030" y="3049537"/>
            <a:ext cx="11601659" cy="3476688"/>
          </a:xfrm>
          <a:prstGeom prst="rect">
            <a:avLst/>
          </a:prstGeom>
        </p:spPr>
      </p:pic>
    </p:spTree>
    <p:extLst>
      <p:ext uri="{BB962C8B-B14F-4D97-AF65-F5344CB8AC3E}">
        <p14:creationId xmlns:p14="http://schemas.microsoft.com/office/powerpoint/2010/main" val="270816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D6C8-C129-4F57-9237-5ACDBA39B40B}"/>
              </a:ext>
            </a:extLst>
          </p:cNvPr>
          <p:cNvSpPr>
            <a:spLocks noGrp="1"/>
          </p:cNvSpPr>
          <p:nvPr>
            <p:ph type="title"/>
          </p:nvPr>
        </p:nvSpPr>
        <p:spPr/>
        <p:txBody>
          <a:bodyPr/>
          <a:lstStyle/>
          <a:p>
            <a:r>
              <a:rPr lang="en-IN" dirty="0" smtClean="0"/>
              <a:t>What we have done till now</a:t>
            </a:r>
            <a:endParaRPr lang="en-IN" dirty="0"/>
          </a:p>
        </p:txBody>
      </p:sp>
      <p:sp>
        <p:nvSpPr>
          <p:cNvPr id="4" name="Slide Number Placeholder 3">
            <a:extLst>
              <a:ext uri="{FF2B5EF4-FFF2-40B4-BE49-F238E27FC236}">
                <a16:creationId xmlns:a16="http://schemas.microsoft.com/office/drawing/2014/main" id="{36E795AD-8C18-4A4F-9310-4FD9F2692A92}"/>
              </a:ext>
            </a:extLst>
          </p:cNvPr>
          <p:cNvSpPr>
            <a:spLocks noGrp="1"/>
          </p:cNvSpPr>
          <p:nvPr>
            <p:ph type="sldNum" sz="quarter" idx="12"/>
          </p:nvPr>
        </p:nvSpPr>
        <p:spPr/>
        <p:txBody>
          <a:bodyPr/>
          <a:lstStyle/>
          <a:p>
            <a:fld id="{9FF96B15-8338-45D5-A943-561235072D66}" type="slidenum">
              <a:rPr lang="en-ZA" smtClean="0"/>
              <a:t>15</a:t>
            </a:fld>
            <a:endParaRPr lang="en-ZA"/>
          </a:p>
        </p:txBody>
      </p:sp>
      <p:sp>
        <p:nvSpPr>
          <p:cNvPr id="6" name="Rectangle 5"/>
          <p:cNvSpPr/>
          <p:nvPr/>
        </p:nvSpPr>
        <p:spPr>
          <a:xfrm>
            <a:off x="1399666" y="2776416"/>
            <a:ext cx="8952874" cy="3158685"/>
          </a:xfrm>
          <a:prstGeom prst="rect">
            <a:avLst/>
          </a:prstGeom>
        </p:spPr>
        <p:txBody>
          <a:bodyPr wrap="square">
            <a:spAutoFit/>
          </a:bodyPr>
          <a:lstStyle/>
          <a:p>
            <a:pPr marL="285750" indent="-285750">
              <a:buFont typeface="Wingdings" panose="05000000000000000000" pitchFamily="2" charset="2"/>
              <a:buChar char="Ø"/>
            </a:pPr>
            <a:r>
              <a:rPr lang="en-IN" dirty="0"/>
              <a:t>We have gone through literature and information from research papers. We have reviewed most popular algorithms which could have assisted us in this project and selected only one of them based on the flexibility or resources available. </a:t>
            </a: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We </a:t>
            </a:r>
            <a:r>
              <a:rPr lang="en-IN" dirty="0"/>
              <a:t>have used Python for basic implementation of this project and using built in libraries we have come up with some useful results. </a:t>
            </a: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We </a:t>
            </a:r>
            <a:r>
              <a:rPr lang="en-IN" dirty="0"/>
              <a:t>have made one classifier based on the gender of the user and mined knowledge about the friend requests sent or received by his/her.</a:t>
            </a:r>
          </a:p>
          <a:p>
            <a:pPr marL="285750" indent="-285750" algn="just">
              <a:lnSpc>
                <a:spcPct val="107000"/>
              </a:lnSpc>
              <a:spcAft>
                <a:spcPts val="800"/>
              </a:spcAft>
              <a:buFont typeface="Wingdings" panose="05000000000000000000" pitchFamily="2" charset="2"/>
              <a:buChar char="Ø"/>
            </a:pPr>
            <a:endParaRPr lang="en-IN"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6608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D6C8-C129-4F57-9237-5ACDBA39B40B}"/>
              </a:ext>
            </a:extLst>
          </p:cNvPr>
          <p:cNvSpPr>
            <a:spLocks noGrp="1"/>
          </p:cNvSpPr>
          <p:nvPr>
            <p:ph type="title"/>
          </p:nvPr>
        </p:nvSpPr>
        <p:spPr/>
        <p:txBody>
          <a:bodyPr/>
          <a:lstStyle/>
          <a:p>
            <a:r>
              <a:rPr lang="en-IN" dirty="0"/>
              <a:t>What we are planning </a:t>
            </a:r>
            <a:r>
              <a:rPr lang="en-IN" dirty="0" smtClean="0"/>
              <a:t>further</a:t>
            </a:r>
            <a:endParaRPr lang="en-IN" dirty="0"/>
          </a:p>
        </p:txBody>
      </p:sp>
      <p:sp>
        <p:nvSpPr>
          <p:cNvPr id="4" name="Slide Number Placeholder 3">
            <a:extLst>
              <a:ext uri="{FF2B5EF4-FFF2-40B4-BE49-F238E27FC236}">
                <a16:creationId xmlns:a16="http://schemas.microsoft.com/office/drawing/2014/main" id="{36E795AD-8C18-4A4F-9310-4FD9F2692A92}"/>
              </a:ext>
            </a:extLst>
          </p:cNvPr>
          <p:cNvSpPr>
            <a:spLocks noGrp="1"/>
          </p:cNvSpPr>
          <p:nvPr>
            <p:ph type="sldNum" sz="quarter" idx="12"/>
          </p:nvPr>
        </p:nvSpPr>
        <p:spPr/>
        <p:txBody>
          <a:bodyPr/>
          <a:lstStyle/>
          <a:p>
            <a:fld id="{9FF96B15-8338-45D5-A943-561235072D66}" type="slidenum">
              <a:rPr lang="en-ZA" smtClean="0"/>
              <a:t>16</a:t>
            </a:fld>
            <a:endParaRPr lang="en-ZA"/>
          </a:p>
        </p:txBody>
      </p:sp>
      <p:sp>
        <p:nvSpPr>
          <p:cNvPr id="6" name="Rectangle 5"/>
          <p:cNvSpPr/>
          <p:nvPr/>
        </p:nvSpPr>
        <p:spPr>
          <a:xfrm>
            <a:off x="951470" y="2776416"/>
            <a:ext cx="9662984" cy="3139321"/>
          </a:xfrm>
          <a:prstGeom prst="rect">
            <a:avLst/>
          </a:prstGeom>
        </p:spPr>
        <p:txBody>
          <a:bodyPr wrap="square">
            <a:spAutoFit/>
          </a:bodyPr>
          <a:lstStyle/>
          <a:p>
            <a:pPr marL="285750" indent="-285750">
              <a:buFont typeface="Wingdings" panose="05000000000000000000" pitchFamily="2" charset="2"/>
              <a:buChar char="Ø"/>
            </a:pPr>
            <a:r>
              <a:rPr lang="en-IN" dirty="0"/>
              <a:t>We plan to make more classifiers using the one which we have made, that would help us to predict user trends or behaviour and could help us to target types of users.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Through </a:t>
            </a:r>
            <a:r>
              <a:rPr lang="en-IN" dirty="0"/>
              <a:t>complex analysis, it is possible to predict specific behaviour in users of the </a:t>
            </a:r>
            <a:r>
              <a:rPr lang="en-IN" dirty="0" smtClean="0"/>
              <a:t>applications.</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r>
              <a:rPr lang="en-IN" dirty="0" smtClean="0"/>
              <a:t>We </a:t>
            </a:r>
            <a:r>
              <a:rPr lang="en-IN" dirty="0"/>
              <a:t>will further predict which age group on social media is least/most active and how much time users spend on social media on different devices like mobiles/tablets/laptops through their activity on respective devices.</a:t>
            </a:r>
          </a:p>
          <a:p>
            <a:pPr marL="285750" indent="-285750">
              <a:buFont typeface="Wingdings" panose="05000000000000000000" pitchFamily="2" charset="2"/>
              <a:buChar char="Ø"/>
            </a:pPr>
            <a:endParaRPr lang="en-IN" dirty="0" smtClean="0"/>
          </a:p>
        </p:txBody>
      </p:sp>
    </p:spTree>
    <p:extLst>
      <p:ext uri="{BB962C8B-B14F-4D97-AF65-F5344CB8AC3E}">
        <p14:creationId xmlns:p14="http://schemas.microsoft.com/office/powerpoint/2010/main" val="1738546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9BCD-C12A-46B4-B8A0-976CFD31554B}"/>
              </a:ext>
            </a:extLst>
          </p:cNvPr>
          <p:cNvSpPr>
            <a:spLocks noGrp="1"/>
          </p:cNvSpPr>
          <p:nvPr>
            <p:ph type="title"/>
          </p:nvPr>
        </p:nvSpPr>
        <p:spPr/>
        <p:txBody>
          <a:bodyPr/>
          <a:lstStyle/>
          <a:p>
            <a:r>
              <a:rPr lang="en-IN" dirty="0" smtClean="0"/>
              <a:t>Implementation</a:t>
            </a:r>
            <a:endParaRPr lang="en-IN" dirty="0"/>
          </a:p>
        </p:txBody>
      </p:sp>
      <p:sp>
        <p:nvSpPr>
          <p:cNvPr id="3" name="Content Placeholder 2">
            <a:extLst>
              <a:ext uri="{FF2B5EF4-FFF2-40B4-BE49-F238E27FC236}">
                <a16:creationId xmlns:a16="http://schemas.microsoft.com/office/drawing/2014/main" id="{07F95B16-46CA-4478-AD2E-D415927A9D41}"/>
              </a:ext>
            </a:extLst>
          </p:cNvPr>
          <p:cNvSpPr>
            <a:spLocks noGrp="1"/>
          </p:cNvSpPr>
          <p:nvPr>
            <p:ph idx="1"/>
          </p:nvPr>
        </p:nvSpPr>
        <p:spPr>
          <a:xfrm>
            <a:off x="1154954" y="2364377"/>
            <a:ext cx="9726405" cy="4140926"/>
          </a:xfrm>
        </p:spPr>
        <p:txBody>
          <a:bodyPr>
            <a:normAutofit/>
          </a:bodyPr>
          <a:lstStyle/>
          <a:p>
            <a:r>
              <a:rPr lang="en-IN" b="1" dirty="0" smtClean="0"/>
              <a:t>Language used:</a:t>
            </a:r>
            <a:r>
              <a:rPr lang="en-IN" dirty="0" smtClean="0"/>
              <a:t> Python</a:t>
            </a:r>
          </a:p>
          <a:p>
            <a:endParaRPr lang="en-IN" dirty="0"/>
          </a:p>
          <a:p>
            <a:r>
              <a:rPr lang="en-IN" b="1" dirty="0"/>
              <a:t>Why Python?</a:t>
            </a:r>
            <a:endParaRPr lang="en-IN" dirty="0"/>
          </a:p>
          <a:p>
            <a:r>
              <a:rPr lang="en-IN" dirty="0" smtClean="0"/>
              <a:t>Python</a:t>
            </a:r>
            <a:r>
              <a:rPr lang="en-IN" dirty="0"/>
              <a:t> does contain special libraries for machine learning namely </a:t>
            </a:r>
            <a:r>
              <a:rPr lang="en-IN" i="1" dirty="0" smtClean="0"/>
              <a:t>Pandas</a:t>
            </a:r>
            <a:r>
              <a:rPr lang="en-IN" dirty="0" smtClean="0"/>
              <a:t>, </a:t>
            </a:r>
            <a:r>
              <a:rPr lang="en-IN" i="1" dirty="0" err="1" smtClean="0"/>
              <a:t>matplotlib.pyplot</a:t>
            </a:r>
            <a:r>
              <a:rPr lang="en-IN" dirty="0" smtClean="0"/>
              <a:t> and </a:t>
            </a:r>
            <a:r>
              <a:rPr lang="en-IN" i="1" dirty="0" err="1" smtClean="0"/>
              <a:t>seaborn</a:t>
            </a:r>
            <a:r>
              <a:rPr lang="en-IN" dirty="0" smtClean="0"/>
              <a:t> </a:t>
            </a:r>
            <a:r>
              <a:rPr lang="en-IN" dirty="0"/>
              <a:t>which </a:t>
            </a:r>
            <a:r>
              <a:rPr lang="en-IN" dirty="0" smtClean="0"/>
              <a:t>are great </a:t>
            </a:r>
            <a:r>
              <a:rPr lang="en-IN" dirty="0"/>
              <a:t>for linear algebra and getting to know kernel </a:t>
            </a:r>
            <a:r>
              <a:rPr lang="en-IN" dirty="0" smtClean="0"/>
              <a:t>	methods </a:t>
            </a:r>
            <a:r>
              <a:rPr lang="en-IN" dirty="0"/>
              <a:t>of </a:t>
            </a:r>
            <a:r>
              <a:rPr lang="en-IN" dirty="0" smtClean="0"/>
              <a:t>	machine </a:t>
            </a:r>
            <a:r>
              <a:rPr lang="en-IN" dirty="0"/>
              <a:t>learning. The language is great to use when </a:t>
            </a:r>
            <a:r>
              <a:rPr lang="en-IN" dirty="0" smtClean="0"/>
              <a:t>working </a:t>
            </a:r>
            <a:r>
              <a:rPr lang="en-IN" dirty="0"/>
              <a:t>with machine </a:t>
            </a:r>
            <a:r>
              <a:rPr lang="en-IN" dirty="0" smtClean="0"/>
              <a:t>learning</a:t>
            </a:r>
            <a:r>
              <a:rPr lang="en-IN" dirty="0"/>
              <a:t> algorithms and has easy syntax relatively. </a:t>
            </a:r>
          </a:p>
          <a:p>
            <a:endParaRPr lang="en-IN" dirty="0"/>
          </a:p>
          <a:p>
            <a:pPr marL="0" indent="0">
              <a:buNone/>
            </a:pPr>
            <a:r>
              <a:rPr lang="en-IN" b="1" dirty="0"/>
              <a:t>Dataset: </a:t>
            </a:r>
            <a:r>
              <a:rPr lang="en-IN" dirty="0"/>
              <a:t>Facebook Structured data with records </a:t>
            </a:r>
            <a:r>
              <a:rPr lang="en-IN" dirty="0" smtClean="0"/>
              <a:t>of around </a:t>
            </a:r>
            <a:r>
              <a:rPr lang="en-IN" dirty="0"/>
              <a:t>100000 users with columns like </a:t>
            </a:r>
            <a:r>
              <a:rPr lang="en-IN" dirty="0" err="1"/>
              <a:t>userid</a:t>
            </a:r>
            <a:r>
              <a:rPr lang="en-IN" dirty="0"/>
              <a:t>, age, </a:t>
            </a:r>
            <a:r>
              <a:rPr lang="en-IN" dirty="0" err="1"/>
              <a:t>dob_day</a:t>
            </a:r>
            <a:r>
              <a:rPr lang="en-IN" dirty="0"/>
              <a:t>, </a:t>
            </a:r>
            <a:r>
              <a:rPr lang="en-IN" dirty="0" err="1"/>
              <a:t>dob_year</a:t>
            </a:r>
            <a:r>
              <a:rPr lang="en-IN" dirty="0"/>
              <a:t>, </a:t>
            </a:r>
            <a:r>
              <a:rPr lang="en-IN" dirty="0" err="1"/>
              <a:t>dob_month</a:t>
            </a:r>
            <a:r>
              <a:rPr lang="en-IN" dirty="0"/>
              <a:t>, gender, tenure, </a:t>
            </a:r>
            <a:r>
              <a:rPr lang="en-IN" dirty="0" err="1"/>
              <a:t>friend_count</a:t>
            </a:r>
            <a:r>
              <a:rPr lang="en-IN" dirty="0"/>
              <a:t>, </a:t>
            </a:r>
            <a:r>
              <a:rPr lang="en-IN" dirty="0" err="1"/>
              <a:t>friendships_initiated</a:t>
            </a:r>
            <a:r>
              <a:rPr lang="en-IN" dirty="0"/>
              <a:t> and likes.</a:t>
            </a:r>
          </a:p>
          <a:p>
            <a:endParaRPr lang="en-IN" dirty="0"/>
          </a:p>
        </p:txBody>
      </p:sp>
      <p:sp>
        <p:nvSpPr>
          <p:cNvPr id="4" name="Slide Number Placeholder 3">
            <a:extLst>
              <a:ext uri="{FF2B5EF4-FFF2-40B4-BE49-F238E27FC236}">
                <a16:creationId xmlns:a16="http://schemas.microsoft.com/office/drawing/2014/main" id="{BA13045B-6214-4BC8-BDDC-C5E17FA071F9}"/>
              </a:ext>
            </a:extLst>
          </p:cNvPr>
          <p:cNvSpPr>
            <a:spLocks noGrp="1"/>
          </p:cNvSpPr>
          <p:nvPr>
            <p:ph type="sldNum" sz="quarter" idx="12"/>
          </p:nvPr>
        </p:nvSpPr>
        <p:spPr/>
        <p:txBody>
          <a:bodyPr/>
          <a:lstStyle/>
          <a:p>
            <a:fld id="{9FF96B15-8338-45D5-A943-561235072D66}" type="slidenum">
              <a:rPr lang="en-ZA" smtClean="0"/>
              <a:t>17</a:t>
            </a:fld>
            <a:endParaRPr lang="en-ZA"/>
          </a:p>
        </p:txBody>
      </p:sp>
    </p:spTree>
    <p:extLst>
      <p:ext uri="{BB962C8B-B14F-4D97-AF65-F5344CB8AC3E}">
        <p14:creationId xmlns:p14="http://schemas.microsoft.com/office/powerpoint/2010/main" val="1747101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5FC6-1AA0-4791-B138-B92D1F56D022}"/>
              </a:ext>
            </a:extLst>
          </p:cNvPr>
          <p:cNvSpPr>
            <a:spLocks noGrp="1"/>
          </p:cNvSpPr>
          <p:nvPr>
            <p:ph type="title"/>
          </p:nvPr>
        </p:nvSpPr>
        <p:spPr/>
        <p:txBody>
          <a:bodyPr/>
          <a:lstStyle/>
          <a:p>
            <a:r>
              <a:rPr lang="en-IN" b="1" dirty="0"/>
              <a:t/>
            </a:r>
            <a:br>
              <a:rPr lang="en-IN" b="1" dirty="0"/>
            </a:br>
            <a:endParaRPr lang="en-IN" dirty="0"/>
          </a:p>
        </p:txBody>
      </p:sp>
      <p:sp>
        <p:nvSpPr>
          <p:cNvPr id="4" name="Slide Number Placeholder 3">
            <a:extLst>
              <a:ext uri="{FF2B5EF4-FFF2-40B4-BE49-F238E27FC236}">
                <a16:creationId xmlns:a16="http://schemas.microsoft.com/office/drawing/2014/main" id="{D69E7BF7-BDFC-4635-867B-B8A6AAF1FDDA}"/>
              </a:ext>
            </a:extLst>
          </p:cNvPr>
          <p:cNvSpPr>
            <a:spLocks noGrp="1"/>
          </p:cNvSpPr>
          <p:nvPr>
            <p:ph type="sldNum" sz="quarter" idx="12"/>
          </p:nvPr>
        </p:nvSpPr>
        <p:spPr/>
        <p:txBody>
          <a:bodyPr/>
          <a:lstStyle/>
          <a:p>
            <a:fld id="{9FF96B15-8338-45D5-A943-561235072D66}" type="slidenum">
              <a:rPr lang="en-ZA" smtClean="0"/>
              <a:t>18</a:t>
            </a:fld>
            <a:endParaRPr lang="en-ZA"/>
          </a:p>
        </p:txBody>
      </p:sp>
      <p:pic>
        <p:nvPicPr>
          <p:cNvPr id="2050"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082" y="2360403"/>
            <a:ext cx="9062557" cy="3786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640408" y="6180595"/>
            <a:ext cx="7724278" cy="646331"/>
          </a:xfrm>
          <a:prstGeom prst="rect">
            <a:avLst/>
          </a:prstGeom>
        </p:spPr>
        <p:txBody>
          <a:bodyPr wrap="square">
            <a:spAutoFit/>
          </a:bodyPr>
          <a:lstStyle/>
          <a:p>
            <a:r>
              <a:rPr lang="en-IN" dirty="0"/>
              <a:t>Table </a:t>
            </a:r>
            <a:r>
              <a:rPr lang="en-IN" dirty="0" smtClean="0"/>
              <a:t>2: </a:t>
            </a:r>
            <a:r>
              <a:rPr lang="en-IN" dirty="0"/>
              <a:t>Facebook Dataset Snapshot from www.kaggle.com(pseudo_facebook.csv)</a:t>
            </a:r>
          </a:p>
        </p:txBody>
      </p:sp>
      <p:sp>
        <p:nvSpPr>
          <p:cNvPr id="8" name="Title 1">
            <a:extLst>
              <a:ext uri="{FF2B5EF4-FFF2-40B4-BE49-F238E27FC236}">
                <a16:creationId xmlns:a16="http://schemas.microsoft.com/office/drawing/2014/main" id="{E7729BCD-C12A-46B4-B8A0-976CFD31554B}"/>
              </a:ext>
            </a:extLst>
          </p:cNvPr>
          <p:cNvSpPr txBox="1">
            <a:spLocks/>
          </p:cNvSpPr>
          <p:nvPr/>
        </p:nvSpPr>
        <p:spPr bwMode="gray">
          <a:xfrm>
            <a:off x="1307353" y="11260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Snapshot of Dataset</a:t>
            </a:r>
            <a:endParaRPr lang="en-IN" dirty="0"/>
          </a:p>
        </p:txBody>
      </p:sp>
    </p:spTree>
    <p:extLst>
      <p:ext uri="{BB962C8B-B14F-4D97-AF65-F5344CB8AC3E}">
        <p14:creationId xmlns:p14="http://schemas.microsoft.com/office/powerpoint/2010/main" val="1844627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D6C8-C129-4F57-9237-5ACDBA39B40B}"/>
              </a:ext>
            </a:extLst>
          </p:cNvPr>
          <p:cNvSpPr>
            <a:spLocks noGrp="1"/>
          </p:cNvSpPr>
          <p:nvPr>
            <p:ph type="title"/>
          </p:nvPr>
        </p:nvSpPr>
        <p:spPr/>
        <p:txBody>
          <a:bodyPr/>
          <a:lstStyle/>
          <a:p>
            <a:r>
              <a:rPr lang="en-IN" dirty="0" smtClean="0"/>
              <a:t>Implemented Algorithm</a:t>
            </a:r>
            <a:endParaRPr lang="en-IN" dirty="0"/>
          </a:p>
        </p:txBody>
      </p:sp>
      <p:sp>
        <p:nvSpPr>
          <p:cNvPr id="4" name="Slide Number Placeholder 3">
            <a:extLst>
              <a:ext uri="{FF2B5EF4-FFF2-40B4-BE49-F238E27FC236}">
                <a16:creationId xmlns:a16="http://schemas.microsoft.com/office/drawing/2014/main" id="{36E795AD-8C18-4A4F-9310-4FD9F2692A92}"/>
              </a:ext>
            </a:extLst>
          </p:cNvPr>
          <p:cNvSpPr>
            <a:spLocks noGrp="1"/>
          </p:cNvSpPr>
          <p:nvPr>
            <p:ph type="sldNum" sz="quarter" idx="12"/>
          </p:nvPr>
        </p:nvSpPr>
        <p:spPr/>
        <p:txBody>
          <a:bodyPr/>
          <a:lstStyle/>
          <a:p>
            <a:fld id="{9FF96B15-8338-45D5-A943-561235072D66}" type="slidenum">
              <a:rPr lang="en-ZA" smtClean="0"/>
              <a:t>19</a:t>
            </a:fld>
            <a:endParaRPr lang="en-ZA"/>
          </a:p>
        </p:txBody>
      </p:sp>
      <p:pic>
        <p:nvPicPr>
          <p:cNvPr id="5" name="Picture 4" descr="C:\Users\Ashwani Tandon\Desktop\copy.png"/>
          <p:cNvPicPr/>
          <p:nvPr/>
        </p:nvPicPr>
        <p:blipFill>
          <a:blip r:embed="rId2">
            <a:extLst>
              <a:ext uri="{28A0092B-C50C-407E-A947-70E740481C1C}">
                <a14:useLocalDpi xmlns:a14="http://schemas.microsoft.com/office/drawing/2010/main" val="0"/>
              </a:ext>
            </a:extLst>
          </a:blip>
          <a:srcRect/>
          <a:stretch>
            <a:fillRect/>
          </a:stretch>
        </p:blipFill>
        <p:spPr bwMode="auto">
          <a:xfrm>
            <a:off x="8660675" y="2242336"/>
            <a:ext cx="2844619" cy="4471973"/>
          </a:xfrm>
          <a:prstGeom prst="rect">
            <a:avLst/>
          </a:prstGeom>
          <a:noFill/>
          <a:ln>
            <a:noFill/>
          </a:ln>
        </p:spPr>
      </p:pic>
      <p:sp>
        <p:nvSpPr>
          <p:cNvPr id="6" name="Rectangle 5"/>
          <p:cNvSpPr/>
          <p:nvPr/>
        </p:nvSpPr>
        <p:spPr>
          <a:xfrm>
            <a:off x="561704" y="3122404"/>
            <a:ext cx="8098971" cy="2075696"/>
          </a:xfrm>
          <a:prstGeom prst="rect">
            <a:avLst/>
          </a:prstGeom>
        </p:spPr>
        <p:txBody>
          <a:bodyPr wrap="square">
            <a:spAutoFit/>
          </a:bodyPr>
          <a:lstStyle/>
          <a:p>
            <a:pPr algn="just">
              <a:lnSpc>
                <a:spcPct val="107000"/>
              </a:lnSpc>
              <a:spcAft>
                <a:spcPts val="800"/>
              </a:spcAft>
            </a:pPr>
            <a:r>
              <a:rPr lang="en-IN" spc="4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It constructs a classifier in the form of a decision tree. Classifier is a tool that attempts to predict which class the new data belongs </a:t>
            </a:r>
            <a:r>
              <a:rPr lang="en-IN" spc="4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to</a:t>
            </a:r>
            <a:r>
              <a:rPr lang="en-IN"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endParaRPr lang="en-IN"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C4.5 can work with both continuous and discrete data. </a:t>
            </a:r>
            <a:r>
              <a:rPr lang="en-IN"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It does </a:t>
            </a:r>
            <a:r>
              <a:rPr lang="en-IN"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this by specifying ranges or thresholds for continuous data thus turning continuous data into discrete data</a:t>
            </a:r>
            <a:r>
              <a:rPr lang="en-IN"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endParaRPr lang="en-IN" baseline="30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823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6866-8AB2-49F1-A76E-6D5BAAA676A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DDE0FA5-8DF6-4B60-8766-DE3DEE1CB652}"/>
              </a:ext>
            </a:extLst>
          </p:cNvPr>
          <p:cNvSpPr>
            <a:spLocks noGrp="1"/>
          </p:cNvSpPr>
          <p:nvPr>
            <p:ph idx="1"/>
          </p:nvPr>
        </p:nvSpPr>
        <p:spPr>
          <a:xfrm>
            <a:off x="901522" y="2318198"/>
            <a:ext cx="9684912" cy="4372862"/>
          </a:xfrm>
        </p:spPr>
        <p:txBody>
          <a:bodyPr>
            <a:normAutofit fontScale="92500" lnSpcReduction="10000"/>
          </a:bodyPr>
          <a:lstStyle/>
          <a:p>
            <a:r>
              <a:rPr lang="en-IN" dirty="0"/>
              <a:t>Introduction</a:t>
            </a:r>
          </a:p>
          <a:p>
            <a:r>
              <a:rPr lang="en-IN" dirty="0" smtClean="0"/>
              <a:t>Importance of Machine Learning</a:t>
            </a:r>
            <a:endParaRPr lang="en-IN" dirty="0"/>
          </a:p>
          <a:p>
            <a:r>
              <a:rPr lang="en-IN" dirty="0"/>
              <a:t>Types of </a:t>
            </a:r>
            <a:r>
              <a:rPr lang="en-IN" dirty="0" smtClean="0"/>
              <a:t>Learning</a:t>
            </a:r>
            <a:endParaRPr lang="en-IN" dirty="0"/>
          </a:p>
          <a:p>
            <a:r>
              <a:rPr lang="en-IN" dirty="0"/>
              <a:t>Algorithms for Supervised </a:t>
            </a:r>
            <a:r>
              <a:rPr lang="en-IN" dirty="0" smtClean="0"/>
              <a:t>Learning</a:t>
            </a:r>
            <a:endParaRPr lang="en-IN" dirty="0"/>
          </a:p>
          <a:p>
            <a:r>
              <a:rPr lang="en-IN" dirty="0"/>
              <a:t>Related </a:t>
            </a:r>
            <a:r>
              <a:rPr lang="en-IN" dirty="0" smtClean="0"/>
              <a:t>Work</a:t>
            </a:r>
          </a:p>
          <a:p>
            <a:r>
              <a:rPr lang="en-IN" dirty="0"/>
              <a:t>Software Process </a:t>
            </a:r>
            <a:r>
              <a:rPr lang="en-IN" dirty="0" smtClean="0"/>
              <a:t>Model</a:t>
            </a:r>
          </a:p>
          <a:p>
            <a:r>
              <a:rPr lang="en-IN" dirty="0"/>
              <a:t>System </a:t>
            </a:r>
            <a:r>
              <a:rPr lang="en-IN" dirty="0" smtClean="0"/>
              <a:t>Design</a:t>
            </a:r>
          </a:p>
          <a:p>
            <a:r>
              <a:rPr lang="en-IN" dirty="0"/>
              <a:t>Gantt </a:t>
            </a:r>
            <a:r>
              <a:rPr lang="en-IN" dirty="0" smtClean="0"/>
              <a:t>Chart</a:t>
            </a:r>
          </a:p>
          <a:p>
            <a:r>
              <a:rPr lang="en-IN" dirty="0" smtClean="0"/>
              <a:t>Implementation</a:t>
            </a:r>
          </a:p>
          <a:p>
            <a:r>
              <a:rPr lang="en-IN" dirty="0" smtClean="0"/>
              <a:t>Results</a:t>
            </a:r>
          </a:p>
          <a:p>
            <a:r>
              <a:rPr lang="en-IN" dirty="0" smtClean="0"/>
              <a:t>Conclusion</a:t>
            </a:r>
          </a:p>
          <a:p>
            <a:r>
              <a:rPr lang="en-IN" dirty="0" smtClean="0"/>
              <a:t>References</a:t>
            </a:r>
          </a:p>
          <a:p>
            <a:endParaRPr lang="en-IN" dirty="0"/>
          </a:p>
        </p:txBody>
      </p:sp>
      <p:sp>
        <p:nvSpPr>
          <p:cNvPr id="4" name="Slide Number Placeholder 3">
            <a:extLst>
              <a:ext uri="{FF2B5EF4-FFF2-40B4-BE49-F238E27FC236}">
                <a16:creationId xmlns:a16="http://schemas.microsoft.com/office/drawing/2014/main" id="{701BCF35-B470-4524-ACDD-E2E3A0985797}"/>
              </a:ext>
            </a:extLst>
          </p:cNvPr>
          <p:cNvSpPr>
            <a:spLocks noGrp="1"/>
          </p:cNvSpPr>
          <p:nvPr>
            <p:ph type="sldNum" sz="quarter" idx="12"/>
          </p:nvPr>
        </p:nvSpPr>
        <p:spPr/>
        <p:txBody>
          <a:bodyPr/>
          <a:lstStyle/>
          <a:p>
            <a:fld id="{9FF96B15-8338-45D5-A943-561235072D66}" type="slidenum">
              <a:rPr lang="en-ZA" smtClean="0"/>
              <a:t>2</a:t>
            </a:fld>
            <a:endParaRPr lang="en-ZA"/>
          </a:p>
        </p:txBody>
      </p:sp>
    </p:spTree>
    <p:extLst>
      <p:ext uri="{BB962C8B-B14F-4D97-AF65-F5344CB8AC3E}">
        <p14:creationId xmlns:p14="http://schemas.microsoft.com/office/powerpoint/2010/main" val="3125440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9BCD-C12A-46B4-B8A0-976CFD31554B}"/>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07F95B16-46CA-4478-AD2E-D415927A9D41}"/>
              </a:ext>
            </a:extLst>
          </p:cNvPr>
          <p:cNvSpPr>
            <a:spLocks noGrp="1"/>
          </p:cNvSpPr>
          <p:nvPr>
            <p:ph idx="1"/>
          </p:nvPr>
        </p:nvSpPr>
        <p:spPr>
          <a:xfrm>
            <a:off x="1154954" y="2364377"/>
            <a:ext cx="9726405" cy="4140926"/>
          </a:xfrm>
        </p:spPr>
        <p:txBody>
          <a:bodyPr>
            <a:normAutofit/>
          </a:bodyPr>
          <a:lstStyle/>
          <a:p>
            <a:pPr marL="0" indent="0">
              <a:buNone/>
            </a:pPr>
            <a:endParaRPr lang="en-IN" dirty="0"/>
          </a:p>
          <a:p>
            <a:r>
              <a:rPr lang="en-IN" dirty="0"/>
              <a:t>Pandas: It offers operations for manipulating data.  </a:t>
            </a:r>
          </a:p>
          <a:p>
            <a:r>
              <a:rPr lang="en-IN" dirty="0" err="1"/>
              <a:t>matplotlib.pyplot</a:t>
            </a:r>
            <a:r>
              <a:rPr lang="en-IN" dirty="0"/>
              <a:t> : Provides pie-charts for plotting data. </a:t>
            </a:r>
          </a:p>
          <a:p>
            <a:r>
              <a:rPr lang="en-IN" dirty="0" err="1"/>
              <a:t>seaborn</a:t>
            </a:r>
            <a:r>
              <a:rPr lang="en-IN" dirty="0"/>
              <a:t>: Provides bar-graphs for plotting data.</a:t>
            </a:r>
          </a:p>
          <a:p>
            <a:pPr marL="0" indent="0">
              <a:buNone/>
            </a:pPr>
            <a:endParaRPr lang="en-IN" dirty="0"/>
          </a:p>
        </p:txBody>
      </p:sp>
      <p:sp>
        <p:nvSpPr>
          <p:cNvPr id="4" name="Slide Number Placeholder 3">
            <a:extLst>
              <a:ext uri="{FF2B5EF4-FFF2-40B4-BE49-F238E27FC236}">
                <a16:creationId xmlns:a16="http://schemas.microsoft.com/office/drawing/2014/main" id="{BA13045B-6214-4BC8-BDDC-C5E17FA071F9}"/>
              </a:ext>
            </a:extLst>
          </p:cNvPr>
          <p:cNvSpPr>
            <a:spLocks noGrp="1"/>
          </p:cNvSpPr>
          <p:nvPr>
            <p:ph type="sldNum" sz="quarter" idx="12"/>
          </p:nvPr>
        </p:nvSpPr>
        <p:spPr/>
        <p:txBody>
          <a:bodyPr/>
          <a:lstStyle/>
          <a:p>
            <a:fld id="{9FF96B15-8338-45D5-A943-561235072D66}" type="slidenum">
              <a:rPr lang="en-ZA" smtClean="0"/>
              <a:t>20</a:t>
            </a:fld>
            <a:endParaRPr lang="en-ZA"/>
          </a:p>
        </p:txBody>
      </p:sp>
    </p:spTree>
    <p:extLst>
      <p:ext uri="{BB962C8B-B14F-4D97-AF65-F5344CB8AC3E}">
        <p14:creationId xmlns:p14="http://schemas.microsoft.com/office/powerpoint/2010/main" val="479796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9BCD-C12A-46B4-B8A0-976CFD31554B}"/>
              </a:ext>
            </a:extLst>
          </p:cNvPr>
          <p:cNvSpPr>
            <a:spLocks noGrp="1"/>
          </p:cNvSpPr>
          <p:nvPr>
            <p:ph type="title"/>
          </p:nvPr>
        </p:nvSpPr>
        <p:spPr/>
        <p:txBody>
          <a:bodyPr/>
          <a:lstStyle/>
          <a:p>
            <a:r>
              <a:rPr lang="en-IN" dirty="0" smtClean="0"/>
              <a:t>Results</a:t>
            </a:r>
            <a:endParaRPr lang="en-IN" dirty="0"/>
          </a:p>
        </p:txBody>
      </p:sp>
      <p:sp>
        <p:nvSpPr>
          <p:cNvPr id="4" name="Slide Number Placeholder 3">
            <a:extLst>
              <a:ext uri="{FF2B5EF4-FFF2-40B4-BE49-F238E27FC236}">
                <a16:creationId xmlns:a16="http://schemas.microsoft.com/office/drawing/2014/main" id="{BA13045B-6214-4BC8-BDDC-C5E17FA071F9}"/>
              </a:ext>
            </a:extLst>
          </p:cNvPr>
          <p:cNvSpPr>
            <a:spLocks noGrp="1"/>
          </p:cNvSpPr>
          <p:nvPr>
            <p:ph type="sldNum" sz="quarter" idx="12"/>
          </p:nvPr>
        </p:nvSpPr>
        <p:spPr/>
        <p:txBody>
          <a:bodyPr/>
          <a:lstStyle/>
          <a:p>
            <a:fld id="{9FF96B15-8338-45D5-A943-561235072D66}" type="slidenum">
              <a:rPr lang="en-ZA" smtClean="0"/>
              <a:t>21</a:t>
            </a:fld>
            <a:endParaRPr lang="en-ZA"/>
          </a:p>
        </p:txBody>
      </p:sp>
      <p:pic>
        <p:nvPicPr>
          <p:cNvPr id="6" name="Picture 5"/>
          <p:cNvPicPr>
            <a:picLocks noChangeAspect="1"/>
          </p:cNvPicPr>
          <p:nvPr/>
        </p:nvPicPr>
        <p:blipFill>
          <a:blip r:embed="rId2"/>
          <a:stretch>
            <a:fillRect/>
          </a:stretch>
        </p:blipFill>
        <p:spPr>
          <a:xfrm>
            <a:off x="1908907" y="2332723"/>
            <a:ext cx="7865287" cy="4279249"/>
          </a:xfrm>
          <a:prstGeom prst="rect">
            <a:avLst/>
          </a:prstGeom>
        </p:spPr>
      </p:pic>
    </p:spTree>
    <p:extLst>
      <p:ext uri="{BB962C8B-B14F-4D97-AF65-F5344CB8AC3E}">
        <p14:creationId xmlns:p14="http://schemas.microsoft.com/office/powerpoint/2010/main" val="4205893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9C0F-6D0B-45C4-B66E-8F2B24B1EFAD}"/>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4DC07A23-36A5-48F5-96A2-C012BFFFFDEF}"/>
              </a:ext>
            </a:extLst>
          </p:cNvPr>
          <p:cNvSpPr>
            <a:spLocks noGrp="1"/>
          </p:cNvSpPr>
          <p:nvPr>
            <p:ph idx="1"/>
          </p:nvPr>
        </p:nvSpPr>
        <p:spPr>
          <a:xfrm>
            <a:off x="822960" y="2338251"/>
            <a:ext cx="10711543" cy="4224019"/>
          </a:xfrm>
        </p:spPr>
        <p:txBody>
          <a:bodyPr>
            <a:normAutofit fontScale="92500" lnSpcReduction="20000"/>
          </a:bodyPr>
          <a:lstStyle/>
          <a:p>
            <a:endParaRPr lang="en-IN" dirty="0"/>
          </a:p>
          <a:p>
            <a:r>
              <a:rPr lang="en-IN" b="1" dirty="0"/>
              <a:t>Software used: </a:t>
            </a:r>
            <a:r>
              <a:rPr lang="en-IN" dirty="0" err="1" smtClean="0"/>
              <a:t>Jupyter</a:t>
            </a:r>
            <a:r>
              <a:rPr lang="en-IN" dirty="0" smtClean="0"/>
              <a:t> </a:t>
            </a:r>
            <a:r>
              <a:rPr lang="en-IN" dirty="0" err="1" smtClean="0"/>
              <a:t>NoteBook</a:t>
            </a:r>
            <a:endParaRPr lang="en-IN" dirty="0" smtClean="0"/>
          </a:p>
          <a:p>
            <a:endParaRPr lang="en-IN" dirty="0" smtClean="0"/>
          </a:p>
          <a:p>
            <a:pPr marL="0" indent="0">
              <a:buNone/>
            </a:pPr>
            <a:r>
              <a:rPr lang="en-IN" b="1" dirty="0"/>
              <a:t> </a:t>
            </a:r>
            <a:r>
              <a:rPr lang="en-IN" b="1" dirty="0" smtClean="0"/>
              <a:t>     Why </a:t>
            </a:r>
            <a:r>
              <a:rPr lang="en-IN" b="1" dirty="0" err="1"/>
              <a:t>Jupyter</a:t>
            </a:r>
            <a:r>
              <a:rPr lang="en-IN" b="1" dirty="0"/>
              <a:t> </a:t>
            </a:r>
            <a:r>
              <a:rPr lang="en-IN" b="1" dirty="0" err="1"/>
              <a:t>NoteBook</a:t>
            </a:r>
            <a:r>
              <a:rPr lang="en-IN" b="1" dirty="0"/>
              <a:t>?</a:t>
            </a:r>
            <a:endParaRPr lang="en-IN" dirty="0"/>
          </a:p>
          <a:p>
            <a:r>
              <a:rPr lang="en-IN" dirty="0" smtClean="0"/>
              <a:t>It turns </a:t>
            </a:r>
            <a:r>
              <a:rPr lang="en-IN" dirty="0"/>
              <a:t>into latex reports really easy. </a:t>
            </a:r>
            <a:r>
              <a:rPr lang="en-IN" dirty="0" smtClean="0"/>
              <a:t>It </a:t>
            </a:r>
            <a:r>
              <a:rPr lang="en-IN" dirty="0"/>
              <a:t>also turn into slideshows really easy. </a:t>
            </a:r>
            <a:r>
              <a:rPr lang="en-IN" dirty="0" smtClean="0"/>
              <a:t>It </a:t>
            </a:r>
            <a:r>
              <a:rPr lang="en-IN" dirty="0"/>
              <a:t>also </a:t>
            </a:r>
            <a:r>
              <a:rPr lang="en-IN" dirty="0" smtClean="0"/>
              <a:t>lets </a:t>
            </a:r>
            <a:r>
              <a:rPr lang="en-IN" dirty="0"/>
              <a:t>you run blocks of code really easily. </a:t>
            </a:r>
            <a:endParaRPr lang="en-IN" dirty="0" smtClean="0"/>
          </a:p>
          <a:p>
            <a:pPr marL="0" indent="0">
              <a:buNone/>
            </a:pPr>
            <a:endParaRPr lang="en-IN" dirty="0" smtClean="0"/>
          </a:p>
          <a:p>
            <a:r>
              <a:rPr lang="en-IN" b="1" dirty="0"/>
              <a:t>Some other alternatives: </a:t>
            </a:r>
            <a:r>
              <a:rPr lang="en-IN" dirty="0"/>
              <a:t> </a:t>
            </a:r>
            <a:r>
              <a:rPr lang="en-IN" dirty="0" err="1"/>
              <a:t>PyCharm</a:t>
            </a:r>
            <a:r>
              <a:rPr lang="en-IN" dirty="0"/>
              <a:t>, </a:t>
            </a:r>
            <a:r>
              <a:rPr lang="en-IN" dirty="0" err="1"/>
              <a:t>RStudio</a:t>
            </a:r>
            <a:endParaRPr lang="en-IN" b="1" dirty="0"/>
          </a:p>
          <a:p>
            <a:pPr marL="0" indent="0">
              <a:buNone/>
            </a:pPr>
            <a:endParaRPr lang="en-IN" dirty="0"/>
          </a:p>
          <a:p>
            <a:r>
              <a:rPr lang="en-IN" b="1" dirty="0" smtClean="0"/>
              <a:t>Minimum Hardware </a:t>
            </a:r>
            <a:r>
              <a:rPr lang="en-IN" b="1" dirty="0"/>
              <a:t>Requirements: </a:t>
            </a:r>
          </a:p>
          <a:p>
            <a:pPr lvl="1"/>
            <a:r>
              <a:rPr lang="en-IN" dirty="0"/>
              <a:t>Pentium processor </a:t>
            </a:r>
            <a:r>
              <a:rPr lang="en-IN" dirty="0" smtClean="0"/>
              <a:t>---1 GHz </a:t>
            </a:r>
            <a:r>
              <a:rPr lang="en-IN" dirty="0"/>
              <a:t>or above </a:t>
            </a:r>
          </a:p>
          <a:p>
            <a:pPr lvl="1"/>
            <a:r>
              <a:rPr lang="en-IN" dirty="0"/>
              <a:t>RAM Capacity </a:t>
            </a:r>
            <a:r>
              <a:rPr lang="en-IN" dirty="0" smtClean="0"/>
              <a:t>---1GB</a:t>
            </a:r>
            <a:endParaRPr lang="en-IN" dirty="0"/>
          </a:p>
          <a:p>
            <a:pPr lvl="1"/>
            <a:r>
              <a:rPr lang="en-IN" dirty="0"/>
              <a:t>Hard Disk ---- </a:t>
            </a:r>
            <a:r>
              <a:rPr lang="en-IN" dirty="0" smtClean="0"/>
              <a:t>80GB</a:t>
            </a:r>
            <a:endParaRPr lang="en-IN" dirty="0"/>
          </a:p>
        </p:txBody>
      </p:sp>
      <p:sp>
        <p:nvSpPr>
          <p:cNvPr id="4" name="Slide Number Placeholder 3">
            <a:extLst>
              <a:ext uri="{FF2B5EF4-FFF2-40B4-BE49-F238E27FC236}">
                <a16:creationId xmlns:a16="http://schemas.microsoft.com/office/drawing/2014/main" id="{CBEAE839-B422-4243-9DAF-C55C539D599B}"/>
              </a:ext>
            </a:extLst>
          </p:cNvPr>
          <p:cNvSpPr>
            <a:spLocks noGrp="1"/>
          </p:cNvSpPr>
          <p:nvPr>
            <p:ph type="sldNum" sz="quarter" idx="12"/>
          </p:nvPr>
        </p:nvSpPr>
        <p:spPr/>
        <p:txBody>
          <a:bodyPr/>
          <a:lstStyle/>
          <a:p>
            <a:fld id="{9FF96B15-8338-45D5-A943-561235072D66}" type="slidenum">
              <a:rPr lang="en-ZA" smtClean="0"/>
              <a:t>22</a:t>
            </a:fld>
            <a:endParaRPr lang="en-ZA"/>
          </a:p>
        </p:txBody>
      </p:sp>
    </p:spTree>
    <p:extLst>
      <p:ext uri="{BB962C8B-B14F-4D97-AF65-F5344CB8AC3E}">
        <p14:creationId xmlns:p14="http://schemas.microsoft.com/office/powerpoint/2010/main" val="4037813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A089-4C22-4883-8951-5874D9A83966}"/>
              </a:ext>
            </a:extLst>
          </p:cNvPr>
          <p:cNvSpPr>
            <a:spLocks noGrp="1"/>
          </p:cNvSpPr>
          <p:nvPr>
            <p:ph type="title"/>
          </p:nvPr>
        </p:nvSpPr>
        <p:spPr/>
        <p:txBody>
          <a:bodyPr/>
          <a:lstStyle/>
          <a:p>
            <a:r>
              <a:rPr lang="en-IN" dirty="0" smtClean="0"/>
              <a:t>Conclusion</a:t>
            </a:r>
            <a:endParaRPr lang="en-IN" dirty="0"/>
          </a:p>
        </p:txBody>
      </p:sp>
      <p:sp>
        <p:nvSpPr>
          <p:cNvPr id="3" name="Content Placeholder 2">
            <a:extLst>
              <a:ext uri="{FF2B5EF4-FFF2-40B4-BE49-F238E27FC236}">
                <a16:creationId xmlns:a16="http://schemas.microsoft.com/office/drawing/2014/main" id="{A10C6FBE-E257-46E0-B888-561C7D64AC40}"/>
              </a:ext>
            </a:extLst>
          </p:cNvPr>
          <p:cNvSpPr>
            <a:spLocks noGrp="1"/>
          </p:cNvSpPr>
          <p:nvPr>
            <p:ph idx="1"/>
          </p:nvPr>
        </p:nvSpPr>
        <p:spPr>
          <a:xfrm>
            <a:off x="778476" y="2533135"/>
            <a:ext cx="10144897" cy="4324865"/>
          </a:xfrm>
        </p:spPr>
        <p:txBody>
          <a:bodyPr>
            <a:normAutofit/>
          </a:bodyPr>
          <a:lstStyle/>
          <a:p>
            <a:r>
              <a:rPr lang="en-IN" dirty="0"/>
              <a:t>We have learnt how machine learning algorithm help us to fabricate big-social data</a:t>
            </a:r>
            <a:r>
              <a:rPr lang="en-IN" dirty="0" smtClean="0"/>
              <a:t>.</a:t>
            </a:r>
          </a:p>
          <a:p>
            <a:endParaRPr lang="en-IN" dirty="0" smtClean="0"/>
          </a:p>
          <a:p>
            <a:r>
              <a:rPr lang="en-IN" dirty="0"/>
              <a:t>Though there are many algorithms such as C4.5, </a:t>
            </a:r>
            <a:r>
              <a:rPr lang="en-IN" dirty="0" err="1"/>
              <a:t>Adaboost</a:t>
            </a:r>
            <a:r>
              <a:rPr lang="en-IN" dirty="0"/>
              <a:t>, KNN, yet we have specifically used C4.5 in this project as it provides a flexible environment, improved performance than others with greater efficiency and less complexity</a:t>
            </a:r>
            <a:r>
              <a:rPr lang="en-IN" dirty="0" smtClean="0"/>
              <a:t>.</a:t>
            </a:r>
          </a:p>
          <a:p>
            <a:endParaRPr lang="en-IN" dirty="0"/>
          </a:p>
          <a:p>
            <a:r>
              <a:rPr lang="en-IN" dirty="0"/>
              <a:t>As our project revolves around classification, hence C4.5 is the best choice to implement it as C4.5 creates a decision tree which performs seamless classification. </a:t>
            </a:r>
          </a:p>
          <a:p>
            <a:endParaRPr lang="en-IN" dirty="0"/>
          </a:p>
          <a:p>
            <a:endParaRPr lang="en-IN" dirty="0"/>
          </a:p>
        </p:txBody>
      </p:sp>
      <p:sp>
        <p:nvSpPr>
          <p:cNvPr id="4" name="Slide Number Placeholder 3">
            <a:extLst>
              <a:ext uri="{FF2B5EF4-FFF2-40B4-BE49-F238E27FC236}">
                <a16:creationId xmlns:a16="http://schemas.microsoft.com/office/drawing/2014/main" id="{24F0EA80-4DDB-4C8C-97C9-71843319DAF6}"/>
              </a:ext>
            </a:extLst>
          </p:cNvPr>
          <p:cNvSpPr>
            <a:spLocks noGrp="1"/>
          </p:cNvSpPr>
          <p:nvPr>
            <p:ph type="sldNum" sz="quarter" idx="12"/>
          </p:nvPr>
        </p:nvSpPr>
        <p:spPr/>
        <p:txBody>
          <a:bodyPr/>
          <a:lstStyle/>
          <a:p>
            <a:fld id="{9FF96B15-8338-45D5-A943-561235072D66}" type="slidenum">
              <a:rPr lang="en-ZA" smtClean="0"/>
              <a:t>23</a:t>
            </a:fld>
            <a:endParaRPr lang="en-ZA"/>
          </a:p>
        </p:txBody>
      </p:sp>
    </p:spTree>
    <p:extLst>
      <p:ext uri="{BB962C8B-B14F-4D97-AF65-F5344CB8AC3E}">
        <p14:creationId xmlns:p14="http://schemas.microsoft.com/office/powerpoint/2010/main" val="4258486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A089-4C22-4883-8951-5874D9A8396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10C6FBE-E257-46E0-B888-561C7D64AC40}"/>
              </a:ext>
            </a:extLst>
          </p:cNvPr>
          <p:cNvSpPr>
            <a:spLocks noGrp="1"/>
          </p:cNvSpPr>
          <p:nvPr>
            <p:ph idx="1"/>
          </p:nvPr>
        </p:nvSpPr>
        <p:spPr>
          <a:xfrm>
            <a:off x="210065" y="3777392"/>
            <a:ext cx="11627707" cy="3896154"/>
          </a:xfrm>
        </p:spPr>
        <p:txBody>
          <a:bodyPr>
            <a:normAutofit/>
          </a:bodyPr>
          <a:lstStyle/>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4F0EA80-4DDB-4C8C-97C9-71843319DAF6}"/>
              </a:ext>
            </a:extLst>
          </p:cNvPr>
          <p:cNvSpPr>
            <a:spLocks noGrp="1"/>
          </p:cNvSpPr>
          <p:nvPr>
            <p:ph type="sldNum" sz="quarter" idx="12"/>
          </p:nvPr>
        </p:nvSpPr>
        <p:spPr/>
        <p:txBody>
          <a:bodyPr/>
          <a:lstStyle/>
          <a:p>
            <a:fld id="{9FF96B15-8338-45D5-A943-561235072D66}" type="slidenum">
              <a:rPr lang="en-ZA" smtClean="0"/>
              <a:t>24</a:t>
            </a:fld>
            <a:endParaRPr lang="en-ZA"/>
          </a:p>
        </p:txBody>
      </p:sp>
      <p:sp>
        <p:nvSpPr>
          <p:cNvPr id="8" name="Content Placeholder 2">
            <a:extLst>
              <a:ext uri="{FF2B5EF4-FFF2-40B4-BE49-F238E27FC236}">
                <a16:creationId xmlns:a16="http://schemas.microsoft.com/office/drawing/2014/main" id="{07F95B16-46CA-4478-AD2E-D415927A9D41}"/>
              </a:ext>
            </a:extLst>
          </p:cNvPr>
          <p:cNvSpPr txBox="1">
            <a:spLocks/>
          </p:cNvSpPr>
          <p:nvPr/>
        </p:nvSpPr>
        <p:spPr>
          <a:xfrm>
            <a:off x="846035" y="2104884"/>
            <a:ext cx="9726405" cy="4140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b="1" dirty="0" smtClean="0"/>
          </a:p>
          <a:p>
            <a:pPr marL="0" indent="0">
              <a:buFont typeface="Wingdings 3" charset="2"/>
              <a:buNone/>
            </a:pPr>
            <a:endParaRPr lang="en-IN" dirty="0" smtClean="0"/>
          </a:p>
          <a:p>
            <a:r>
              <a:rPr lang="en-GB" dirty="0"/>
              <a:t>Elder, J., and </a:t>
            </a:r>
            <a:r>
              <a:rPr lang="en-GB" dirty="0" err="1"/>
              <a:t>Pregibon</a:t>
            </a:r>
            <a:r>
              <a:rPr lang="en-GB" dirty="0"/>
              <a:t>, D. A statistical perspective on KDD. </a:t>
            </a:r>
            <a:r>
              <a:rPr lang="en-GB" dirty="0" smtClean="0"/>
              <a:t>In </a:t>
            </a:r>
            <a:r>
              <a:rPr lang="en-GB" i="1" dirty="0" smtClean="0"/>
              <a:t>Advances </a:t>
            </a:r>
            <a:r>
              <a:rPr lang="en-GB" i="1" dirty="0"/>
              <a:t>in Knowledge Discovery and Data Mining</a:t>
            </a:r>
            <a:r>
              <a:rPr lang="en-GB" dirty="0"/>
              <a:t>, U. Fayyad, </a:t>
            </a:r>
            <a:r>
              <a:rPr lang="en-GB" dirty="0" smtClean="0"/>
              <a:t>G. </a:t>
            </a:r>
            <a:r>
              <a:rPr lang="en-IN" dirty="0" err="1" smtClean="0"/>
              <a:t>Piatetsky</a:t>
            </a:r>
            <a:r>
              <a:rPr lang="en-IN" dirty="0" smtClean="0"/>
              <a:t>-Shapiro</a:t>
            </a:r>
            <a:r>
              <a:rPr lang="en-IN" dirty="0"/>
              <a:t>, P. Smyth, and R. </a:t>
            </a:r>
            <a:r>
              <a:rPr lang="en-IN" dirty="0" err="1"/>
              <a:t>Uthurusamy</a:t>
            </a:r>
            <a:r>
              <a:rPr lang="en-IN" dirty="0"/>
              <a:t>, Eds. </a:t>
            </a:r>
            <a:r>
              <a:rPr lang="en-IN" dirty="0" smtClean="0"/>
              <a:t>AAAI/MIT Press</a:t>
            </a:r>
            <a:r>
              <a:rPr lang="en-IN" dirty="0"/>
              <a:t>, Cambridge, </a:t>
            </a:r>
            <a:r>
              <a:rPr lang="en-IN" dirty="0" smtClean="0"/>
              <a:t>Mass., 1996.</a:t>
            </a:r>
          </a:p>
          <a:p>
            <a:endParaRPr lang="en-IN" dirty="0" smtClean="0"/>
          </a:p>
          <a:p>
            <a:r>
              <a:rPr lang="en-GB" dirty="0" smtClean="0"/>
              <a:t>S</a:t>
            </a:r>
            <a:r>
              <a:rPr lang="en-GB" dirty="0"/>
              <a:t>. Aral and D. Walker, “Identifying Influential and </a:t>
            </a:r>
            <a:r>
              <a:rPr lang="en-GB" dirty="0" smtClean="0"/>
              <a:t>Susceptible Members </a:t>
            </a:r>
            <a:r>
              <a:rPr lang="en-GB" dirty="0"/>
              <a:t>of Social Networks,” Science, vol. 337, pp. 337-341, 2012</a:t>
            </a:r>
            <a:r>
              <a:rPr lang="en-GB" dirty="0" smtClean="0"/>
              <a:t>.</a:t>
            </a:r>
          </a:p>
          <a:p>
            <a:endParaRPr lang="en-GB" dirty="0" smtClean="0"/>
          </a:p>
          <a:p>
            <a:endParaRPr lang="en-IN" dirty="0"/>
          </a:p>
        </p:txBody>
      </p:sp>
    </p:spTree>
    <p:extLst>
      <p:ext uri="{BB962C8B-B14F-4D97-AF65-F5344CB8AC3E}">
        <p14:creationId xmlns:p14="http://schemas.microsoft.com/office/powerpoint/2010/main" val="625580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A089-4C22-4883-8951-5874D9A8396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10C6FBE-E257-46E0-B888-561C7D64AC40}"/>
              </a:ext>
            </a:extLst>
          </p:cNvPr>
          <p:cNvSpPr>
            <a:spLocks noGrp="1"/>
          </p:cNvSpPr>
          <p:nvPr>
            <p:ph idx="1"/>
          </p:nvPr>
        </p:nvSpPr>
        <p:spPr>
          <a:xfrm>
            <a:off x="210065" y="3777392"/>
            <a:ext cx="11627707" cy="3896154"/>
          </a:xfrm>
        </p:spPr>
        <p:txBody>
          <a:bodyPr>
            <a:normAutofit/>
          </a:bodyPr>
          <a:lstStyle/>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4F0EA80-4DDB-4C8C-97C9-71843319DAF6}"/>
              </a:ext>
            </a:extLst>
          </p:cNvPr>
          <p:cNvSpPr>
            <a:spLocks noGrp="1"/>
          </p:cNvSpPr>
          <p:nvPr>
            <p:ph type="sldNum" sz="quarter" idx="12"/>
          </p:nvPr>
        </p:nvSpPr>
        <p:spPr/>
        <p:txBody>
          <a:bodyPr/>
          <a:lstStyle/>
          <a:p>
            <a:fld id="{9FF96B15-8338-45D5-A943-561235072D66}" type="slidenum">
              <a:rPr lang="en-ZA" smtClean="0"/>
              <a:t>25</a:t>
            </a:fld>
            <a:endParaRPr lang="en-ZA"/>
          </a:p>
        </p:txBody>
      </p:sp>
      <p:sp>
        <p:nvSpPr>
          <p:cNvPr id="8" name="Content Placeholder 2">
            <a:extLst>
              <a:ext uri="{FF2B5EF4-FFF2-40B4-BE49-F238E27FC236}">
                <a16:creationId xmlns:a16="http://schemas.microsoft.com/office/drawing/2014/main" id="{07F95B16-46CA-4478-AD2E-D415927A9D41}"/>
              </a:ext>
            </a:extLst>
          </p:cNvPr>
          <p:cNvSpPr txBox="1">
            <a:spLocks/>
          </p:cNvSpPr>
          <p:nvPr/>
        </p:nvSpPr>
        <p:spPr>
          <a:xfrm>
            <a:off x="846035" y="2104884"/>
            <a:ext cx="9726405" cy="4140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b="1" dirty="0" smtClean="0"/>
          </a:p>
          <a:p>
            <a:pPr marL="0" indent="0">
              <a:buFont typeface="Wingdings 3" charset="2"/>
              <a:buNone/>
            </a:pPr>
            <a:endParaRPr lang="en-IN" dirty="0" smtClean="0"/>
          </a:p>
          <a:p>
            <a:r>
              <a:rPr lang="en-GB" dirty="0" err="1" smtClean="0"/>
              <a:t>V.Shaw</a:t>
            </a:r>
            <a:r>
              <a:rPr lang="en-GB" dirty="0" smtClean="0"/>
              <a:t> and R. </a:t>
            </a:r>
            <a:r>
              <a:rPr lang="en-GB" dirty="0" err="1" smtClean="0"/>
              <a:t>Khurana</a:t>
            </a:r>
            <a:r>
              <a:rPr lang="en-GB" smtClean="0"/>
              <a:t>, “</a:t>
            </a:r>
            <a:r>
              <a:rPr lang="en-GB" dirty="0" err="1" smtClean="0"/>
              <a:t>Using</a:t>
            </a:r>
            <a:r>
              <a:rPr lang="en-GB" dirty="0" smtClean="0"/>
              <a:t> </a:t>
            </a:r>
            <a:r>
              <a:rPr lang="en-GB" dirty="0"/>
              <a:t>Deep Learning Neural Networks To Find Best Performing Audience Segments</a:t>
            </a:r>
            <a:r>
              <a:rPr lang="en-GB"/>
              <a:t>" </a:t>
            </a:r>
            <a:r>
              <a:rPr lang="en-GB" smtClean="0"/>
              <a:t>Feb 2013</a:t>
            </a:r>
            <a:endParaRPr lang="en-GB" dirty="0"/>
          </a:p>
          <a:p>
            <a:pPr marL="0" indent="0">
              <a:buNone/>
            </a:pPr>
            <a:endParaRPr lang="en-IN" dirty="0" smtClean="0"/>
          </a:p>
          <a:p>
            <a:r>
              <a:rPr lang="en-GB" dirty="0"/>
              <a:t>R. Ahmed and G. </a:t>
            </a:r>
            <a:r>
              <a:rPr lang="en-GB" dirty="0" err="1"/>
              <a:t>Karypis</a:t>
            </a:r>
            <a:r>
              <a:rPr lang="en-GB" dirty="0"/>
              <a:t>, “Algorithms for Mining the </a:t>
            </a:r>
            <a:r>
              <a:rPr lang="en-GB" dirty="0" smtClean="0"/>
              <a:t>Evolution of </a:t>
            </a:r>
            <a:r>
              <a:rPr lang="en-GB" dirty="0"/>
              <a:t>Conserved Relational States in Dynamic Networks,” </a:t>
            </a:r>
            <a:r>
              <a:rPr lang="en-GB" dirty="0" smtClean="0"/>
              <a:t>Knowledge and </a:t>
            </a:r>
            <a:r>
              <a:rPr lang="en-GB" dirty="0"/>
              <a:t>Information Systems, vol. 33, no. 3, pp. 603-630, Dec. 2012.</a:t>
            </a:r>
            <a:endParaRPr lang="en-GB" dirty="0" smtClean="0"/>
          </a:p>
          <a:p>
            <a:endParaRPr lang="en-IN" dirty="0"/>
          </a:p>
        </p:txBody>
      </p:sp>
    </p:spTree>
    <p:extLst>
      <p:ext uri="{BB962C8B-B14F-4D97-AF65-F5344CB8AC3E}">
        <p14:creationId xmlns:p14="http://schemas.microsoft.com/office/powerpoint/2010/main" val="1129292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A089-4C22-4883-8951-5874D9A8396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10C6FBE-E257-46E0-B888-561C7D64AC40}"/>
              </a:ext>
            </a:extLst>
          </p:cNvPr>
          <p:cNvSpPr>
            <a:spLocks noGrp="1"/>
          </p:cNvSpPr>
          <p:nvPr>
            <p:ph idx="1"/>
          </p:nvPr>
        </p:nvSpPr>
        <p:spPr>
          <a:xfrm>
            <a:off x="704336" y="2825921"/>
            <a:ext cx="9737124" cy="3896154"/>
          </a:xfrm>
        </p:spPr>
        <p:txBody>
          <a:bodyPr>
            <a:normAutofit/>
          </a:bodyPr>
          <a:lstStyle/>
          <a:p>
            <a:r>
              <a:rPr lang="en-IN" dirty="0">
                <a:solidFill>
                  <a:schemeClr val="tx1"/>
                </a:solidFill>
              </a:rPr>
              <a:t>Huang, Po-Sen; He, </a:t>
            </a:r>
            <a:r>
              <a:rPr lang="en-IN" dirty="0" err="1">
                <a:solidFill>
                  <a:schemeClr val="tx1"/>
                </a:solidFill>
              </a:rPr>
              <a:t>Xiaodong</a:t>
            </a:r>
            <a:r>
              <a:rPr lang="en-IN" dirty="0">
                <a:solidFill>
                  <a:schemeClr val="tx1"/>
                </a:solidFill>
              </a:rPr>
              <a:t>; Gao, </a:t>
            </a:r>
            <a:r>
              <a:rPr lang="en-IN" dirty="0" err="1">
                <a:solidFill>
                  <a:schemeClr val="tx1"/>
                </a:solidFill>
              </a:rPr>
              <a:t>Jianfeng</a:t>
            </a:r>
            <a:r>
              <a:rPr lang="en-IN" dirty="0">
                <a:solidFill>
                  <a:schemeClr val="tx1"/>
                </a:solidFill>
              </a:rPr>
              <a:t>; Deng, Li; </a:t>
            </a:r>
            <a:r>
              <a:rPr lang="en-IN" dirty="0" err="1">
                <a:solidFill>
                  <a:schemeClr val="tx1"/>
                </a:solidFill>
              </a:rPr>
              <a:t>Acero</a:t>
            </a:r>
            <a:r>
              <a:rPr lang="en-IN" dirty="0">
                <a:solidFill>
                  <a:schemeClr val="tx1"/>
                </a:solidFill>
              </a:rPr>
              <a:t>, Alex; Heck, Larry (2013-10-01). "Learning Deep Structured Semantic Models for Web Search using </a:t>
            </a:r>
            <a:r>
              <a:rPr lang="en-IN" dirty="0" smtClean="0">
                <a:solidFill>
                  <a:schemeClr val="tx1"/>
                </a:solidFill>
              </a:rPr>
              <a:t>Social </a:t>
            </a:r>
            <a:r>
              <a:rPr lang="en-IN" dirty="0">
                <a:solidFill>
                  <a:schemeClr val="tx1"/>
                </a:solidFill>
              </a:rPr>
              <a:t>Data". Microsoft Research. </a:t>
            </a:r>
            <a:endParaRPr lang="en-IN" dirty="0" smtClean="0">
              <a:solidFill>
                <a:schemeClr val="tx1"/>
              </a:solidFill>
            </a:endParaRPr>
          </a:p>
          <a:p>
            <a:endParaRPr lang="en-IN" dirty="0" smtClean="0">
              <a:solidFill>
                <a:schemeClr val="tx1"/>
              </a:solidFill>
            </a:endParaRPr>
          </a:p>
          <a:p>
            <a:r>
              <a:rPr lang="en-GB" dirty="0" smtClean="0">
                <a:solidFill>
                  <a:schemeClr val="tx1"/>
                </a:solidFill>
              </a:rPr>
              <a:t>Ribeiro</a:t>
            </a:r>
            <a:r>
              <a:rPr lang="en-GB" dirty="0">
                <a:solidFill>
                  <a:schemeClr val="tx1"/>
                </a:solidFill>
              </a:rPr>
              <a:t>, Filipe </a:t>
            </a:r>
            <a:r>
              <a:rPr lang="en-GB" dirty="0" err="1">
                <a:solidFill>
                  <a:schemeClr val="tx1"/>
                </a:solidFill>
              </a:rPr>
              <a:t>Nunes</a:t>
            </a:r>
            <a:r>
              <a:rPr lang="en-GB" dirty="0">
                <a:solidFill>
                  <a:schemeClr val="tx1"/>
                </a:solidFill>
              </a:rPr>
              <a:t>; Araujo, </a:t>
            </a:r>
            <a:r>
              <a:rPr lang="en-GB" dirty="0" err="1">
                <a:solidFill>
                  <a:schemeClr val="tx1"/>
                </a:solidFill>
              </a:rPr>
              <a:t>Matheus</a:t>
            </a:r>
            <a:r>
              <a:rPr lang="en-GB" dirty="0">
                <a:solidFill>
                  <a:schemeClr val="tx1"/>
                </a:solidFill>
              </a:rPr>
              <a:t> (2010). "A Benchmark Comparison of State-of-the-Practice Sentiment Analysis Methods". Transactions on Embedded Computing Systems. </a:t>
            </a:r>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4F0EA80-4DDB-4C8C-97C9-71843319DAF6}"/>
              </a:ext>
            </a:extLst>
          </p:cNvPr>
          <p:cNvSpPr>
            <a:spLocks noGrp="1"/>
          </p:cNvSpPr>
          <p:nvPr>
            <p:ph type="sldNum" sz="quarter" idx="12"/>
          </p:nvPr>
        </p:nvSpPr>
        <p:spPr/>
        <p:txBody>
          <a:bodyPr/>
          <a:lstStyle/>
          <a:p>
            <a:fld id="{9FF96B15-8338-45D5-A943-561235072D66}" type="slidenum">
              <a:rPr lang="en-ZA" smtClean="0"/>
              <a:t>26</a:t>
            </a:fld>
            <a:endParaRPr lang="en-ZA"/>
          </a:p>
        </p:txBody>
      </p:sp>
      <p:sp>
        <p:nvSpPr>
          <p:cNvPr id="8" name="Content Placeholder 2">
            <a:extLst>
              <a:ext uri="{FF2B5EF4-FFF2-40B4-BE49-F238E27FC236}">
                <a16:creationId xmlns:a16="http://schemas.microsoft.com/office/drawing/2014/main" id="{07F95B16-46CA-4478-AD2E-D415927A9D41}"/>
              </a:ext>
            </a:extLst>
          </p:cNvPr>
          <p:cNvSpPr txBox="1">
            <a:spLocks/>
          </p:cNvSpPr>
          <p:nvPr/>
        </p:nvSpPr>
        <p:spPr>
          <a:xfrm>
            <a:off x="1154954" y="2364377"/>
            <a:ext cx="9726405" cy="4140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b="1" dirty="0" smtClean="0"/>
          </a:p>
          <a:p>
            <a:pPr marL="0" indent="0">
              <a:buFont typeface="Wingdings 3" charset="2"/>
              <a:buNone/>
            </a:pPr>
            <a:endParaRPr lang="en-IN" dirty="0" smtClean="0"/>
          </a:p>
          <a:p>
            <a:endParaRPr lang="en-IN" dirty="0" smtClean="0"/>
          </a:p>
          <a:p>
            <a:endParaRPr lang="en-GB" dirty="0" smtClean="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15"/>
            <a:ext cx="12192000" cy="6877830"/>
          </a:xfrm>
          <a:prstGeom prst="rect">
            <a:avLst/>
          </a:prstGeom>
        </p:spPr>
      </p:pic>
    </p:spTree>
    <p:extLst>
      <p:ext uri="{BB962C8B-B14F-4D97-AF65-F5344CB8AC3E}">
        <p14:creationId xmlns:p14="http://schemas.microsoft.com/office/powerpoint/2010/main" val="3682184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B8DF-DCDC-411E-A102-46C04B575DE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FAA26E9-17A0-4AEC-AEB9-8A20F509548C}"/>
              </a:ext>
            </a:extLst>
          </p:cNvPr>
          <p:cNvSpPr>
            <a:spLocks noGrp="1"/>
          </p:cNvSpPr>
          <p:nvPr>
            <p:ph idx="1"/>
          </p:nvPr>
        </p:nvSpPr>
        <p:spPr>
          <a:xfrm>
            <a:off x="1154953" y="2472743"/>
            <a:ext cx="9907924" cy="3850783"/>
          </a:xfrm>
        </p:spPr>
        <p:txBody>
          <a:bodyPr>
            <a:normAutofit/>
          </a:bodyPr>
          <a:lstStyle/>
          <a:p>
            <a:r>
              <a:rPr lang="en-IN" dirty="0"/>
              <a:t>In an era of social media and connectivity, web users are becoming increasingly enthusiastic about working together through online </a:t>
            </a:r>
            <a:r>
              <a:rPr lang="en-IN" dirty="0" smtClean="0"/>
              <a:t>media.</a:t>
            </a:r>
            <a:endParaRPr lang="en-IN" dirty="0"/>
          </a:p>
          <a:p>
            <a:endParaRPr lang="en-IN" dirty="0"/>
          </a:p>
          <a:p>
            <a:r>
              <a:rPr lang="en-IN" dirty="0"/>
              <a:t>With a growing impact on everyday life, such as in education, health, commerce and tourism, leading to an exponential growth in the size of the social </a:t>
            </a:r>
            <a:r>
              <a:rPr lang="en-IN" dirty="0" smtClean="0"/>
              <a:t>web.</a:t>
            </a:r>
          </a:p>
          <a:p>
            <a:endParaRPr lang="en-IN" dirty="0"/>
          </a:p>
          <a:p>
            <a:r>
              <a:rPr lang="en-IN" dirty="0" smtClean="0"/>
              <a:t>However</a:t>
            </a:r>
            <a:r>
              <a:rPr lang="en-IN" dirty="0"/>
              <a:t>, the structuring of knowledge from such unstructured big data </a:t>
            </a:r>
            <a:r>
              <a:rPr lang="en-IN" dirty="0" smtClean="0"/>
              <a:t>is an </a:t>
            </a:r>
            <a:r>
              <a:rPr lang="en-IN" dirty="0"/>
              <a:t>extremely challenging task</a:t>
            </a:r>
            <a:r>
              <a:rPr lang="en-IN" dirty="0" smtClean="0"/>
              <a:t>.</a:t>
            </a:r>
          </a:p>
          <a:p>
            <a:endParaRPr lang="en-IN" dirty="0"/>
          </a:p>
          <a:p>
            <a:r>
              <a:rPr lang="en-IN" dirty="0"/>
              <a:t>We will hence focus on extracting useful information from big social data.</a:t>
            </a:r>
          </a:p>
          <a:p>
            <a:endParaRPr lang="en-IN" dirty="0"/>
          </a:p>
        </p:txBody>
      </p:sp>
      <p:sp>
        <p:nvSpPr>
          <p:cNvPr id="4" name="Slide Number Placeholder 3">
            <a:extLst>
              <a:ext uri="{FF2B5EF4-FFF2-40B4-BE49-F238E27FC236}">
                <a16:creationId xmlns:a16="http://schemas.microsoft.com/office/drawing/2014/main" id="{C11AF700-3351-41BF-9B7D-55DFBA61C7DE}"/>
              </a:ext>
            </a:extLst>
          </p:cNvPr>
          <p:cNvSpPr>
            <a:spLocks noGrp="1"/>
          </p:cNvSpPr>
          <p:nvPr>
            <p:ph type="sldNum" sz="quarter" idx="12"/>
          </p:nvPr>
        </p:nvSpPr>
        <p:spPr/>
        <p:txBody>
          <a:bodyPr/>
          <a:lstStyle/>
          <a:p>
            <a:fld id="{9FF96B15-8338-45D5-A943-561235072D66}" type="slidenum">
              <a:rPr lang="en-ZA" smtClean="0"/>
              <a:t>3</a:t>
            </a:fld>
            <a:endParaRPr lang="en-ZA"/>
          </a:p>
        </p:txBody>
      </p:sp>
    </p:spTree>
    <p:extLst>
      <p:ext uri="{BB962C8B-B14F-4D97-AF65-F5344CB8AC3E}">
        <p14:creationId xmlns:p14="http://schemas.microsoft.com/office/powerpoint/2010/main" val="367728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DB46-ECAB-42E0-9E53-1FFB3F46B8A5}"/>
              </a:ext>
            </a:extLst>
          </p:cNvPr>
          <p:cNvSpPr>
            <a:spLocks noGrp="1"/>
          </p:cNvSpPr>
          <p:nvPr>
            <p:ph type="title"/>
          </p:nvPr>
        </p:nvSpPr>
        <p:spPr/>
        <p:txBody>
          <a:bodyPr/>
          <a:lstStyle/>
          <a:p>
            <a:r>
              <a:rPr lang="en-IN" dirty="0" smtClean="0"/>
              <a:t>Machine Learning</a:t>
            </a:r>
            <a:endParaRPr lang="en-IN" dirty="0"/>
          </a:p>
        </p:txBody>
      </p:sp>
      <p:sp>
        <p:nvSpPr>
          <p:cNvPr id="3" name="Content Placeholder 2">
            <a:extLst>
              <a:ext uri="{FF2B5EF4-FFF2-40B4-BE49-F238E27FC236}">
                <a16:creationId xmlns:a16="http://schemas.microsoft.com/office/drawing/2014/main" id="{44A65F66-5D7B-4B1D-9BCD-C230B1F7D17A}"/>
              </a:ext>
            </a:extLst>
          </p:cNvPr>
          <p:cNvSpPr>
            <a:spLocks noGrp="1"/>
          </p:cNvSpPr>
          <p:nvPr>
            <p:ph idx="1"/>
          </p:nvPr>
        </p:nvSpPr>
        <p:spPr/>
        <p:txBody>
          <a:bodyPr/>
          <a:lstStyle/>
          <a:p>
            <a:endParaRPr lang="en-IN" dirty="0"/>
          </a:p>
          <a:p>
            <a:pPr marL="0" indent="0">
              <a:buNone/>
            </a:pPr>
            <a:endParaRPr lang="en-IN" dirty="0"/>
          </a:p>
          <a:p>
            <a:r>
              <a:rPr lang="en-IN" dirty="0"/>
              <a:t>Machine learning is a field of artificial intelligence that uses statistical techniques to give computer systems the ability to "learn" from data, without being explicitly programmed</a:t>
            </a:r>
            <a:r>
              <a:rPr lang="en-IN" dirty="0" smtClean="0"/>
              <a:t>.</a:t>
            </a:r>
            <a:endParaRPr lang="en-IN" dirty="0"/>
          </a:p>
          <a:p>
            <a:endParaRPr lang="en-IN" dirty="0"/>
          </a:p>
        </p:txBody>
      </p:sp>
      <p:sp>
        <p:nvSpPr>
          <p:cNvPr id="4" name="Slide Number Placeholder 3">
            <a:extLst>
              <a:ext uri="{FF2B5EF4-FFF2-40B4-BE49-F238E27FC236}">
                <a16:creationId xmlns:a16="http://schemas.microsoft.com/office/drawing/2014/main" id="{CC3C0CBB-16FA-4473-9C96-452B522E907D}"/>
              </a:ext>
            </a:extLst>
          </p:cNvPr>
          <p:cNvSpPr>
            <a:spLocks noGrp="1"/>
          </p:cNvSpPr>
          <p:nvPr>
            <p:ph type="sldNum" sz="quarter" idx="12"/>
          </p:nvPr>
        </p:nvSpPr>
        <p:spPr/>
        <p:txBody>
          <a:bodyPr/>
          <a:lstStyle/>
          <a:p>
            <a:fld id="{9FF96B15-8338-45D5-A943-561235072D66}" type="slidenum">
              <a:rPr lang="en-ZA" smtClean="0"/>
              <a:t>4</a:t>
            </a:fld>
            <a:endParaRPr lang="en-ZA"/>
          </a:p>
        </p:txBody>
      </p:sp>
    </p:spTree>
    <p:extLst>
      <p:ext uri="{BB962C8B-B14F-4D97-AF65-F5344CB8AC3E}">
        <p14:creationId xmlns:p14="http://schemas.microsoft.com/office/powerpoint/2010/main" val="344489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69D3-CD7F-4E81-A939-79B2CAC21507}"/>
              </a:ext>
            </a:extLst>
          </p:cNvPr>
          <p:cNvSpPr>
            <a:spLocks noGrp="1"/>
          </p:cNvSpPr>
          <p:nvPr>
            <p:ph type="title"/>
          </p:nvPr>
        </p:nvSpPr>
        <p:spPr/>
        <p:txBody>
          <a:bodyPr/>
          <a:lstStyle/>
          <a:p>
            <a:r>
              <a:rPr lang="en-IN" dirty="0" smtClean="0"/>
              <a:t>Importance of Machine Learning</a:t>
            </a:r>
            <a:endParaRPr lang="en-IN" dirty="0"/>
          </a:p>
        </p:txBody>
      </p:sp>
      <p:sp>
        <p:nvSpPr>
          <p:cNvPr id="3" name="Content Placeholder 2">
            <a:extLst>
              <a:ext uri="{FF2B5EF4-FFF2-40B4-BE49-F238E27FC236}">
                <a16:creationId xmlns:a16="http://schemas.microsoft.com/office/drawing/2014/main" id="{AF51B53E-93E5-4F83-BFCE-0A01F271E77D}"/>
              </a:ext>
            </a:extLst>
          </p:cNvPr>
          <p:cNvSpPr>
            <a:spLocks noGrp="1"/>
          </p:cNvSpPr>
          <p:nvPr>
            <p:ph idx="1"/>
          </p:nvPr>
        </p:nvSpPr>
        <p:spPr>
          <a:xfrm>
            <a:off x="978793" y="2408349"/>
            <a:ext cx="10698341" cy="4153922"/>
          </a:xfrm>
        </p:spPr>
        <p:txBody>
          <a:bodyPr>
            <a:normAutofit/>
          </a:bodyPr>
          <a:lstStyle/>
          <a:p>
            <a:pPr marL="0" indent="0">
              <a:buNone/>
            </a:pPr>
            <a:endParaRPr lang="en-IN" dirty="0"/>
          </a:p>
          <a:p>
            <a:r>
              <a:rPr lang="en-IN" dirty="0"/>
              <a:t>Machine learning </a:t>
            </a:r>
            <a:r>
              <a:rPr lang="en-IN" dirty="0" smtClean="0"/>
              <a:t>proposes </a:t>
            </a:r>
            <a:r>
              <a:rPr lang="en-IN" dirty="0"/>
              <a:t>clever alternatives to analysing huge volumes of data. Machine learning is able to produce accurate results and analysis by developing </a:t>
            </a:r>
            <a:r>
              <a:rPr lang="en-IN" dirty="0" smtClean="0"/>
              <a:t>efficient, fast algorithms and data-driven models for </a:t>
            </a:r>
            <a:r>
              <a:rPr lang="en-IN" dirty="0"/>
              <a:t>real-time processing of this data. </a:t>
            </a:r>
          </a:p>
          <a:p>
            <a:pPr marL="0" lvl="0" indent="0">
              <a:buNone/>
            </a:pPr>
            <a:endParaRPr lang="en-IN" dirty="0"/>
          </a:p>
          <a:p>
            <a:pPr lvl="0"/>
            <a:r>
              <a:rPr lang="en-IN" dirty="0"/>
              <a:t>Machine learning has been used in a number of places like the self-driving cars, the online recommendation engines – friend recommendations on social media, offer recommendations from e-commerce sites, and in cyber fraud detection. </a:t>
            </a:r>
          </a:p>
        </p:txBody>
      </p:sp>
      <p:sp>
        <p:nvSpPr>
          <p:cNvPr id="4" name="Slide Number Placeholder 3">
            <a:extLst>
              <a:ext uri="{FF2B5EF4-FFF2-40B4-BE49-F238E27FC236}">
                <a16:creationId xmlns:a16="http://schemas.microsoft.com/office/drawing/2014/main" id="{4B517E2D-529C-4204-9AD7-E48DA20FDEE8}"/>
              </a:ext>
            </a:extLst>
          </p:cNvPr>
          <p:cNvSpPr>
            <a:spLocks noGrp="1"/>
          </p:cNvSpPr>
          <p:nvPr>
            <p:ph type="sldNum" sz="quarter" idx="12"/>
          </p:nvPr>
        </p:nvSpPr>
        <p:spPr/>
        <p:txBody>
          <a:bodyPr/>
          <a:lstStyle/>
          <a:p>
            <a:fld id="{9FF96B15-8338-45D5-A943-561235072D66}" type="slidenum">
              <a:rPr lang="en-ZA" smtClean="0"/>
              <a:t>5</a:t>
            </a:fld>
            <a:endParaRPr lang="en-ZA"/>
          </a:p>
        </p:txBody>
      </p:sp>
    </p:spTree>
    <p:extLst>
      <p:ext uri="{BB962C8B-B14F-4D97-AF65-F5344CB8AC3E}">
        <p14:creationId xmlns:p14="http://schemas.microsoft.com/office/powerpoint/2010/main" val="2796030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D0EA-151B-40EA-8B40-BEE38EB29562}"/>
              </a:ext>
            </a:extLst>
          </p:cNvPr>
          <p:cNvSpPr>
            <a:spLocks noGrp="1"/>
          </p:cNvSpPr>
          <p:nvPr>
            <p:ph type="title"/>
          </p:nvPr>
        </p:nvSpPr>
        <p:spPr/>
        <p:txBody>
          <a:bodyPr/>
          <a:lstStyle/>
          <a:p>
            <a:r>
              <a:rPr lang="en-IN" dirty="0"/>
              <a:t>Types of Learning</a:t>
            </a:r>
          </a:p>
        </p:txBody>
      </p:sp>
      <p:sp>
        <p:nvSpPr>
          <p:cNvPr id="3" name="Content Placeholder 2">
            <a:extLst>
              <a:ext uri="{FF2B5EF4-FFF2-40B4-BE49-F238E27FC236}">
                <a16:creationId xmlns:a16="http://schemas.microsoft.com/office/drawing/2014/main" id="{3DE292D4-7DEF-49F6-8E00-E532BB1BCE39}"/>
              </a:ext>
            </a:extLst>
          </p:cNvPr>
          <p:cNvSpPr>
            <a:spLocks noGrp="1"/>
          </p:cNvSpPr>
          <p:nvPr>
            <p:ph idx="1"/>
          </p:nvPr>
        </p:nvSpPr>
        <p:spPr>
          <a:xfrm>
            <a:off x="850006" y="2279561"/>
            <a:ext cx="10340733" cy="4282710"/>
          </a:xfrm>
        </p:spPr>
        <p:txBody>
          <a:bodyPr/>
          <a:lstStyle/>
          <a:p>
            <a:endParaRPr lang="en-US" dirty="0"/>
          </a:p>
          <a:p>
            <a:endParaRPr lang="en-US" dirty="0"/>
          </a:p>
          <a:p>
            <a:r>
              <a:rPr lang="en-IN" dirty="0" smtClean="0"/>
              <a:t>Supervised Learning</a:t>
            </a:r>
          </a:p>
          <a:p>
            <a:r>
              <a:rPr lang="en-IN" dirty="0" smtClean="0"/>
              <a:t>Unsupervised Learning</a:t>
            </a:r>
          </a:p>
          <a:p>
            <a:r>
              <a:rPr lang="en-IN" dirty="0" smtClean="0"/>
              <a:t>Semi-Supervised Learning</a:t>
            </a:r>
            <a:endParaRPr lang="en-IN" dirty="0"/>
          </a:p>
        </p:txBody>
      </p:sp>
      <p:sp>
        <p:nvSpPr>
          <p:cNvPr id="4" name="Slide Number Placeholder 3">
            <a:extLst>
              <a:ext uri="{FF2B5EF4-FFF2-40B4-BE49-F238E27FC236}">
                <a16:creationId xmlns:a16="http://schemas.microsoft.com/office/drawing/2014/main" id="{F816B9A9-D0A3-4861-96FA-F06997D6292B}"/>
              </a:ext>
            </a:extLst>
          </p:cNvPr>
          <p:cNvSpPr>
            <a:spLocks noGrp="1"/>
          </p:cNvSpPr>
          <p:nvPr>
            <p:ph type="sldNum" sz="quarter" idx="12"/>
          </p:nvPr>
        </p:nvSpPr>
        <p:spPr/>
        <p:txBody>
          <a:bodyPr/>
          <a:lstStyle/>
          <a:p>
            <a:fld id="{9FF96B15-8338-45D5-A943-561235072D66}" type="slidenum">
              <a:rPr lang="en-ZA" smtClean="0"/>
              <a:t>6</a:t>
            </a:fld>
            <a:endParaRPr lang="en-ZA"/>
          </a:p>
        </p:txBody>
      </p:sp>
    </p:spTree>
    <p:extLst>
      <p:ext uri="{BB962C8B-B14F-4D97-AF65-F5344CB8AC3E}">
        <p14:creationId xmlns:p14="http://schemas.microsoft.com/office/powerpoint/2010/main" val="137906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D0EA-151B-40EA-8B40-BEE38EB29562}"/>
              </a:ext>
            </a:extLst>
          </p:cNvPr>
          <p:cNvSpPr>
            <a:spLocks noGrp="1"/>
          </p:cNvSpPr>
          <p:nvPr>
            <p:ph type="title"/>
          </p:nvPr>
        </p:nvSpPr>
        <p:spPr/>
        <p:txBody>
          <a:bodyPr/>
          <a:lstStyle/>
          <a:p>
            <a:r>
              <a:rPr lang="en-IN" dirty="0"/>
              <a:t>Algorithms for Supervised Learning</a:t>
            </a:r>
          </a:p>
        </p:txBody>
      </p:sp>
      <p:sp>
        <p:nvSpPr>
          <p:cNvPr id="3" name="Content Placeholder 2">
            <a:extLst>
              <a:ext uri="{FF2B5EF4-FFF2-40B4-BE49-F238E27FC236}">
                <a16:creationId xmlns:a16="http://schemas.microsoft.com/office/drawing/2014/main" id="{3DE292D4-7DEF-49F6-8E00-E532BB1BCE39}"/>
              </a:ext>
            </a:extLst>
          </p:cNvPr>
          <p:cNvSpPr>
            <a:spLocks noGrp="1"/>
          </p:cNvSpPr>
          <p:nvPr>
            <p:ph idx="1"/>
          </p:nvPr>
        </p:nvSpPr>
        <p:spPr>
          <a:xfrm>
            <a:off x="850006" y="2279561"/>
            <a:ext cx="10340733" cy="4282710"/>
          </a:xfrm>
        </p:spPr>
        <p:txBody>
          <a:bodyPr/>
          <a:lstStyle/>
          <a:p>
            <a:endParaRPr lang="en-US" dirty="0"/>
          </a:p>
          <a:p>
            <a:endParaRPr lang="en-US" dirty="0"/>
          </a:p>
          <a:p>
            <a:r>
              <a:rPr lang="en-IN" dirty="0" smtClean="0"/>
              <a:t>C4.5</a:t>
            </a:r>
          </a:p>
          <a:p>
            <a:r>
              <a:rPr lang="en-IN" dirty="0"/>
              <a:t>Support Vector Machines (</a:t>
            </a:r>
            <a:r>
              <a:rPr lang="en-IN" dirty="0" smtClean="0"/>
              <a:t>SVM)</a:t>
            </a:r>
          </a:p>
          <a:p>
            <a:r>
              <a:rPr lang="en-IN" dirty="0"/>
              <a:t>Naïve </a:t>
            </a:r>
            <a:r>
              <a:rPr lang="en-IN" dirty="0" smtClean="0"/>
              <a:t>Bayes</a:t>
            </a:r>
          </a:p>
          <a:p>
            <a:r>
              <a:rPr lang="en-IN" dirty="0" err="1" smtClean="0"/>
              <a:t>Adaboost</a:t>
            </a:r>
            <a:endParaRPr lang="en-IN" dirty="0" smtClean="0"/>
          </a:p>
          <a:p>
            <a:r>
              <a:rPr lang="en-IN" dirty="0"/>
              <a:t>K-nearest neighbour</a:t>
            </a:r>
          </a:p>
        </p:txBody>
      </p:sp>
      <p:sp>
        <p:nvSpPr>
          <p:cNvPr id="4" name="Slide Number Placeholder 3">
            <a:extLst>
              <a:ext uri="{FF2B5EF4-FFF2-40B4-BE49-F238E27FC236}">
                <a16:creationId xmlns:a16="http://schemas.microsoft.com/office/drawing/2014/main" id="{F816B9A9-D0A3-4861-96FA-F06997D6292B}"/>
              </a:ext>
            </a:extLst>
          </p:cNvPr>
          <p:cNvSpPr>
            <a:spLocks noGrp="1"/>
          </p:cNvSpPr>
          <p:nvPr>
            <p:ph type="sldNum" sz="quarter" idx="12"/>
          </p:nvPr>
        </p:nvSpPr>
        <p:spPr/>
        <p:txBody>
          <a:bodyPr/>
          <a:lstStyle/>
          <a:p>
            <a:fld id="{9FF96B15-8338-45D5-A943-561235072D66}" type="slidenum">
              <a:rPr lang="en-ZA" smtClean="0"/>
              <a:t>7</a:t>
            </a:fld>
            <a:endParaRPr lang="en-ZA"/>
          </a:p>
        </p:txBody>
      </p:sp>
    </p:spTree>
    <p:extLst>
      <p:ext uri="{BB962C8B-B14F-4D97-AF65-F5344CB8AC3E}">
        <p14:creationId xmlns:p14="http://schemas.microsoft.com/office/powerpoint/2010/main" val="3909339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5E807-1260-44B3-BFE8-198AA4DCB06E}"/>
              </a:ext>
            </a:extLst>
          </p:cNvPr>
          <p:cNvSpPr>
            <a:spLocks noGrp="1"/>
          </p:cNvSpPr>
          <p:nvPr>
            <p:ph idx="1"/>
          </p:nvPr>
        </p:nvSpPr>
        <p:spPr>
          <a:xfrm>
            <a:off x="1154955" y="2603499"/>
            <a:ext cx="10255727" cy="3604117"/>
          </a:xfrm>
        </p:spPr>
        <p:txBody>
          <a:bodyPr>
            <a:normAutofit/>
          </a:bodyPr>
          <a:lstStyle/>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5FAFF16F-C00D-4619-867C-E1F90FD1CB67}"/>
              </a:ext>
            </a:extLst>
          </p:cNvPr>
          <p:cNvSpPr>
            <a:spLocks noGrp="1"/>
          </p:cNvSpPr>
          <p:nvPr>
            <p:ph type="sldNum" sz="quarter" idx="12"/>
          </p:nvPr>
        </p:nvSpPr>
        <p:spPr/>
        <p:txBody>
          <a:bodyPr/>
          <a:lstStyle/>
          <a:p>
            <a:fld id="{9FF96B15-8338-45D5-A943-561235072D66}" type="slidenum">
              <a:rPr lang="en-ZA" smtClean="0"/>
              <a:t>8</a:t>
            </a:fld>
            <a:endParaRPr lang="en-ZA"/>
          </a:p>
        </p:txBody>
      </p:sp>
      <p:graphicFrame>
        <p:nvGraphicFramePr>
          <p:cNvPr id="8" name="Table 7"/>
          <p:cNvGraphicFramePr>
            <a:graphicFrameLocks noGrp="1"/>
          </p:cNvGraphicFramePr>
          <p:nvPr>
            <p:extLst>
              <p:ext uri="{D42A27DB-BD31-4B8C-83A1-F6EECF244321}">
                <p14:modId xmlns:p14="http://schemas.microsoft.com/office/powerpoint/2010/main" val="2737627545"/>
              </p:ext>
            </p:extLst>
          </p:nvPr>
        </p:nvGraphicFramePr>
        <p:xfrm>
          <a:off x="1912602" y="2325190"/>
          <a:ext cx="8106612" cy="4402181"/>
        </p:xfrm>
        <a:graphic>
          <a:graphicData uri="http://schemas.openxmlformats.org/drawingml/2006/table">
            <a:tbl>
              <a:tblPr firstRow="1" firstCol="1" bandRow="1">
                <a:tableStyleId>{5C22544A-7EE6-4342-B048-85BDC9FD1C3A}</a:tableStyleId>
              </a:tblPr>
              <a:tblGrid>
                <a:gridCol w="2026653">
                  <a:extLst>
                    <a:ext uri="{9D8B030D-6E8A-4147-A177-3AD203B41FA5}">
                      <a16:colId xmlns:a16="http://schemas.microsoft.com/office/drawing/2014/main" val="1865260993"/>
                    </a:ext>
                  </a:extLst>
                </a:gridCol>
                <a:gridCol w="2026653">
                  <a:extLst>
                    <a:ext uri="{9D8B030D-6E8A-4147-A177-3AD203B41FA5}">
                      <a16:colId xmlns:a16="http://schemas.microsoft.com/office/drawing/2014/main" val="1395500632"/>
                    </a:ext>
                  </a:extLst>
                </a:gridCol>
                <a:gridCol w="2026653">
                  <a:extLst>
                    <a:ext uri="{9D8B030D-6E8A-4147-A177-3AD203B41FA5}">
                      <a16:colId xmlns:a16="http://schemas.microsoft.com/office/drawing/2014/main" val="1885006105"/>
                    </a:ext>
                  </a:extLst>
                </a:gridCol>
                <a:gridCol w="2026653">
                  <a:extLst>
                    <a:ext uri="{9D8B030D-6E8A-4147-A177-3AD203B41FA5}">
                      <a16:colId xmlns:a16="http://schemas.microsoft.com/office/drawing/2014/main" val="3885624417"/>
                    </a:ext>
                  </a:extLst>
                </a:gridCol>
              </a:tblGrid>
              <a:tr h="301792">
                <a:tc>
                  <a:txBody>
                    <a:bodyPr/>
                    <a:lstStyle/>
                    <a:p>
                      <a:pPr algn="ctr">
                        <a:lnSpc>
                          <a:spcPct val="107000"/>
                        </a:lnSpc>
                        <a:spcAft>
                          <a:spcPts val="0"/>
                        </a:spcAft>
                      </a:pPr>
                      <a:r>
                        <a:rPr lang="en-IN" sz="900" spc="40">
                          <a:effectLst/>
                        </a:rPr>
                        <a:t>Algorithms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Example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Tools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123657541"/>
                  </a:ext>
                </a:extLst>
              </a:tr>
              <a:tr h="611156">
                <a:tc>
                  <a:txBody>
                    <a:bodyPr/>
                    <a:lstStyle/>
                    <a:p>
                      <a:pPr algn="ctr">
                        <a:lnSpc>
                          <a:spcPct val="107000"/>
                        </a:lnSpc>
                        <a:spcAft>
                          <a:spcPts val="0"/>
                        </a:spcAft>
                      </a:pPr>
                      <a:r>
                        <a:rPr lang="en-IN" sz="900" spc="40">
                          <a:effectLst/>
                        </a:rPr>
                        <a:t>C4.5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dirty="0">
                          <a:effectLst/>
                        </a:rPr>
                        <a:t>Builds a classifier in form of a decision tree.</a:t>
                      </a:r>
                      <a:endParaRPr lang="en-IN" sz="900" dirty="0">
                        <a:effectLst/>
                      </a:endParaRPr>
                    </a:p>
                    <a:p>
                      <a:pPr algn="ctr">
                        <a:lnSpc>
                          <a:spcPct val="107000"/>
                        </a:lnSpc>
                        <a:spcAft>
                          <a:spcPts val="0"/>
                        </a:spcAft>
                      </a:pPr>
                      <a:r>
                        <a:rPr lang="en-IN" sz="900" spc="40" dirty="0">
                          <a:effectLst/>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dirty="0">
                          <a:effectLst/>
                        </a:rPr>
                        <a:t>Patient-&gt; Cancer-&gt; Tumour Size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Weka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2442063556"/>
                  </a:ext>
                </a:extLst>
              </a:tr>
              <a:tr h="1059833">
                <a:tc>
                  <a:txBody>
                    <a:bodyPr/>
                    <a:lstStyle/>
                    <a:p>
                      <a:pPr algn="ctr">
                        <a:lnSpc>
                          <a:spcPct val="107000"/>
                        </a:lnSpc>
                        <a:spcAft>
                          <a:spcPts val="0"/>
                        </a:spcAft>
                      </a:pPr>
                      <a:r>
                        <a:rPr lang="en-IN" sz="900" spc="40">
                          <a:effectLst/>
                        </a:rPr>
                        <a:t>SVM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dirty="0">
                          <a:effectLst/>
                        </a:rPr>
                        <a:t>Hyperplane is used to classify the data.</a:t>
                      </a:r>
                      <a:endParaRPr lang="en-IN" sz="900" dirty="0">
                        <a:effectLst/>
                      </a:endParaRPr>
                    </a:p>
                    <a:p>
                      <a:pPr algn="ctr">
                        <a:lnSpc>
                          <a:spcPct val="107000"/>
                        </a:lnSpc>
                        <a:spcAft>
                          <a:spcPts val="0"/>
                        </a:spcAft>
                      </a:pPr>
                      <a:r>
                        <a:rPr lang="en-IN" sz="900" spc="40" dirty="0">
                          <a:effectLst/>
                        </a:rPr>
                        <a:t>Regression is used to predict the future outcomes.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Bunch of red and blue balls.</a:t>
                      </a:r>
                      <a:endParaRPr lang="en-IN" sz="900">
                        <a:effectLst/>
                      </a:endParaRPr>
                    </a:p>
                    <a:p>
                      <a:pPr algn="ctr">
                        <a:lnSpc>
                          <a:spcPct val="107000"/>
                        </a:lnSpc>
                        <a:spcAft>
                          <a:spcPts val="0"/>
                        </a:spcAft>
                      </a:pPr>
                      <a:r>
                        <a:rPr lang="en-IN" sz="900" spc="40">
                          <a:effectLst/>
                        </a:rPr>
                        <a:t>Use Hyperplane if required.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dirty="0">
                          <a:effectLst/>
                        </a:rPr>
                        <a:t>MATLAB</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1588216500"/>
                  </a:ext>
                </a:extLst>
              </a:tr>
              <a:tr h="763947">
                <a:tc>
                  <a:txBody>
                    <a:bodyPr/>
                    <a:lstStyle/>
                    <a:p>
                      <a:pPr algn="ctr">
                        <a:lnSpc>
                          <a:spcPct val="107000"/>
                        </a:lnSpc>
                        <a:spcAft>
                          <a:spcPts val="0"/>
                        </a:spcAft>
                      </a:pPr>
                      <a:r>
                        <a:rPr lang="en-IN" sz="900" spc="40">
                          <a:effectLst/>
                        </a:rPr>
                        <a:t>Naïve Bayes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Family of class algorithms.</a:t>
                      </a:r>
                      <a:endParaRPr lang="en-IN" sz="900">
                        <a:effectLst/>
                      </a:endParaRPr>
                    </a:p>
                    <a:p>
                      <a:pPr algn="ctr">
                        <a:lnSpc>
                          <a:spcPct val="107000"/>
                        </a:lnSpc>
                        <a:spcAft>
                          <a:spcPts val="0"/>
                        </a:spcAft>
                      </a:pPr>
                      <a:r>
                        <a:rPr lang="en-IN" sz="900" spc="40">
                          <a:effectLst/>
                        </a:rPr>
                        <a:t>Used to predict the classes.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1000 Fruits</a:t>
                      </a:r>
                      <a:endParaRPr lang="en-IN" sz="900">
                        <a:effectLst/>
                      </a:endParaRPr>
                    </a:p>
                    <a:p>
                      <a:pPr algn="ctr">
                        <a:lnSpc>
                          <a:spcPct val="107000"/>
                        </a:lnSpc>
                        <a:spcAft>
                          <a:spcPts val="0"/>
                        </a:spcAft>
                      </a:pPr>
                      <a:r>
                        <a:rPr lang="en-IN" sz="900" spc="40">
                          <a:effectLst/>
                        </a:rPr>
                        <a:t>Classes: Banana, Apple</a:t>
                      </a:r>
                      <a:endParaRPr lang="en-IN" sz="900">
                        <a:effectLst/>
                      </a:endParaRPr>
                    </a:p>
                    <a:p>
                      <a:pPr algn="ctr">
                        <a:lnSpc>
                          <a:spcPct val="107000"/>
                        </a:lnSpc>
                        <a:spcAft>
                          <a:spcPts val="0"/>
                        </a:spcAft>
                      </a:pPr>
                      <a:r>
                        <a:rPr lang="en-IN" sz="900" spc="40">
                          <a:effectLst/>
                        </a:rPr>
                        <a:t>Features: Long, Sweet, Yellow</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Weka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2577054912"/>
                  </a:ext>
                </a:extLst>
              </a:tr>
              <a:tr h="757024">
                <a:tc>
                  <a:txBody>
                    <a:bodyPr/>
                    <a:lstStyle/>
                    <a:p>
                      <a:pPr algn="ctr">
                        <a:lnSpc>
                          <a:spcPct val="107000"/>
                        </a:lnSpc>
                        <a:spcAft>
                          <a:spcPts val="0"/>
                        </a:spcAft>
                      </a:pPr>
                      <a:r>
                        <a:rPr lang="en-IN" sz="900" spc="40">
                          <a:effectLst/>
                        </a:rPr>
                        <a:t>Adaboost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Boosting Algorithm</a:t>
                      </a:r>
                      <a:endParaRPr lang="en-IN" sz="900">
                        <a:effectLst/>
                      </a:endParaRPr>
                    </a:p>
                    <a:p>
                      <a:pPr algn="ctr">
                        <a:lnSpc>
                          <a:spcPct val="107000"/>
                        </a:lnSpc>
                        <a:spcAft>
                          <a:spcPts val="0"/>
                        </a:spcAft>
                      </a:pPr>
                      <a:r>
                        <a:rPr lang="en-IN" sz="900" spc="40">
                          <a:effectLst/>
                        </a:rPr>
                        <a:t>Uses Classification</a:t>
                      </a:r>
                      <a:endParaRPr lang="en-IN" sz="900">
                        <a:effectLst/>
                      </a:endParaRPr>
                    </a:p>
                    <a:p>
                      <a:pPr algn="ctr">
                        <a:lnSpc>
                          <a:spcPct val="107000"/>
                        </a:lnSpc>
                        <a:spcAft>
                          <a:spcPts val="0"/>
                        </a:spcAft>
                      </a:pPr>
                      <a:r>
                        <a:rPr lang="en-IN" sz="900" spc="40">
                          <a:effectLst/>
                        </a:rPr>
                        <a:t>Strong Learner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Face Detection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Scikit-learn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4169230456"/>
                  </a:ext>
                </a:extLst>
              </a:tr>
              <a:tr h="908429">
                <a:tc>
                  <a:txBody>
                    <a:bodyPr/>
                    <a:lstStyle/>
                    <a:p>
                      <a:pPr algn="ctr">
                        <a:lnSpc>
                          <a:spcPct val="107000"/>
                        </a:lnSpc>
                        <a:spcAft>
                          <a:spcPts val="0"/>
                        </a:spcAft>
                      </a:pPr>
                      <a:r>
                        <a:rPr lang="en-IN" sz="900" spc="40">
                          <a:effectLst/>
                        </a:rPr>
                        <a:t>K nearest neighbour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Uses Classification</a:t>
                      </a:r>
                      <a:endParaRPr lang="en-IN" sz="900">
                        <a:effectLst/>
                      </a:endParaRPr>
                    </a:p>
                    <a:p>
                      <a:pPr algn="ctr">
                        <a:lnSpc>
                          <a:spcPct val="107000"/>
                        </a:lnSpc>
                        <a:spcAft>
                          <a:spcPts val="0"/>
                        </a:spcAft>
                      </a:pPr>
                      <a:r>
                        <a:rPr lang="en-IN" sz="900" spc="40">
                          <a:effectLst/>
                        </a:rPr>
                        <a:t>Lazy Learner</a:t>
                      </a:r>
                      <a:endParaRPr lang="en-IN" sz="900">
                        <a:effectLst/>
                      </a:endParaRPr>
                    </a:p>
                    <a:p>
                      <a:pPr algn="ctr">
                        <a:lnSpc>
                          <a:spcPct val="107000"/>
                        </a:lnSpc>
                        <a:spcAft>
                          <a:spcPts val="0"/>
                        </a:spcAft>
                      </a:pPr>
                      <a:r>
                        <a:rPr lang="en-IN" sz="900" spc="40">
                          <a:effectLst/>
                        </a:rPr>
                        <a:t>Determines how close data is related.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a:effectLst/>
                        </a:rPr>
                        <a:t>Credit Rating</a:t>
                      </a:r>
                      <a:endParaRPr lang="en-IN" sz="900">
                        <a:effectLst/>
                      </a:endParaRPr>
                    </a:p>
                    <a:p>
                      <a:pPr algn="ctr">
                        <a:lnSpc>
                          <a:spcPct val="107000"/>
                        </a:lnSpc>
                        <a:spcAft>
                          <a:spcPts val="0"/>
                        </a:spcAft>
                      </a:pPr>
                      <a:r>
                        <a:rPr lang="en-IN" sz="900" spc="40">
                          <a:effectLst/>
                        </a:rPr>
                        <a:t>Video/Image Recognition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tc>
                  <a:txBody>
                    <a:bodyPr/>
                    <a:lstStyle/>
                    <a:p>
                      <a:pPr algn="ctr">
                        <a:lnSpc>
                          <a:spcPct val="107000"/>
                        </a:lnSpc>
                        <a:spcAft>
                          <a:spcPts val="0"/>
                        </a:spcAft>
                      </a:pPr>
                      <a:r>
                        <a:rPr lang="en-IN" sz="900" spc="40" dirty="0">
                          <a:effectLst/>
                        </a:rPr>
                        <a:t>MATLAB</a:t>
                      </a:r>
                      <a:endParaRPr lang="en-IN" sz="900" dirty="0">
                        <a:effectLst/>
                      </a:endParaRPr>
                    </a:p>
                    <a:p>
                      <a:pPr algn="ctr">
                        <a:lnSpc>
                          <a:spcPct val="107000"/>
                        </a:lnSpc>
                        <a:spcAft>
                          <a:spcPts val="0"/>
                        </a:spcAft>
                      </a:pPr>
                      <a:r>
                        <a:rPr lang="en-IN" sz="900" spc="40" dirty="0" err="1">
                          <a:effectLst/>
                        </a:rPr>
                        <a:t>Scikit</a:t>
                      </a:r>
                      <a:r>
                        <a:rPr lang="en-IN" sz="900" spc="40" dirty="0">
                          <a:effectLst/>
                        </a:rPr>
                        <a:t> Learn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615" marR="56615" marT="0" marB="0"/>
                </a:tc>
                <a:extLst>
                  <a:ext uri="{0D108BD9-81ED-4DB2-BD59-A6C34878D82A}">
                    <a16:rowId xmlns:a16="http://schemas.microsoft.com/office/drawing/2014/main" val="3066203501"/>
                  </a:ext>
                </a:extLst>
              </a:tr>
            </a:tbl>
          </a:graphicData>
        </a:graphic>
      </p:graphicFrame>
      <p:sp>
        <p:nvSpPr>
          <p:cNvPr id="9" name="Rectangle 8"/>
          <p:cNvSpPr/>
          <p:nvPr/>
        </p:nvSpPr>
        <p:spPr>
          <a:xfrm>
            <a:off x="1055841" y="679572"/>
            <a:ext cx="7604834" cy="954107"/>
          </a:xfrm>
          <a:prstGeom prst="rect">
            <a:avLst/>
          </a:prstGeom>
        </p:spPr>
        <p:txBody>
          <a:bodyPr wrap="square">
            <a:spAutoFit/>
          </a:bodyPr>
          <a:lstStyle/>
          <a:p>
            <a:r>
              <a:rPr lang="en-IN" sz="2800" spc="40" dirty="0">
                <a:solidFill>
                  <a:schemeClr val="bg1"/>
                </a:solidFill>
                <a:latin typeface="Calibri" panose="020F0502020204030204" pitchFamily="34" charset="0"/>
                <a:ea typeface="Calibri" panose="020F0502020204030204" pitchFamily="34" charset="0"/>
              </a:rPr>
              <a:t>Comparison Table for Supervised Learning Algorithms </a:t>
            </a:r>
            <a:endParaRPr lang="en-IN" sz="2800" dirty="0">
              <a:solidFill>
                <a:schemeClr val="bg1"/>
              </a:solidFill>
            </a:endParaRPr>
          </a:p>
        </p:txBody>
      </p:sp>
    </p:spTree>
    <p:extLst>
      <p:ext uri="{BB962C8B-B14F-4D97-AF65-F5344CB8AC3E}">
        <p14:creationId xmlns:p14="http://schemas.microsoft.com/office/powerpoint/2010/main" val="27198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6E10-2FD9-494A-B1FB-E63CD2EECBE7}"/>
              </a:ext>
            </a:extLst>
          </p:cNvPr>
          <p:cNvSpPr>
            <a:spLocks noGrp="1"/>
          </p:cNvSpPr>
          <p:nvPr>
            <p:ph type="title"/>
          </p:nvPr>
        </p:nvSpPr>
        <p:spPr/>
        <p:txBody>
          <a:bodyPr/>
          <a:lstStyle/>
          <a:p>
            <a:r>
              <a:rPr lang="en-IN" dirty="0" smtClean="0"/>
              <a:t>Related Work</a:t>
            </a:r>
            <a:endParaRPr lang="en-IN" dirty="0"/>
          </a:p>
        </p:txBody>
      </p:sp>
      <p:sp>
        <p:nvSpPr>
          <p:cNvPr id="3" name="Content Placeholder 2">
            <a:extLst>
              <a:ext uri="{FF2B5EF4-FFF2-40B4-BE49-F238E27FC236}">
                <a16:creationId xmlns:a16="http://schemas.microsoft.com/office/drawing/2014/main" id="{18174C67-D0DE-489C-BEAF-E2D057E2C140}"/>
              </a:ext>
            </a:extLst>
          </p:cNvPr>
          <p:cNvSpPr>
            <a:spLocks noGrp="1"/>
          </p:cNvSpPr>
          <p:nvPr>
            <p:ph idx="1"/>
          </p:nvPr>
        </p:nvSpPr>
        <p:spPr>
          <a:xfrm>
            <a:off x="915157" y="2459809"/>
            <a:ext cx="9856482" cy="3280832"/>
          </a:xfrm>
        </p:spPr>
        <p:txBody>
          <a:bodyPr>
            <a:normAutofit fontScale="85000" lnSpcReduction="10000"/>
          </a:bodyPr>
          <a:lstStyle/>
          <a:p>
            <a:endParaRPr lang="en-US" b="1" u="sng" dirty="0"/>
          </a:p>
          <a:p>
            <a:endParaRPr lang="en-US" b="1" u="sng" dirty="0"/>
          </a:p>
          <a:p>
            <a:r>
              <a:rPr lang="en-IN" dirty="0"/>
              <a:t>People have used </a:t>
            </a:r>
            <a:r>
              <a:rPr lang="en-IN" b="1" dirty="0"/>
              <a:t>Deep Learning</a:t>
            </a:r>
            <a:r>
              <a:rPr lang="en-IN" dirty="0"/>
              <a:t> and graph algorithms to relate the data of the users from one to another and used link analysis to find the relations between data and users for prediction. Link analysis is a data-analysis technique used to evaluate relationships between nodes. Relationships may be identified among various types of nodes, including organizations, people and </a:t>
            </a:r>
            <a:r>
              <a:rPr lang="en-IN" dirty="0" smtClean="0"/>
              <a:t>transactions</a:t>
            </a:r>
          </a:p>
          <a:p>
            <a:endParaRPr lang="en-US" b="1" dirty="0"/>
          </a:p>
          <a:p>
            <a:r>
              <a:rPr lang="en-IN" dirty="0"/>
              <a:t>People have used </a:t>
            </a:r>
            <a:r>
              <a:rPr lang="en-IN" b="1" dirty="0"/>
              <a:t>Sentiment analysis </a:t>
            </a:r>
            <a:r>
              <a:rPr lang="en-IN" dirty="0"/>
              <a:t>to</a:t>
            </a:r>
            <a:r>
              <a:rPr lang="en-IN" b="1" dirty="0"/>
              <a:t> </a:t>
            </a:r>
            <a:r>
              <a:rPr lang="en-IN" dirty="0"/>
              <a:t>identify and categorize opinions expressed in a piece of text, especially in order to determine whether the writer's attitude towards a particular topic, product, etc. is positive, negative, or neutral. Sentiment analysis is widely applied to </a:t>
            </a:r>
            <a:r>
              <a:rPr lang="en-IN" dirty="0" smtClean="0"/>
              <a:t>voice of the customer</a:t>
            </a:r>
            <a:r>
              <a:rPr lang="en-IN" dirty="0"/>
              <a:t> materials such as reviews and survey responses, online and social media, and healthcare materials for applications that range from </a:t>
            </a:r>
            <a:r>
              <a:rPr lang="en-IN" dirty="0" smtClean="0"/>
              <a:t>marketing</a:t>
            </a:r>
            <a:r>
              <a:rPr lang="en-IN" dirty="0"/>
              <a:t> to </a:t>
            </a:r>
            <a:r>
              <a:rPr lang="en-IN" dirty="0" smtClean="0"/>
              <a:t>customer service</a:t>
            </a:r>
            <a:r>
              <a:rPr lang="en-IN" dirty="0"/>
              <a:t> to clinical medicine.</a:t>
            </a:r>
            <a:r>
              <a:rPr lang="en-IN" baseline="30000" dirty="0"/>
              <a:t> </a:t>
            </a:r>
            <a:r>
              <a:rPr lang="en-US" dirty="0" smtClean="0"/>
              <a:t> </a:t>
            </a:r>
            <a:endParaRPr lang="en-US" dirty="0"/>
          </a:p>
          <a:p>
            <a:endParaRPr lang="en-IN" dirty="0"/>
          </a:p>
        </p:txBody>
      </p:sp>
      <p:sp>
        <p:nvSpPr>
          <p:cNvPr id="4" name="Slide Number Placeholder 3">
            <a:extLst>
              <a:ext uri="{FF2B5EF4-FFF2-40B4-BE49-F238E27FC236}">
                <a16:creationId xmlns:a16="http://schemas.microsoft.com/office/drawing/2014/main" id="{0528218F-9FAA-4DC1-8D39-615707B11221}"/>
              </a:ext>
            </a:extLst>
          </p:cNvPr>
          <p:cNvSpPr>
            <a:spLocks noGrp="1"/>
          </p:cNvSpPr>
          <p:nvPr>
            <p:ph type="sldNum" sz="quarter" idx="12"/>
          </p:nvPr>
        </p:nvSpPr>
        <p:spPr/>
        <p:txBody>
          <a:bodyPr/>
          <a:lstStyle/>
          <a:p>
            <a:fld id="{9FF96B15-8338-45D5-A943-561235072D66}" type="slidenum">
              <a:rPr lang="en-ZA" smtClean="0"/>
              <a:t>9</a:t>
            </a:fld>
            <a:endParaRPr lang="en-ZA"/>
          </a:p>
        </p:txBody>
      </p:sp>
    </p:spTree>
    <p:extLst>
      <p:ext uri="{BB962C8B-B14F-4D97-AF65-F5344CB8AC3E}">
        <p14:creationId xmlns:p14="http://schemas.microsoft.com/office/powerpoint/2010/main" val="2452888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eginning of the Year Procedures SB - v5" id="{BBA9F524-CEEF-4AF7-823C-DBB4776159E8}" vid="{9EF92A8C-FDB2-41FE-AADD-EBCA8037BC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83E0B16-80BF-4868-8813-6B17170D724D}">
  <ds:schemaRefs>
    <ds:schemaRef ds:uri="http://schemas.microsoft.com/sharepoint/v3/contenttype/forms"/>
  </ds:schemaRefs>
</ds:datastoreItem>
</file>

<file path=customXml/itemProps2.xml><?xml version="1.0" encoding="utf-8"?>
<ds:datastoreItem xmlns:ds="http://schemas.openxmlformats.org/officeDocument/2006/customXml" ds:itemID="{3BFA294F-07D1-46AB-ABEC-1B0200FE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A1C8E2-513F-4C9C-99C7-9AE0E7429B06}">
  <ds:schemaRefs>
    <ds:schemaRef ds:uri="http://purl.org/dc/elements/1.1/"/>
    <ds:schemaRef ds:uri="http://schemas.microsoft.com/office/infopath/2007/PartnerControls"/>
    <ds:schemaRef ds:uri="http://schemas.microsoft.com/sharepoint/v3"/>
    <ds:schemaRef ds:uri="fb0879af-3eba-417a-a55a-ffe6dcd6ca77"/>
    <ds:schemaRef ds:uri="http://schemas.microsoft.com/office/2006/metadata/properties"/>
    <ds:schemaRef ds:uri="http://schemas.openxmlformats.org/package/2006/metadata/core-properties"/>
    <ds:schemaRef ds:uri="6dc4bcd6-49db-4c07-9060-8acfc67cef9f"/>
    <ds:schemaRef ds:uri="http://schemas.microsoft.com/office/2006/documentManagement/typ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1382</Words>
  <Application>Microsoft Office PowerPoint</Application>
  <PresentationFormat>Widescreen</PresentationFormat>
  <Paragraphs>228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Ion Boardroom</vt:lpstr>
      <vt:lpstr>Final Year Project  Mid Sem Presentation</vt:lpstr>
      <vt:lpstr>Contents</vt:lpstr>
      <vt:lpstr>Introduction</vt:lpstr>
      <vt:lpstr>Machine Learning</vt:lpstr>
      <vt:lpstr>Importance of Machine Learning</vt:lpstr>
      <vt:lpstr>Types of Learning</vt:lpstr>
      <vt:lpstr>Algorithms for Supervised Learning</vt:lpstr>
      <vt:lpstr>PowerPoint Presentation</vt:lpstr>
      <vt:lpstr>Related Work</vt:lpstr>
      <vt:lpstr>Contd..</vt:lpstr>
      <vt:lpstr>Software Process Model</vt:lpstr>
      <vt:lpstr>System Design</vt:lpstr>
      <vt:lpstr>Knowledge Discovery in Databases</vt:lpstr>
      <vt:lpstr>Gantt Chart</vt:lpstr>
      <vt:lpstr>What we have done till now</vt:lpstr>
      <vt:lpstr>What we are planning further</vt:lpstr>
      <vt:lpstr>Implementation</vt:lpstr>
      <vt:lpstr> </vt:lpstr>
      <vt:lpstr>Implemented Algorithm</vt:lpstr>
      <vt:lpstr>Libraries Used:</vt:lpstr>
      <vt:lpstr>Results</vt:lpstr>
      <vt:lpstr>System Requirements</vt:lpstr>
      <vt:lpstr>Conclusion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2018-10-07T12:12:01Z</dcterms:created>
  <dcterms:modified xsi:type="dcterms:W3CDTF">2018-10-12T07:57:51Z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