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1" r:id="rId3"/>
    <p:sldId id="260" r:id="rId4"/>
    <p:sldId id="272" r:id="rId5"/>
    <p:sldId id="270" r:id="rId6"/>
    <p:sldId id="257" r:id="rId7"/>
    <p:sldId id="259" r:id="rId8"/>
    <p:sldId id="261" r:id="rId9"/>
    <p:sldId id="262" r:id="rId10"/>
    <p:sldId id="263" r:id="rId11"/>
    <p:sldId id="264" r:id="rId12"/>
    <p:sldId id="265" r:id="rId13"/>
    <p:sldId id="266" r:id="rId14"/>
    <p:sldId id="267" r:id="rId15"/>
    <p:sldId id="268" r:id="rId16"/>
    <p:sldId id="25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694"/>
  </p:normalViewPr>
  <p:slideViewPr>
    <p:cSldViewPr snapToGrid="0" snapToObjects="1">
      <p:cViewPr varScale="1">
        <p:scale>
          <a:sx n="81" d="100"/>
          <a:sy n="81" d="100"/>
        </p:scale>
        <p:origin x="8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92126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92379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582277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30132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651028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DEE72A-112D-144C-A7D1-28803DC4E788}" type="datetimeFigureOut">
              <a:rPr lang="en-CA" smtClean="0"/>
              <a:t>2021-09-29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44200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DEE72A-112D-144C-A7D1-28803DC4E788}" type="datetimeFigureOut">
              <a:rPr lang="en-CA" smtClean="0"/>
              <a:t>2021-09-29</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075107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5354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29354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08919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428391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414441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DEE72A-112D-144C-A7D1-28803DC4E788}" type="datetimeFigureOut">
              <a:rPr lang="en-CA" smtClean="0"/>
              <a:t>2021-09-29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41969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DEE72A-112D-144C-A7D1-28803DC4E788}" type="datetimeFigureOut">
              <a:rPr lang="en-CA" smtClean="0"/>
              <a:t>2021-09-29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97158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EE72A-112D-144C-A7D1-28803DC4E788}" type="datetimeFigureOut">
              <a:rPr lang="en-CA" smtClean="0"/>
              <a:t>2021-09-29</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92842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282182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74272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DEE72A-112D-144C-A7D1-28803DC4E788}" type="datetimeFigureOut">
              <a:rPr lang="en-CA" smtClean="0"/>
              <a:t>2021-09-29</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38822FE-1DAB-9248-B4B2-4CD68E65CA18}" type="slidenum">
              <a:rPr lang="en-CA" smtClean="0"/>
              <a:t>‹#›</a:t>
            </a:fld>
            <a:endParaRPr lang="en-CA"/>
          </a:p>
        </p:txBody>
      </p:sp>
    </p:spTree>
    <p:extLst>
      <p:ext uri="{BB962C8B-B14F-4D97-AF65-F5344CB8AC3E}">
        <p14:creationId xmlns:p14="http://schemas.microsoft.com/office/powerpoint/2010/main" val="2941480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3AC6-3024-5C4A-B9A4-101E5EB1928A}"/>
              </a:ext>
            </a:extLst>
          </p:cNvPr>
          <p:cNvSpPr>
            <a:spLocks noGrp="1"/>
          </p:cNvSpPr>
          <p:nvPr>
            <p:ph type="ctrTitle"/>
          </p:nvPr>
        </p:nvSpPr>
        <p:spPr>
          <a:xfrm>
            <a:off x="1352918" y="2271860"/>
            <a:ext cx="8825658" cy="3184251"/>
          </a:xfrm>
        </p:spPr>
        <p:txBody>
          <a:bodyPr>
            <a:normAutofit fontScale="90000"/>
          </a:bodyPr>
          <a:lstStyle/>
          <a:p>
            <a:br>
              <a:rPr lang="en-CA" sz="6000" dirty="0"/>
            </a:br>
            <a:r>
              <a:rPr lang="en-CA" sz="8000" dirty="0"/>
              <a:t>Wage and Social Determinants</a:t>
            </a:r>
            <a:br>
              <a:rPr lang="en-CA" dirty="0"/>
            </a:br>
            <a:br>
              <a:rPr lang="en-CA" dirty="0"/>
            </a:br>
            <a:r>
              <a:rPr lang="en-CA" sz="2700" b="1" dirty="0"/>
              <a:t>Data Hunters, Inc.</a:t>
            </a:r>
            <a:br>
              <a:rPr lang="en-CA" sz="2700" b="1" dirty="0"/>
            </a:br>
            <a:r>
              <a:rPr lang="en-CA" sz="2200" dirty="0"/>
              <a:t>Sep 29, 2021</a:t>
            </a:r>
            <a:endParaRPr lang="en-CA" dirty="0"/>
          </a:p>
        </p:txBody>
      </p:sp>
    </p:spTree>
    <p:extLst>
      <p:ext uri="{BB962C8B-B14F-4D97-AF65-F5344CB8AC3E}">
        <p14:creationId xmlns:p14="http://schemas.microsoft.com/office/powerpoint/2010/main" val="5902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37B6-A3A2-354B-8B25-B868C4F09B87}"/>
              </a:ext>
            </a:extLst>
          </p:cNvPr>
          <p:cNvSpPr>
            <a:spLocks noGrp="1"/>
          </p:cNvSpPr>
          <p:nvPr>
            <p:ph type="title"/>
          </p:nvPr>
        </p:nvSpPr>
        <p:spPr/>
        <p:txBody>
          <a:bodyPr>
            <a:normAutofit fontScale="90000"/>
          </a:bodyPr>
          <a:lstStyle/>
          <a:p>
            <a:r>
              <a:rPr lang="en-CA" b="1" dirty="0"/>
              <a:t>Minimum Wage of residence: (</a:t>
            </a:r>
            <a:r>
              <a:rPr lang="en-CA" b="1" dirty="0" err="1"/>
              <a:t>PrMinWage_V</a:t>
            </a:r>
            <a:r>
              <a:rPr lang="en-CA" b="1" dirty="0"/>
              <a:t>)</a:t>
            </a:r>
            <a:endParaRPr lang="en-CA" dirty="0"/>
          </a:p>
        </p:txBody>
      </p:sp>
      <p:sp>
        <p:nvSpPr>
          <p:cNvPr id="3" name="Content Placeholder 2">
            <a:extLst>
              <a:ext uri="{FF2B5EF4-FFF2-40B4-BE49-F238E27FC236}">
                <a16:creationId xmlns:a16="http://schemas.microsoft.com/office/drawing/2014/main" id="{D23AA14F-CC5E-0848-B1D0-04E9F20471A1}"/>
              </a:ext>
            </a:extLst>
          </p:cNvPr>
          <p:cNvSpPr>
            <a:spLocks noGrp="1"/>
          </p:cNvSpPr>
          <p:nvPr>
            <p:ph idx="1"/>
          </p:nvPr>
        </p:nvSpPr>
        <p:spPr/>
        <p:txBody>
          <a:bodyPr>
            <a:normAutofit/>
          </a:bodyPr>
          <a:lstStyle/>
          <a:p>
            <a:r>
              <a:rPr lang="en-CA" sz="2400" dirty="0"/>
              <a:t>We believe that the provincial minimum wage would affect one's wage because a higher minimum wage might push up wage for the overall population by serval economic mechanism; thus, we included a variable indicating the min wage of the province of one's residence.</a:t>
            </a:r>
          </a:p>
        </p:txBody>
      </p:sp>
    </p:spTree>
    <p:extLst>
      <p:ext uri="{BB962C8B-B14F-4D97-AF65-F5344CB8AC3E}">
        <p14:creationId xmlns:p14="http://schemas.microsoft.com/office/powerpoint/2010/main" val="134501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DE90-C21E-D64C-8A38-D97B72728B16}"/>
              </a:ext>
            </a:extLst>
          </p:cNvPr>
          <p:cNvSpPr>
            <a:spLocks noGrp="1"/>
          </p:cNvSpPr>
          <p:nvPr>
            <p:ph type="title"/>
          </p:nvPr>
        </p:nvSpPr>
        <p:spPr/>
        <p:txBody>
          <a:bodyPr/>
          <a:lstStyle/>
          <a:p>
            <a:r>
              <a:rPr lang="en-CA" b="1" dirty="0"/>
              <a:t>Sex</a:t>
            </a:r>
            <a:endParaRPr lang="en-CA" dirty="0"/>
          </a:p>
        </p:txBody>
      </p:sp>
      <p:sp>
        <p:nvSpPr>
          <p:cNvPr id="3" name="Content Placeholder 2">
            <a:extLst>
              <a:ext uri="{FF2B5EF4-FFF2-40B4-BE49-F238E27FC236}">
                <a16:creationId xmlns:a16="http://schemas.microsoft.com/office/drawing/2014/main" id="{93496374-AA95-5E4D-A9C3-A19C672589B2}"/>
              </a:ext>
            </a:extLst>
          </p:cNvPr>
          <p:cNvSpPr>
            <a:spLocks noGrp="1"/>
          </p:cNvSpPr>
          <p:nvPr>
            <p:ph idx="1"/>
          </p:nvPr>
        </p:nvSpPr>
        <p:spPr/>
        <p:txBody>
          <a:bodyPr>
            <a:normAutofit/>
          </a:bodyPr>
          <a:lstStyle/>
          <a:p>
            <a:r>
              <a:rPr lang="en-CA" sz="2400" dirty="0"/>
              <a:t>We included a Sex variable indicating the reported gender/sex of the observation. It is observed that there is a wage discrepancy between males and females.</a:t>
            </a:r>
          </a:p>
        </p:txBody>
      </p:sp>
    </p:spTree>
    <p:extLst>
      <p:ext uri="{BB962C8B-B14F-4D97-AF65-F5344CB8AC3E}">
        <p14:creationId xmlns:p14="http://schemas.microsoft.com/office/powerpoint/2010/main" val="122603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7BC9-396B-A441-B8F7-852994E7F850}"/>
              </a:ext>
            </a:extLst>
          </p:cNvPr>
          <p:cNvSpPr>
            <a:spLocks noGrp="1"/>
          </p:cNvSpPr>
          <p:nvPr>
            <p:ph type="title"/>
          </p:nvPr>
        </p:nvSpPr>
        <p:spPr/>
        <p:txBody>
          <a:bodyPr/>
          <a:lstStyle/>
          <a:p>
            <a:r>
              <a:rPr lang="en-CA" b="1" dirty="0"/>
              <a:t>Married</a:t>
            </a:r>
            <a:endParaRPr lang="en-CA" dirty="0"/>
          </a:p>
        </p:txBody>
      </p:sp>
      <p:sp>
        <p:nvSpPr>
          <p:cNvPr id="3" name="Content Placeholder 2">
            <a:extLst>
              <a:ext uri="{FF2B5EF4-FFF2-40B4-BE49-F238E27FC236}">
                <a16:creationId xmlns:a16="http://schemas.microsoft.com/office/drawing/2014/main" id="{8844FE55-E12D-634E-B32E-69E05A3730CF}"/>
              </a:ext>
            </a:extLst>
          </p:cNvPr>
          <p:cNvSpPr>
            <a:spLocks noGrp="1"/>
          </p:cNvSpPr>
          <p:nvPr>
            <p:ph idx="1"/>
          </p:nvPr>
        </p:nvSpPr>
        <p:spPr/>
        <p:txBody>
          <a:bodyPr>
            <a:normAutofit/>
          </a:bodyPr>
          <a:lstStyle/>
          <a:p>
            <a:r>
              <a:rPr lang="en-CA" sz="2400" dirty="0"/>
              <a:t>We included a </a:t>
            </a:r>
            <a:r>
              <a:rPr lang="en-CA" sz="2400" i="1" dirty="0"/>
              <a:t>current</a:t>
            </a:r>
            <a:r>
              <a:rPr lang="en-CA" sz="2400" dirty="0"/>
              <a:t> marital status (including common law unions) in our independent variables because it has been observed that marital status can affect someone's wage.</a:t>
            </a:r>
          </a:p>
        </p:txBody>
      </p:sp>
    </p:spTree>
    <p:extLst>
      <p:ext uri="{BB962C8B-B14F-4D97-AF65-F5344CB8AC3E}">
        <p14:creationId xmlns:p14="http://schemas.microsoft.com/office/powerpoint/2010/main" val="312426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3B5A-579B-7741-B79D-1212FAA388E2}"/>
              </a:ext>
            </a:extLst>
          </p:cNvPr>
          <p:cNvSpPr>
            <a:spLocks noGrp="1"/>
          </p:cNvSpPr>
          <p:nvPr>
            <p:ph type="title"/>
          </p:nvPr>
        </p:nvSpPr>
        <p:spPr/>
        <p:txBody>
          <a:bodyPr>
            <a:normAutofit/>
          </a:bodyPr>
          <a:lstStyle/>
          <a:p>
            <a:r>
              <a:rPr lang="en-CA" b="1" dirty="0"/>
              <a:t>Visible minority (</a:t>
            </a:r>
            <a:r>
              <a:rPr lang="en-CA" b="1" dirty="0" err="1"/>
              <a:t>VinMin</a:t>
            </a:r>
            <a:r>
              <a:rPr lang="en-CA" b="1" dirty="0"/>
              <a:t>)</a:t>
            </a:r>
            <a:endParaRPr lang="en-CA" dirty="0"/>
          </a:p>
        </p:txBody>
      </p:sp>
      <p:sp>
        <p:nvSpPr>
          <p:cNvPr id="3" name="Content Placeholder 2">
            <a:extLst>
              <a:ext uri="{FF2B5EF4-FFF2-40B4-BE49-F238E27FC236}">
                <a16:creationId xmlns:a16="http://schemas.microsoft.com/office/drawing/2014/main" id="{689DCD9F-F671-B54F-8918-E2EF05CF7513}"/>
              </a:ext>
            </a:extLst>
          </p:cNvPr>
          <p:cNvSpPr>
            <a:spLocks noGrp="1"/>
          </p:cNvSpPr>
          <p:nvPr>
            <p:ph idx="1"/>
          </p:nvPr>
        </p:nvSpPr>
        <p:spPr/>
        <p:txBody>
          <a:bodyPr>
            <a:normAutofit/>
          </a:bodyPr>
          <a:lstStyle/>
          <a:p>
            <a:r>
              <a:rPr lang="en-CA" sz="2400" dirty="0"/>
              <a:t>We included a variable that is a binary asking respondents whether they self-identified as a visible minority (i.e., </a:t>
            </a:r>
            <a:r>
              <a:rPr lang="en-CA" sz="2400" dirty="0" err="1"/>
              <a:t>VinMin</a:t>
            </a:r>
            <a:r>
              <a:rPr lang="en-CA" sz="2400" dirty="0"/>
              <a:t> = 1 if yes). It has been widely documented that being a visible minority would decrease one's wage</a:t>
            </a:r>
          </a:p>
        </p:txBody>
      </p:sp>
    </p:spTree>
    <p:extLst>
      <p:ext uri="{BB962C8B-B14F-4D97-AF65-F5344CB8AC3E}">
        <p14:creationId xmlns:p14="http://schemas.microsoft.com/office/powerpoint/2010/main" val="15585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68A8-63C5-B740-A335-BCD3F8D143A4}"/>
              </a:ext>
            </a:extLst>
          </p:cNvPr>
          <p:cNvSpPr>
            <a:spLocks noGrp="1"/>
          </p:cNvSpPr>
          <p:nvPr>
            <p:ph type="title"/>
          </p:nvPr>
        </p:nvSpPr>
        <p:spPr/>
        <p:txBody>
          <a:bodyPr/>
          <a:lstStyle/>
          <a:p>
            <a:r>
              <a:rPr lang="en-CA" dirty="0"/>
              <a:t>Part-Time</a:t>
            </a:r>
          </a:p>
        </p:txBody>
      </p:sp>
      <p:sp>
        <p:nvSpPr>
          <p:cNvPr id="3" name="Content Placeholder 2">
            <a:extLst>
              <a:ext uri="{FF2B5EF4-FFF2-40B4-BE49-F238E27FC236}">
                <a16:creationId xmlns:a16="http://schemas.microsoft.com/office/drawing/2014/main" id="{7460CC51-A893-6941-8063-D5D3BBE4D4FF}"/>
              </a:ext>
            </a:extLst>
          </p:cNvPr>
          <p:cNvSpPr>
            <a:spLocks noGrp="1"/>
          </p:cNvSpPr>
          <p:nvPr>
            <p:ph idx="1"/>
          </p:nvPr>
        </p:nvSpPr>
        <p:spPr/>
        <p:txBody>
          <a:bodyPr>
            <a:normAutofit/>
          </a:bodyPr>
          <a:lstStyle/>
          <a:p>
            <a:r>
              <a:rPr lang="en-CA" sz="2800" dirty="0"/>
              <a:t>We included a binary variable that indicates whether one has a part-time job or not. It is believed that a part-time worker earns less than that of full-time workers.</a:t>
            </a:r>
          </a:p>
        </p:txBody>
      </p:sp>
    </p:spTree>
    <p:extLst>
      <p:ext uri="{BB962C8B-B14F-4D97-AF65-F5344CB8AC3E}">
        <p14:creationId xmlns:p14="http://schemas.microsoft.com/office/powerpoint/2010/main" val="199061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0D65-8E02-C44F-A7A9-9C168D426AB4}"/>
              </a:ext>
            </a:extLst>
          </p:cNvPr>
          <p:cNvSpPr>
            <a:spLocks noGrp="1"/>
          </p:cNvSpPr>
          <p:nvPr>
            <p:ph type="title"/>
          </p:nvPr>
        </p:nvSpPr>
        <p:spPr/>
        <p:txBody>
          <a:bodyPr/>
          <a:lstStyle/>
          <a:p>
            <a:r>
              <a:rPr lang="en-CA" dirty="0"/>
              <a:t>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A46E79-5A35-AB4A-8F77-31E4659D181A}"/>
                  </a:ext>
                </a:extLst>
              </p:cNvPr>
              <p:cNvSpPr>
                <a:spLocks noGrp="1"/>
              </p:cNvSpPr>
              <p:nvPr>
                <p:ph idx="1"/>
              </p:nvPr>
            </p:nvSpPr>
            <p:spPr/>
            <p:txBody>
              <a:bodyPr>
                <a:normAutofit/>
              </a:bodyPr>
              <a:lstStyle/>
              <a:p>
                <a:r>
                  <a:rPr lang="en-CA" sz="3200" dirty="0"/>
                  <a:t>Multivariate Regression:</a:t>
                </a:r>
              </a:p>
              <a:p>
                <a:pPr marL="0" indent="0">
                  <a:buNone/>
                </a:pPr>
                <a:endParaRPr lang="en-CA" sz="3200" dirty="0"/>
              </a:p>
              <a:p>
                <a:pPr marL="0" indent="0">
                  <a:buNone/>
                </a:pPr>
                <a14:m>
                  <m:oMathPara xmlns:m="http://schemas.openxmlformats.org/officeDocument/2006/math">
                    <m:oMathParaPr>
                      <m:jc m:val="centerGroup"/>
                    </m:oMathParaPr>
                    <m:oMath xmlns:m="http://schemas.openxmlformats.org/officeDocument/2006/math">
                      <m:r>
                        <a:rPr lang="en-CA" sz="3200" b="0" i="1" smtClean="0">
                          <a:solidFill>
                            <a:schemeClr val="accent1">
                              <a:lumMod val="60000"/>
                              <a:lumOff val="40000"/>
                            </a:schemeClr>
                          </a:solidFill>
                          <a:latin typeface="Cambria Math" panose="02040503050406030204" pitchFamily="18" charset="0"/>
                        </a:rPr>
                        <m:t>𝑤𝑎𝑔𝑒</m:t>
                      </m:r>
                      <m:r>
                        <a:rPr lang="en-CA" sz="3200" b="0" i="1" smtClean="0">
                          <a:solidFill>
                            <a:schemeClr val="accent1">
                              <a:lumMod val="60000"/>
                              <a:lumOff val="40000"/>
                            </a:schemeClr>
                          </a:solidFill>
                          <a:latin typeface="Cambria Math" panose="02040503050406030204" pitchFamily="18" charset="0"/>
                        </a:rPr>
                        <m:t>=</m:t>
                      </m:r>
                      <m:sSub>
                        <m:sSubPr>
                          <m:ctrlPr>
                            <a:rPr lang="en-CA" sz="3200" b="0" i="1" smtClean="0">
                              <a:solidFill>
                                <a:schemeClr val="accent1">
                                  <a:lumMod val="60000"/>
                                  <a:lumOff val="40000"/>
                                </a:schemeClr>
                              </a:solidFill>
                              <a:latin typeface="Cambria Math" panose="02040503050406030204" pitchFamily="18" charset="0"/>
                            </a:rPr>
                          </m:ctrlPr>
                        </m:sSubPr>
                        <m:e>
                          <m:r>
                            <a:rPr lang="en-CA" sz="3200" b="0" i="1" smtClean="0">
                              <a:solidFill>
                                <a:schemeClr val="accent1">
                                  <a:lumMod val="60000"/>
                                  <a:lumOff val="40000"/>
                                </a:schemeClr>
                              </a:solidFill>
                              <a:latin typeface="Cambria Math" panose="02040503050406030204" pitchFamily="18" charset="0"/>
                            </a:rPr>
                            <m:t>𝛽</m:t>
                          </m:r>
                        </m:e>
                        <m:sub>
                          <m:r>
                            <a:rPr lang="en-CA" sz="3200" b="0" i="1" smtClean="0">
                              <a:solidFill>
                                <a:schemeClr val="accent1">
                                  <a:lumMod val="60000"/>
                                  <a:lumOff val="40000"/>
                                </a:schemeClr>
                              </a:solidFill>
                              <a:latin typeface="Cambria Math" panose="02040503050406030204" pitchFamily="18" charset="0"/>
                            </a:rPr>
                            <m:t>0</m:t>
                          </m:r>
                        </m:sub>
                      </m:sSub>
                      <m:r>
                        <a:rPr lang="en-CA" sz="3200" b="0" i="1" smtClean="0">
                          <a:solidFill>
                            <a:schemeClr val="accent1">
                              <a:lumMod val="60000"/>
                              <a:lumOff val="40000"/>
                            </a:schemeClr>
                          </a:solidFill>
                          <a:latin typeface="Cambria Math" panose="02040503050406030204" pitchFamily="18" charset="0"/>
                        </a:rPr>
                        <m:t>+</m:t>
                      </m:r>
                      <m:sSub>
                        <m:sSubPr>
                          <m:ctrlPr>
                            <a:rPr lang="en-CA" sz="3200" b="0" i="1" smtClean="0">
                              <a:solidFill>
                                <a:schemeClr val="accent1">
                                  <a:lumMod val="60000"/>
                                  <a:lumOff val="40000"/>
                                </a:schemeClr>
                              </a:solidFill>
                              <a:latin typeface="Cambria Math" panose="02040503050406030204" pitchFamily="18" charset="0"/>
                            </a:rPr>
                          </m:ctrlPr>
                        </m:sSubPr>
                        <m:e>
                          <m:r>
                            <a:rPr lang="en-CA" sz="3200" b="0" i="1" smtClean="0">
                              <a:solidFill>
                                <a:schemeClr val="accent1">
                                  <a:lumMod val="60000"/>
                                  <a:lumOff val="40000"/>
                                </a:schemeClr>
                              </a:solidFill>
                              <a:latin typeface="Cambria Math" panose="02040503050406030204" pitchFamily="18" charset="0"/>
                            </a:rPr>
                            <m:t>𝛽</m:t>
                          </m:r>
                        </m:e>
                        <m:sub>
                          <m:r>
                            <a:rPr lang="en-CA" sz="3200" b="0" i="1" smtClean="0">
                              <a:solidFill>
                                <a:schemeClr val="accent1">
                                  <a:lumMod val="60000"/>
                                  <a:lumOff val="40000"/>
                                </a:schemeClr>
                              </a:solidFill>
                              <a:latin typeface="Cambria Math" panose="02040503050406030204" pitchFamily="18" charset="0"/>
                            </a:rPr>
                            <m:t>𝑖</m:t>
                          </m:r>
                        </m:sub>
                      </m:sSub>
                      <m:sSub>
                        <m:sSubPr>
                          <m:ctrlPr>
                            <a:rPr lang="en-CA" sz="3200" b="0" i="1" smtClean="0">
                              <a:solidFill>
                                <a:schemeClr val="accent1">
                                  <a:lumMod val="60000"/>
                                  <a:lumOff val="40000"/>
                                </a:schemeClr>
                              </a:solidFill>
                              <a:latin typeface="Cambria Math" panose="02040503050406030204" pitchFamily="18" charset="0"/>
                            </a:rPr>
                          </m:ctrlPr>
                        </m:sSubPr>
                        <m:e>
                          <m:r>
                            <a:rPr lang="en-CA" sz="3200" b="0" i="1" smtClean="0">
                              <a:solidFill>
                                <a:schemeClr val="accent1">
                                  <a:lumMod val="60000"/>
                                  <a:lumOff val="40000"/>
                                </a:schemeClr>
                              </a:solidFill>
                              <a:latin typeface="Cambria Math" panose="02040503050406030204" pitchFamily="18" charset="0"/>
                            </a:rPr>
                            <m:t>𝑉</m:t>
                          </m:r>
                        </m:e>
                        <m:sub>
                          <m:r>
                            <a:rPr lang="en-CA" sz="3200" b="0" i="1" smtClean="0">
                              <a:solidFill>
                                <a:schemeClr val="accent1">
                                  <a:lumMod val="60000"/>
                                  <a:lumOff val="40000"/>
                                </a:schemeClr>
                              </a:solidFill>
                              <a:latin typeface="Cambria Math" panose="02040503050406030204" pitchFamily="18" charset="0"/>
                            </a:rPr>
                            <m:t>𝑖</m:t>
                          </m:r>
                        </m:sub>
                      </m:sSub>
                      <m:r>
                        <a:rPr lang="en-CA" sz="3200" b="0" i="1" smtClean="0">
                          <a:solidFill>
                            <a:schemeClr val="accent1">
                              <a:lumMod val="60000"/>
                              <a:lumOff val="40000"/>
                            </a:schemeClr>
                          </a:solidFill>
                          <a:latin typeface="Cambria Math" panose="02040503050406030204" pitchFamily="18" charset="0"/>
                        </a:rPr>
                        <m:t>+</m:t>
                      </m:r>
                      <m:r>
                        <a:rPr lang="en-CA" sz="3200" b="0" i="1" smtClean="0">
                          <a:solidFill>
                            <a:schemeClr val="accent1">
                              <a:lumMod val="60000"/>
                              <a:lumOff val="40000"/>
                            </a:schemeClr>
                          </a:solidFill>
                          <a:latin typeface="Cambria Math" panose="02040503050406030204" pitchFamily="18" charset="0"/>
                          <a:ea typeface="Cambria Math" panose="02040503050406030204" pitchFamily="18" charset="0"/>
                        </a:rPr>
                        <m:t>𝜖</m:t>
                      </m:r>
                    </m:oMath>
                  </m:oMathPara>
                </a14:m>
                <a:endParaRPr lang="en-CA" sz="3200" dirty="0">
                  <a:solidFill>
                    <a:schemeClr val="accent1">
                      <a:lumMod val="60000"/>
                      <a:lumOff val="40000"/>
                    </a:schemeClr>
                  </a:solidFill>
                </a:endParaRPr>
              </a:p>
            </p:txBody>
          </p:sp>
        </mc:Choice>
        <mc:Fallback>
          <p:sp>
            <p:nvSpPr>
              <p:cNvPr id="3" name="Content Placeholder 2">
                <a:extLst>
                  <a:ext uri="{FF2B5EF4-FFF2-40B4-BE49-F238E27FC236}">
                    <a16:creationId xmlns:a16="http://schemas.microsoft.com/office/drawing/2014/main" id="{B1A46E79-5A35-AB4A-8F77-31E4659D181A}"/>
                  </a:ext>
                </a:extLst>
              </p:cNvPr>
              <p:cNvSpPr>
                <a:spLocks noGrp="1" noRot="1" noChangeAspect="1" noMove="1" noResize="1" noEditPoints="1" noAdjustHandles="1" noChangeArrowheads="1" noChangeShapeType="1" noTextEdit="1"/>
              </p:cNvSpPr>
              <p:nvPr>
                <p:ph idx="1"/>
              </p:nvPr>
            </p:nvSpPr>
            <p:spPr>
              <a:blipFill>
                <a:blip r:embed="rId2"/>
                <a:stretch>
                  <a:fillRect l="-1036" t="-2317"/>
                </a:stretch>
              </a:blipFill>
            </p:spPr>
            <p:txBody>
              <a:bodyPr/>
              <a:lstStyle/>
              <a:p>
                <a:r>
                  <a:rPr lang="en-CA">
                    <a:noFill/>
                  </a:rPr>
                  <a:t> </a:t>
                </a:r>
              </a:p>
            </p:txBody>
          </p:sp>
        </mc:Fallback>
      </mc:AlternateContent>
    </p:spTree>
    <p:extLst>
      <p:ext uri="{BB962C8B-B14F-4D97-AF65-F5344CB8AC3E}">
        <p14:creationId xmlns:p14="http://schemas.microsoft.com/office/powerpoint/2010/main" val="339886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36BA-CC4F-034D-A6A4-DE14B6D521F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a:t>
            </a:r>
          </a:p>
        </p:txBody>
      </p:sp>
      <p:pic>
        <p:nvPicPr>
          <p:cNvPr id="5" name="Content Placeholder 4" descr="Table&#10;&#10;Description automatically generated">
            <a:extLst>
              <a:ext uri="{FF2B5EF4-FFF2-40B4-BE49-F238E27FC236}">
                <a16:creationId xmlns:a16="http://schemas.microsoft.com/office/drawing/2014/main" id="{FCB0D0FB-D704-F548-9B2B-EF99AC5CC36A}"/>
              </a:ext>
            </a:extLst>
          </p:cNvPr>
          <p:cNvPicPr>
            <a:picLocks noGrp="1" noChangeAspect="1"/>
          </p:cNvPicPr>
          <p:nvPr>
            <p:ph idx="1"/>
          </p:nvPr>
        </p:nvPicPr>
        <p:blipFill>
          <a:blip r:embed="rId2"/>
          <a:stretch>
            <a:fillRect/>
          </a:stretch>
        </p:blipFill>
        <p:spPr>
          <a:xfrm>
            <a:off x="3969707" y="2619604"/>
            <a:ext cx="4146772" cy="340127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a:extLst>
              <a:ext uri="{FF2B5EF4-FFF2-40B4-BE49-F238E27FC236}">
                <a16:creationId xmlns:a16="http://schemas.microsoft.com/office/drawing/2014/main" id="{40F335BA-C45B-46D8-8B23-830CD436741A}"/>
              </a:ext>
            </a:extLst>
          </p:cNvPr>
          <p:cNvSpPr txBox="1">
            <a:spLocks/>
          </p:cNvSpPr>
          <p:nvPr/>
        </p:nvSpPr>
        <p:spPr bwMode="gray">
          <a:xfrm>
            <a:off x="1154954" y="9736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Results</a:t>
            </a:r>
          </a:p>
        </p:txBody>
      </p:sp>
    </p:spTree>
    <p:extLst>
      <p:ext uri="{BB962C8B-B14F-4D97-AF65-F5344CB8AC3E}">
        <p14:creationId xmlns:p14="http://schemas.microsoft.com/office/powerpoint/2010/main" val="241534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542C-7C27-904A-96D9-C4AB128254DB}"/>
              </a:ext>
            </a:extLst>
          </p:cNvPr>
          <p:cNvSpPr>
            <a:spLocks noGrp="1"/>
          </p:cNvSpPr>
          <p:nvPr>
            <p:ph type="title"/>
          </p:nvPr>
        </p:nvSpPr>
        <p:spPr>
          <a:xfrm>
            <a:off x="648929" y="572821"/>
            <a:ext cx="3505495" cy="1622321"/>
          </a:xfrm>
        </p:spPr>
        <p:txBody>
          <a:bodyPr>
            <a:normAutofit/>
          </a:bodyPr>
          <a:lstStyle/>
          <a:p>
            <a:r>
              <a:rPr lang="en-CA" dirty="0"/>
              <a:t>Results: Years of Education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28D7B3-0897-0C4D-8221-2FA8FF03684B}"/>
                  </a:ext>
                </a:extLst>
              </p:cNvPr>
              <p:cNvSpPr>
                <a:spLocks noGrp="1"/>
              </p:cNvSpPr>
              <p:nvPr>
                <p:ph idx="1"/>
              </p:nvPr>
            </p:nvSpPr>
            <p:spPr>
              <a:xfrm>
                <a:off x="648931" y="2438400"/>
                <a:ext cx="3505494" cy="3785419"/>
              </a:xfrm>
            </p:spPr>
            <p:txBody>
              <a:bodyPr>
                <a:normAutofit/>
              </a:bodyPr>
              <a:lstStyle/>
              <a:p>
                <a:r>
                  <a:rPr lang="en-CA" sz="2000"/>
                  <a:t>Using Mincer earning function, we found that:</a:t>
                </a:r>
              </a:p>
              <a:p>
                <a:pPr marL="0" indent="0">
                  <a:buNone/>
                </a:pPr>
                <a14:m>
                  <m:oMathPara xmlns:m="http://schemas.openxmlformats.org/officeDocument/2006/math">
                    <m:oMathParaPr>
                      <m:jc m:val="centerGroup"/>
                    </m:oMathParaPr>
                    <m:oMath xmlns:m="http://schemas.openxmlformats.org/officeDocument/2006/math">
                      <m:r>
                        <a:rPr lang="en-CA" sz="2000" i="1">
                          <a:latin typeface="Cambria Math" panose="02040503050406030204" pitchFamily="18" charset="0"/>
                        </a:rPr>
                        <m:t>𝑤𝑎𝑔𝑒</m:t>
                      </m:r>
                      <m:r>
                        <a:rPr lang="en-CA" sz="2000" i="1">
                          <a:latin typeface="Cambria Math" panose="02040503050406030204" pitchFamily="18" charset="0"/>
                        </a:rPr>
                        <m:t>=2045.325480</m:t>
                      </m:r>
                      <m:r>
                        <a:rPr lang="en-CA" sz="2000" i="1">
                          <a:latin typeface="Cambria Math" panose="02040503050406030204" pitchFamily="18" charset="0"/>
                        </a:rPr>
                        <m:t>𝑌𝑟𝐸𝑑</m:t>
                      </m:r>
                      <m:r>
                        <a:rPr lang="en-CA" sz="2000" i="1">
                          <a:latin typeface="Cambria Math" panose="02040503050406030204" pitchFamily="18" charset="0"/>
                        </a:rPr>
                        <m:t>−67.403658</m:t>
                      </m:r>
                      <m:sSup>
                        <m:sSupPr>
                          <m:ctrlPr>
                            <a:rPr lang="en-CA" sz="2000" b="0" i="1">
                              <a:latin typeface="Cambria Math" panose="02040503050406030204" pitchFamily="18" charset="0"/>
                            </a:rPr>
                          </m:ctrlPr>
                        </m:sSupPr>
                        <m:e>
                          <m:r>
                            <a:rPr lang="en-CA" sz="2000" i="1">
                              <a:latin typeface="Cambria Math" panose="02040503050406030204" pitchFamily="18" charset="0"/>
                            </a:rPr>
                            <m:t>𝑌𝑟𝐸𝑑</m:t>
                          </m:r>
                        </m:e>
                        <m:sup>
                          <m:r>
                            <a:rPr lang="en-CA" sz="2000" b="0" i="1">
                              <a:latin typeface="Cambria Math" panose="02040503050406030204" pitchFamily="18" charset="0"/>
                            </a:rPr>
                            <m:t>2</m:t>
                          </m:r>
                        </m:sup>
                      </m:sSup>
                    </m:oMath>
                  </m:oMathPara>
                </a14:m>
                <a:endParaRPr lang="en-CA" sz="2000"/>
              </a:p>
              <a:p>
                <a:r>
                  <a:rPr lang="en-CA" sz="2000"/>
                  <a:t>Return to education is maximized at 15.172 years</a:t>
                </a:r>
              </a:p>
              <a:p>
                <a:pPr lvl="1"/>
                <a:r>
                  <a:rPr lang="en-CA" sz="2000"/>
                  <a:t>=&gt; As of 2016, more the education is better in Canada </a:t>
                </a:r>
              </a:p>
            </p:txBody>
          </p:sp>
        </mc:Choice>
        <mc:Fallback xmlns="">
          <p:sp>
            <p:nvSpPr>
              <p:cNvPr id="3" name="Content Placeholder 2">
                <a:extLst>
                  <a:ext uri="{FF2B5EF4-FFF2-40B4-BE49-F238E27FC236}">
                    <a16:creationId xmlns:a16="http://schemas.microsoft.com/office/drawing/2014/main" id="{B928D7B3-0897-0C4D-8221-2FA8FF03684B}"/>
                  </a:ext>
                </a:extLst>
              </p:cNvPr>
              <p:cNvSpPr>
                <a:spLocks noGrp="1" noRot="1" noChangeAspect="1" noMove="1" noResize="1" noEditPoints="1" noAdjustHandles="1" noChangeArrowheads="1" noChangeShapeType="1" noTextEdit="1"/>
              </p:cNvSpPr>
              <p:nvPr>
                <p:ph idx="1"/>
              </p:nvPr>
            </p:nvSpPr>
            <p:spPr>
              <a:xfrm>
                <a:off x="648931" y="2438400"/>
                <a:ext cx="3505494" cy="3785419"/>
              </a:xfrm>
              <a:blipFill>
                <a:blip r:embed="rId2"/>
                <a:stretch>
                  <a:fillRect l="-1079" t="-2007"/>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DF45A97C-876A-4D45-AC7D-69A979CAAA7B}"/>
              </a:ext>
            </a:extLst>
          </p:cNvPr>
          <p:cNvPicPr>
            <a:picLocks noChangeAspect="1"/>
          </p:cNvPicPr>
          <p:nvPr/>
        </p:nvPicPr>
        <p:blipFill>
          <a:blip r:embed="rId3"/>
          <a:stretch>
            <a:fillRect/>
          </a:stretch>
        </p:blipFill>
        <p:spPr>
          <a:xfrm>
            <a:off x="5795743" y="807593"/>
            <a:ext cx="5239568" cy="5239568"/>
          </a:xfrm>
          <a:prstGeom prst="rect">
            <a:avLst/>
          </a:prstGeom>
          <a:effectLst/>
        </p:spPr>
      </p:pic>
    </p:spTree>
    <p:extLst>
      <p:ext uri="{BB962C8B-B14F-4D97-AF65-F5344CB8AC3E}">
        <p14:creationId xmlns:p14="http://schemas.microsoft.com/office/powerpoint/2010/main" val="385947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3C81-05BC-428D-8F27-386E7307D503}"/>
              </a:ext>
            </a:extLst>
          </p:cNvPr>
          <p:cNvSpPr>
            <a:spLocks noGrp="1"/>
          </p:cNvSpPr>
          <p:nvPr>
            <p:ph type="title"/>
          </p:nvPr>
        </p:nvSpPr>
        <p:spPr/>
        <p:txBody>
          <a:bodyPr/>
          <a:lstStyle/>
          <a:p>
            <a:r>
              <a:rPr lang="en-US" dirty="0"/>
              <a:t>Why This Topic?	</a:t>
            </a:r>
          </a:p>
        </p:txBody>
      </p:sp>
      <p:sp>
        <p:nvSpPr>
          <p:cNvPr id="3" name="Content Placeholder 2">
            <a:extLst>
              <a:ext uri="{FF2B5EF4-FFF2-40B4-BE49-F238E27FC236}">
                <a16:creationId xmlns:a16="http://schemas.microsoft.com/office/drawing/2014/main" id="{74369B32-878D-4074-BB4B-516795C5D4D6}"/>
              </a:ext>
            </a:extLst>
          </p:cNvPr>
          <p:cNvSpPr>
            <a:spLocks noGrp="1"/>
          </p:cNvSpPr>
          <p:nvPr>
            <p:ph idx="1"/>
          </p:nvPr>
        </p:nvSpPr>
        <p:spPr/>
        <p:txBody>
          <a:bodyPr>
            <a:normAutofit/>
          </a:bodyPr>
          <a:lstStyle/>
          <a:p>
            <a:r>
              <a:rPr lang="en-US" sz="2000" dirty="0"/>
              <a:t>To Survive </a:t>
            </a:r>
          </a:p>
          <a:p>
            <a:r>
              <a:rPr lang="en-US" sz="2000" dirty="0"/>
              <a:t>To Plan</a:t>
            </a:r>
          </a:p>
          <a:p>
            <a:r>
              <a:rPr lang="en-US" sz="2000" dirty="0"/>
              <a:t>To Build a Future for next generations</a:t>
            </a:r>
          </a:p>
          <a:p>
            <a:endParaRPr lang="en-US" sz="2000" dirty="0"/>
          </a:p>
          <a:p>
            <a:pPr marL="0" indent="0">
              <a:buNone/>
            </a:pPr>
            <a:r>
              <a:rPr lang="en-US" sz="2000" dirty="0"/>
              <a:t>Let’s Solve people’s concerns:</a:t>
            </a:r>
          </a:p>
          <a:p>
            <a:r>
              <a:rPr lang="en-US" sz="2000" dirty="0"/>
              <a:t>What are the main factors affecting our wage? </a:t>
            </a:r>
          </a:p>
          <a:p>
            <a:r>
              <a:rPr lang="en-US" sz="2000" dirty="0"/>
              <a:t>How can we improve it?</a:t>
            </a:r>
          </a:p>
        </p:txBody>
      </p:sp>
    </p:spTree>
    <p:extLst>
      <p:ext uri="{BB962C8B-B14F-4D97-AF65-F5344CB8AC3E}">
        <p14:creationId xmlns:p14="http://schemas.microsoft.com/office/powerpoint/2010/main" val="323025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03F0-CED0-A949-9B43-13CE24DE0E52}"/>
              </a:ext>
            </a:extLst>
          </p:cNvPr>
          <p:cNvSpPr>
            <a:spLocks noGrp="1"/>
          </p:cNvSpPr>
          <p:nvPr>
            <p:ph type="title"/>
          </p:nvPr>
        </p:nvSpPr>
        <p:spPr/>
        <p:txBody>
          <a:bodyPr/>
          <a:lstStyle/>
          <a:p>
            <a:r>
              <a:rPr lang="en-CA" dirty="0"/>
              <a:t>Data</a:t>
            </a:r>
          </a:p>
        </p:txBody>
      </p:sp>
      <p:sp>
        <p:nvSpPr>
          <p:cNvPr id="3" name="Content Placeholder 2">
            <a:extLst>
              <a:ext uri="{FF2B5EF4-FFF2-40B4-BE49-F238E27FC236}">
                <a16:creationId xmlns:a16="http://schemas.microsoft.com/office/drawing/2014/main" id="{0CFB4A09-4627-DE47-A7EC-B96931BED052}"/>
              </a:ext>
            </a:extLst>
          </p:cNvPr>
          <p:cNvSpPr>
            <a:spLocks noGrp="1"/>
          </p:cNvSpPr>
          <p:nvPr>
            <p:ph idx="1"/>
          </p:nvPr>
        </p:nvSpPr>
        <p:spPr>
          <a:xfrm>
            <a:off x="2850925" y="4216518"/>
            <a:ext cx="5916003" cy="693886"/>
          </a:xfrm>
          <a:solidFill>
            <a:schemeClr val="accent6">
              <a:lumMod val="20000"/>
              <a:lumOff val="80000"/>
            </a:schemeClr>
          </a:solidFill>
        </p:spPr>
        <p:txBody>
          <a:bodyPr>
            <a:normAutofit lnSpcReduction="10000"/>
          </a:bodyPr>
          <a:lstStyle/>
          <a:p>
            <a:pPr marL="0" indent="0">
              <a:buNone/>
            </a:pPr>
            <a:r>
              <a:rPr lang="en-CA" sz="4000" dirty="0"/>
              <a:t>2016 Canadian Census</a:t>
            </a:r>
          </a:p>
        </p:txBody>
      </p:sp>
      <p:pic>
        <p:nvPicPr>
          <p:cNvPr id="6" name="Picture 5">
            <a:extLst>
              <a:ext uri="{FF2B5EF4-FFF2-40B4-BE49-F238E27FC236}">
                <a16:creationId xmlns:a16="http://schemas.microsoft.com/office/drawing/2014/main" id="{88825B26-F264-42E4-A8AD-8962EE68CC87}"/>
              </a:ext>
            </a:extLst>
          </p:cNvPr>
          <p:cNvPicPr>
            <a:picLocks noChangeAspect="1"/>
          </p:cNvPicPr>
          <p:nvPr/>
        </p:nvPicPr>
        <p:blipFill>
          <a:blip r:embed="rId2"/>
          <a:stretch>
            <a:fillRect/>
          </a:stretch>
        </p:blipFill>
        <p:spPr>
          <a:xfrm>
            <a:off x="2850925" y="3317543"/>
            <a:ext cx="3327599" cy="447788"/>
          </a:xfrm>
          <a:prstGeom prst="rect">
            <a:avLst/>
          </a:prstGeom>
        </p:spPr>
      </p:pic>
    </p:spTree>
    <p:extLst>
      <p:ext uri="{BB962C8B-B14F-4D97-AF65-F5344CB8AC3E}">
        <p14:creationId xmlns:p14="http://schemas.microsoft.com/office/powerpoint/2010/main" val="154999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975A-99ED-4381-8115-407C0732F59B}"/>
              </a:ext>
            </a:extLst>
          </p:cNvPr>
          <p:cNvSpPr>
            <a:spLocks noGrp="1"/>
          </p:cNvSpPr>
          <p:nvPr>
            <p:ph type="title"/>
          </p:nvPr>
        </p:nvSpPr>
        <p:spPr/>
        <p:txBody>
          <a:bodyPr/>
          <a:lstStyle/>
          <a:p>
            <a:r>
              <a:rPr lang="en-US" dirty="0"/>
              <a:t>Technology and Tools Used</a:t>
            </a:r>
          </a:p>
        </p:txBody>
      </p:sp>
      <p:sp>
        <p:nvSpPr>
          <p:cNvPr id="4" name="Content Placeholder 2">
            <a:extLst>
              <a:ext uri="{FF2B5EF4-FFF2-40B4-BE49-F238E27FC236}">
                <a16:creationId xmlns:a16="http://schemas.microsoft.com/office/drawing/2014/main" id="{0128B8F7-1C6A-48AF-8789-FEDD667D57AE}"/>
              </a:ext>
            </a:extLst>
          </p:cNvPr>
          <p:cNvSpPr txBox="1">
            <a:spLocks/>
          </p:cNvSpPr>
          <p:nvPr/>
        </p:nvSpPr>
        <p:spPr>
          <a:xfrm>
            <a:off x="1131710" y="2277182"/>
            <a:ext cx="4828823" cy="2949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Dataset:</a:t>
            </a:r>
          </a:p>
          <a:p>
            <a:pPr marL="514350" indent="-514350">
              <a:buFont typeface="+mj-lt"/>
              <a:buAutoNum type="arabicPeriod"/>
            </a:pPr>
            <a:r>
              <a:rPr lang="en-US" dirty="0"/>
              <a:t>Raw Data (Website) </a:t>
            </a:r>
            <a:endParaRPr lang="en-US" dirty="0">
              <a:sym typeface="Wingdings" panose="05000000000000000000" pitchFamily="2" charset="2"/>
            </a:endParaRPr>
          </a:p>
          <a:p>
            <a:pPr marL="514350" indent="-514350">
              <a:buFont typeface="+mj-lt"/>
              <a:buAutoNum type="arabicPeriod"/>
            </a:pPr>
            <a:r>
              <a:rPr lang="en-US" dirty="0">
                <a:sym typeface="Wingdings" panose="05000000000000000000" pitchFamily="2" charset="2"/>
              </a:rPr>
              <a:t>Filtered &amp; Cleaned Data </a:t>
            </a:r>
            <a:br>
              <a:rPr lang="en-US" dirty="0">
                <a:sym typeface="Wingdings" panose="05000000000000000000" pitchFamily="2" charset="2"/>
              </a:rPr>
            </a:br>
            <a:r>
              <a:rPr lang="en-US" dirty="0">
                <a:sym typeface="Wingdings" panose="05000000000000000000" pitchFamily="2" charset="2"/>
              </a:rPr>
              <a:t>(Scada &amp; Python)</a:t>
            </a:r>
          </a:p>
          <a:p>
            <a:pPr marL="514350" indent="-514350">
              <a:buFont typeface="+mj-lt"/>
              <a:buAutoNum type="arabicPeriod"/>
            </a:pPr>
            <a:r>
              <a:rPr lang="en-US" dirty="0">
                <a:sym typeface="Wingdings" panose="05000000000000000000" pitchFamily="2" charset="2"/>
              </a:rPr>
              <a:t>Scaled Data (Python)</a:t>
            </a:r>
          </a:p>
        </p:txBody>
      </p:sp>
      <p:sp>
        <p:nvSpPr>
          <p:cNvPr id="5" name="Content Placeholder 2">
            <a:extLst>
              <a:ext uri="{FF2B5EF4-FFF2-40B4-BE49-F238E27FC236}">
                <a16:creationId xmlns:a16="http://schemas.microsoft.com/office/drawing/2014/main" id="{7983FB45-1D37-46C9-871F-659746007BEE}"/>
              </a:ext>
            </a:extLst>
          </p:cNvPr>
          <p:cNvSpPr txBox="1">
            <a:spLocks/>
          </p:cNvSpPr>
          <p:nvPr/>
        </p:nvSpPr>
        <p:spPr>
          <a:xfrm>
            <a:off x="6522155" y="2603858"/>
            <a:ext cx="5286023" cy="2949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Model:</a:t>
            </a:r>
          </a:p>
          <a:p>
            <a:pPr marL="514350" indent="-514350">
              <a:buFont typeface="+mj-lt"/>
              <a:buAutoNum type="arabicPeriod"/>
            </a:pPr>
            <a:r>
              <a:rPr lang="en-US" dirty="0"/>
              <a:t>Multiple Linear Regression (Python) </a:t>
            </a:r>
            <a:endParaRPr lang="en-US" dirty="0">
              <a:sym typeface="Wingdings" panose="05000000000000000000" pitchFamily="2" charset="2"/>
            </a:endParaRPr>
          </a:p>
          <a:p>
            <a:pPr marL="514350" indent="-514350">
              <a:buFont typeface="+mj-lt"/>
              <a:buAutoNum type="arabicPeriod"/>
            </a:pPr>
            <a:r>
              <a:rPr lang="en-US" dirty="0">
                <a:sym typeface="Wingdings" panose="05000000000000000000" pitchFamily="2" charset="2"/>
              </a:rPr>
              <a:t>Visualization (Scada)</a:t>
            </a:r>
          </a:p>
        </p:txBody>
      </p:sp>
    </p:spTree>
    <p:extLst>
      <p:ext uri="{BB962C8B-B14F-4D97-AF65-F5344CB8AC3E}">
        <p14:creationId xmlns:p14="http://schemas.microsoft.com/office/powerpoint/2010/main" val="252529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3B5595-45F0-44F8-A7FC-0D9B687703A7}"/>
              </a:ext>
            </a:extLst>
          </p:cNvPr>
          <p:cNvSpPr>
            <a:spLocks noGrp="1"/>
          </p:cNvSpPr>
          <p:nvPr>
            <p:ph type="title"/>
          </p:nvPr>
        </p:nvSpPr>
        <p:spPr/>
        <p:txBody>
          <a:bodyPr/>
          <a:lstStyle/>
          <a:p>
            <a:r>
              <a:rPr lang="en-US" dirty="0"/>
              <a:t>Technology and Tools Used</a:t>
            </a:r>
          </a:p>
        </p:txBody>
      </p:sp>
      <p:sp>
        <p:nvSpPr>
          <p:cNvPr id="3" name="Content Placeholder 2">
            <a:extLst>
              <a:ext uri="{FF2B5EF4-FFF2-40B4-BE49-F238E27FC236}">
                <a16:creationId xmlns:a16="http://schemas.microsoft.com/office/drawing/2014/main" id="{55D98A11-24DA-4630-8093-D3FCB9069BA6}"/>
              </a:ext>
            </a:extLst>
          </p:cNvPr>
          <p:cNvSpPr>
            <a:spLocks noGrp="1"/>
          </p:cNvSpPr>
          <p:nvPr>
            <p:ph idx="1"/>
          </p:nvPr>
        </p:nvSpPr>
        <p:spPr>
          <a:xfrm>
            <a:off x="1090708" y="2976034"/>
            <a:ext cx="8825659" cy="3416300"/>
          </a:xfrm>
        </p:spPr>
        <p:txBody>
          <a:bodyPr/>
          <a:lstStyle/>
          <a:p>
            <a:pPr marL="0" indent="0">
              <a:buNone/>
            </a:pPr>
            <a:r>
              <a:rPr lang="en-US" b="1" dirty="0"/>
              <a:t>SCADA</a:t>
            </a:r>
            <a:r>
              <a:rPr lang="en-US" dirty="0"/>
              <a:t> is the acronym for </a:t>
            </a:r>
            <a:r>
              <a:rPr lang="en-US" b="1" dirty="0"/>
              <a:t>Supervisory Control and Data Acquisition</a:t>
            </a:r>
            <a:r>
              <a:rPr lang="en-US" dirty="0"/>
              <a:t>. </a:t>
            </a:r>
          </a:p>
          <a:p>
            <a:pPr marL="0" indent="0">
              <a:buNone/>
            </a:pPr>
            <a:endParaRPr lang="en-US" dirty="0"/>
          </a:p>
          <a:p>
            <a:pPr marL="0" indent="0">
              <a:buNone/>
            </a:pPr>
            <a:endParaRPr lang="en-US" dirty="0"/>
          </a:p>
          <a:p>
            <a:pPr marL="0" indent="0">
              <a:buNone/>
            </a:pPr>
            <a:r>
              <a:rPr lang="en-US" dirty="0"/>
              <a:t>SCADA is a computer-based system for gathering and analyzing real-time data to monitor and control equipment that deals with critical and time-sensitive materials or events.</a:t>
            </a:r>
          </a:p>
        </p:txBody>
      </p:sp>
    </p:spTree>
    <p:extLst>
      <p:ext uri="{BB962C8B-B14F-4D97-AF65-F5344CB8AC3E}">
        <p14:creationId xmlns:p14="http://schemas.microsoft.com/office/powerpoint/2010/main" val="250660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9B72-1520-3442-AD01-29FECF898B27}"/>
              </a:ext>
            </a:extLst>
          </p:cNvPr>
          <p:cNvSpPr>
            <a:spLocks noGrp="1"/>
          </p:cNvSpPr>
          <p:nvPr>
            <p:ph type="title"/>
          </p:nvPr>
        </p:nvSpPr>
        <p:spPr>
          <a:xfrm>
            <a:off x="831850" y="799747"/>
            <a:ext cx="10515600" cy="1074208"/>
          </a:xfrm>
        </p:spPr>
        <p:txBody>
          <a:bodyPr/>
          <a:lstStyle/>
          <a:p>
            <a:r>
              <a:rPr lang="en-CA" dirty="0"/>
              <a:t>Variables</a:t>
            </a:r>
          </a:p>
        </p:txBody>
      </p:sp>
      <p:sp>
        <p:nvSpPr>
          <p:cNvPr id="4" name="Text Placeholder 3">
            <a:extLst>
              <a:ext uri="{FF2B5EF4-FFF2-40B4-BE49-F238E27FC236}">
                <a16:creationId xmlns:a16="http://schemas.microsoft.com/office/drawing/2014/main" id="{E26B60E8-F98D-CE42-A13B-25EB588A7AA4}"/>
              </a:ext>
            </a:extLst>
          </p:cNvPr>
          <p:cNvSpPr>
            <a:spLocks noGrp="1"/>
          </p:cNvSpPr>
          <p:nvPr>
            <p:ph type="body" idx="1"/>
          </p:nvPr>
        </p:nvSpPr>
        <p:spPr>
          <a:xfrm>
            <a:off x="1001182" y="1431924"/>
            <a:ext cx="10118373" cy="5262387"/>
          </a:xfrm>
        </p:spPr>
        <p:txBody>
          <a:bodyPr>
            <a:normAutofit/>
          </a:bodyPr>
          <a:lstStyle/>
          <a:p>
            <a:pPr marL="182880" indent="-457200">
              <a:buFont typeface="Arial" panose="020B0604020202020204" pitchFamily="34" charset="0"/>
              <a:buChar char="•"/>
            </a:pPr>
            <a:r>
              <a:rPr lang="en-CA" sz="2400" dirty="0">
                <a:solidFill>
                  <a:schemeClr val="bg1">
                    <a:lumMod val="65000"/>
                  </a:schemeClr>
                </a:solidFill>
              </a:rPr>
              <a:t>Age</a:t>
            </a:r>
          </a:p>
          <a:p>
            <a:pPr marL="182880" indent="-457200">
              <a:buFont typeface="Arial" panose="020B0604020202020204" pitchFamily="34" charset="0"/>
              <a:buChar char="•"/>
            </a:pPr>
            <a:r>
              <a:rPr lang="en-US" sz="2400" dirty="0">
                <a:solidFill>
                  <a:schemeClr val="bg1">
                    <a:lumMod val="65000"/>
                  </a:schemeClr>
                </a:solidFill>
              </a:rPr>
              <a:t>Years of Education (</a:t>
            </a:r>
            <a:r>
              <a:rPr lang="en-US" sz="2400" dirty="0" err="1">
                <a:solidFill>
                  <a:schemeClr val="bg1">
                    <a:lumMod val="65000"/>
                  </a:schemeClr>
                </a:solidFill>
              </a:rPr>
              <a:t>YrEd</a:t>
            </a:r>
            <a:r>
              <a:rPr lang="en-US" sz="2400" dirty="0">
                <a:solidFill>
                  <a:schemeClr val="bg1">
                    <a:lumMod val="65000"/>
                  </a:schemeClr>
                </a:solidFill>
              </a:rPr>
              <a:t>, YrEd2)</a:t>
            </a:r>
          </a:p>
          <a:p>
            <a:pPr marL="182880" indent="-457200">
              <a:buFont typeface="Arial" panose="020B0604020202020204" pitchFamily="34" charset="0"/>
              <a:buChar char="•"/>
            </a:pPr>
            <a:r>
              <a:rPr lang="en-US" sz="2400" dirty="0">
                <a:solidFill>
                  <a:schemeClr val="bg1">
                    <a:lumMod val="65000"/>
                  </a:schemeClr>
                </a:solidFill>
              </a:rPr>
              <a:t>STEM</a:t>
            </a:r>
          </a:p>
          <a:p>
            <a:pPr marL="182880" indent="-457200">
              <a:buFont typeface="Arial" panose="020B0604020202020204" pitchFamily="34" charset="0"/>
              <a:buChar char="•"/>
            </a:pPr>
            <a:r>
              <a:rPr lang="en-US" sz="2400" dirty="0">
                <a:solidFill>
                  <a:schemeClr val="bg1">
                    <a:lumMod val="65000"/>
                  </a:schemeClr>
                </a:solidFill>
              </a:rPr>
              <a:t>Minimum Wage of residence: (</a:t>
            </a:r>
            <a:r>
              <a:rPr lang="en-US" sz="2400" dirty="0" err="1">
                <a:solidFill>
                  <a:schemeClr val="bg1">
                    <a:lumMod val="65000"/>
                  </a:schemeClr>
                </a:solidFill>
              </a:rPr>
              <a:t>PrMinWage_V</a:t>
            </a:r>
            <a:r>
              <a:rPr lang="en-US" sz="2400" dirty="0">
                <a:solidFill>
                  <a:schemeClr val="bg1">
                    <a:lumMod val="65000"/>
                  </a:schemeClr>
                </a:solidFill>
              </a:rPr>
              <a:t>)</a:t>
            </a:r>
          </a:p>
          <a:p>
            <a:pPr marL="182880" indent="-457200">
              <a:buFont typeface="Arial" panose="020B0604020202020204" pitchFamily="34" charset="0"/>
              <a:buChar char="•"/>
            </a:pPr>
            <a:r>
              <a:rPr lang="en-US" sz="2400" dirty="0">
                <a:solidFill>
                  <a:schemeClr val="bg1">
                    <a:lumMod val="65000"/>
                  </a:schemeClr>
                </a:solidFill>
              </a:rPr>
              <a:t>Sex</a:t>
            </a:r>
          </a:p>
          <a:p>
            <a:pPr marL="182880" indent="-457200">
              <a:buFont typeface="Arial" panose="020B0604020202020204" pitchFamily="34" charset="0"/>
              <a:buChar char="•"/>
            </a:pPr>
            <a:r>
              <a:rPr lang="en-US" sz="2400" dirty="0">
                <a:solidFill>
                  <a:schemeClr val="bg1">
                    <a:lumMod val="65000"/>
                  </a:schemeClr>
                </a:solidFill>
              </a:rPr>
              <a:t>Marital Status</a:t>
            </a:r>
          </a:p>
          <a:p>
            <a:pPr marL="182880" indent="-457200">
              <a:buFont typeface="Arial" panose="020B0604020202020204" pitchFamily="34" charset="0"/>
              <a:buChar char="•"/>
            </a:pPr>
            <a:r>
              <a:rPr lang="en-US" sz="2400" dirty="0">
                <a:solidFill>
                  <a:schemeClr val="bg1">
                    <a:lumMod val="65000"/>
                  </a:schemeClr>
                </a:solidFill>
              </a:rPr>
              <a:t>Visible minority (</a:t>
            </a:r>
            <a:r>
              <a:rPr lang="en-US" sz="2400" dirty="0" err="1">
                <a:solidFill>
                  <a:schemeClr val="bg1">
                    <a:lumMod val="65000"/>
                  </a:schemeClr>
                </a:solidFill>
              </a:rPr>
              <a:t>VinMin</a:t>
            </a:r>
            <a:r>
              <a:rPr lang="en-US" sz="2400" dirty="0">
                <a:solidFill>
                  <a:schemeClr val="bg1">
                    <a:lumMod val="65000"/>
                  </a:schemeClr>
                </a:solidFill>
              </a:rPr>
              <a:t>)</a:t>
            </a:r>
          </a:p>
          <a:p>
            <a:pPr marL="182880" indent="-457200">
              <a:buFont typeface="Arial" panose="020B0604020202020204" pitchFamily="34" charset="0"/>
              <a:buChar char="•"/>
            </a:pPr>
            <a:r>
              <a:rPr lang="en-US" sz="2400" dirty="0">
                <a:solidFill>
                  <a:schemeClr val="bg1">
                    <a:lumMod val="65000"/>
                  </a:schemeClr>
                </a:solidFill>
              </a:rPr>
              <a:t>Type of Job (Part-Time)</a:t>
            </a:r>
          </a:p>
          <a:p>
            <a:pPr marL="91440" indent="-171450">
              <a:buFont typeface="Arial" panose="020B0604020202020204" pitchFamily="34" charset="0"/>
              <a:buChar char="•"/>
            </a:pPr>
            <a:endParaRPr lang="en-US" sz="100" dirty="0">
              <a:solidFill>
                <a:schemeClr val="bg1">
                  <a:lumMod val="65000"/>
                </a:schemeClr>
              </a:solidFill>
            </a:endParaRPr>
          </a:p>
          <a:p>
            <a:pPr marL="91440" indent="-171450">
              <a:buFont typeface="Arial" panose="020B0604020202020204" pitchFamily="34" charset="0"/>
              <a:buChar char="•"/>
            </a:pPr>
            <a:endParaRPr lang="en-US" sz="100" dirty="0">
              <a:solidFill>
                <a:schemeClr val="bg1">
                  <a:lumMod val="65000"/>
                </a:schemeClr>
              </a:solidFill>
            </a:endParaRPr>
          </a:p>
          <a:p>
            <a:pPr marL="91440" indent="-171450">
              <a:buFont typeface="Arial" panose="020B0604020202020204" pitchFamily="34" charset="0"/>
              <a:buChar char="•"/>
            </a:pPr>
            <a:endParaRPr lang="en-US" sz="100" dirty="0">
              <a:solidFill>
                <a:schemeClr val="bg1">
                  <a:lumMod val="65000"/>
                </a:schemeClr>
              </a:solidFill>
            </a:endParaRPr>
          </a:p>
          <a:p>
            <a:pPr marL="91440" indent="-171450">
              <a:buFont typeface="Arial" panose="020B0604020202020204" pitchFamily="34" charset="0"/>
              <a:buChar char="•"/>
            </a:pPr>
            <a:endParaRPr lang="en-CA" sz="100" dirty="0">
              <a:solidFill>
                <a:schemeClr val="bg1">
                  <a:lumMod val="65000"/>
                </a:schemeClr>
              </a:solidFill>
            </a:endParaRPr>
          </a:p>
        </p:txBody>
      </p:sp>
    </p:spTree>
    <p:extLst>
      <p:ext uri="{BB962C8B-B14F-4D97-AF65-F5344CB8AC3E}">
        <p14:creationId xmlns:p14="http://schemas.microsoft.com/office/powerpoint/2010/main" val="180564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7FBC16-B7F9-C546-AE59-6FD03D604880}"/>
              </a:ext>
            </a:extLst>
          </p:cNvPr>
          <p:cNvSpPr>
            <a:spLocks noGrp="1"/>
          </p:cNvSpPr>
          <p:nvPr>
            <p:ph type="title"/>
          </p:nvPr>
        </p:nvSpPr>
        <p:spPr/>
        <p:txBody>
          <a:bodyPr/>
          <a:lstStyle/>
          <a:p>
            <a:r>
              <a:rPr lang="en-CA" dirty="0"/>
              <a:t>Age</a:t>
            </a:r>
          </a:p>
        </p:txBody>
      </p:sp>
      <p:sp>
        <p:nvSpPr>
          <p:cNvPr id="5" name="Content Placeholder 4">
            <a:extLst>
              <a:ext uri="{FF2B5EF4-FFF2-40B4-BE49-F238E27FC236}">
                <a16:creationId xmlns:a16="http://schemas.microsoft.com/office/drawing/2014/main" id="{BC27049E-164E-7041-92E7-6632CCA67375}"/>
              </a:ext>
            </a:extLst>
          </p:cNvPr>
          <p:cNvSpPr>
            <a:spLocks noGrp="1"/>
          </p:cNvSpPr>
          <p:nvPr>
            <p:ph idx="1"/>
          </p:nvPr>
        </p:nvSpPr>
        <p:spPr/>
        <p:txBody>
          <a:bodyPr/>
          <a:lstStyle/>
          <a:p>
            <a:r>
              <a:rPr lang="en-CA" dirty="0"/>
              <a:t>We included Age variable because an individual's age is known to affect one's wage. If someone is young, they might be perceived to be without experience by employers.</a:t>
            </a:r>
          </a:p>
        </p:txBody>
      </p:sp>
    </p:spTree>
    <p:extLst>
      <p:ext uri="{BB962C8B-B14F-4D97-AF65-F5344CB8AC3E}">
        <p14:creationId xmlns:p14="http://schemas.microsoft.com/office/powerpoint/2010/main" val="339482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B558-B3F2-C34C-9BBE-653A3512B5E2}"/>
              </a:ext>
            </a:extLst>
          </p:cNvPr>
          <p:cNvSpPr>
            <a:spLocks noGrp="1"/>
          </p:cNvSpPr>
          <p:nvPr>
            <p:ph type="title"/>
          </p:nvPr>
        </p:nvSpPr>
        <p:spPr/>
        <p:txBody>
          <a:bodyPr/>
          <a:lstStyle/>
          <a:p>
            <a:r>
              <a:rPr lang="en-CA" b="1" dirty="0"/>
              <a:t>Years of Education (</a:t>
            </a:r>
            <a:r>
              <a:rPr lang="en-CA" b="1" dirty="0" err="1"/>
              <a:t>YrEd</a:t>
            </a:r>
            <a:r>
              <a:rPr lang="en-CA" b="1" dirty="0"/>
              <a:t>, YrEd2)</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6B2108-A5FE-ED44-9237-DF7ED904BB77}"/>
                  </a:ext>
                </a:extLst>
              </p:cNvPr>
              <p:cNvSpPr>
                <a:spLocks noGrp="1"/>
              </p:cNvSpPr>
              <p:nvPr>
                <p:ph idx="1"/>
              </p:nvPr>
            </p:nvSpPr>
            <p:spPr/>
            <p:txBody>
              <a:bodyPr>
                <a:normAutofit/>
              </a:bodyPr>
              <a:lstStyle/>
              <a:p>
                <a:pPr marL="0" indent="0">
                  <a:buNone/>
                </a:pPr>
                <a:r>
                  <a:rPr lang="en-CA" dirty="0"/>
                  <a:t>We included Years of Education variables in our regression. We believe that years of education would increase someone's productivity and therefore increase someone's wage. However, we also believe the just having long years of education does not necessarily increase one's wage (e.g., one with Ph.D. might lower wage than one with a Master's degree.) Therefore, we used Mincer earning function to include a squared term of </a:t>
                </a:r>
                <a:r>
                  <a:rPr lang="en-CA" dirty="0" err="1"/>
                  <a:t>YrEd</a:t>
                </a:r>
                <a:r>
                  <a:rPr lang="en-CA" dirty="0"/>
                  <a:t>. This would give us </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𝑤𝑎𝑔𝑒</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𝛼</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𝛼</m:t>
                          </m:r>
                        </m:e>
                        <m:sub>
                          <m:r>
                            <a:rPr lang="en-CA" b="0" i="1" smtClean="0">
                              <a:latin typeface="Cambria Math" panose="02040503050406030204" pitchFamily="18" charset="0"/>
                            </a:rPr>
                            <m:t>1</m:t>
                          </m:r>
                        </m:sub>
                      </m:sSub>
                      <m:r>
                        <a:rPr lang="en-CA" b="0" i="1" smtClean="0">
                          <a:latin typeface="Cambria Math" panose="02040503050406030204" pitchFamily="18" charset="0"/>
                        </a:rPr>
                        <m:t>𝑌𝑟𝐸𝑑</m:t>
                      </m:r>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𝛼</m:t>
                          </m:r>
                        </m:e>
                        <m:sub>
                          <m:r>
                            <a:rPr lang="en-CA" b="0" i="1" smtClean="0">
                              <a:latin typeface="Cambria Math" panose="02040503050406030204" pitchFamily="18" charset="0"/>
                            </a:rPr>
                            <m:t>2</m:t>
                          </m:r>
                        </m:sub>
                      </m:sSub>
                      <m:r>
                        <a:rPr lang="en-CA" i="1">
                          <a:latin typeface="Cambria Math" panose="02040503050406030204" pitchFamily="18" charset="0"/>
                        </a:rPr>
                        <m:t>𝑌𝑟𝐸</m:t>
                      </m:r>
                      <m:sSup>
                        <m:sSupPr>
                          <m:ctrlPr>
                            <a:rPr lang="en-CA" b="0" i="1" smtClean="0">
                              <a:latin typeface="Cambria Math" panose="02040503050406030204" pitchFamily="18" charset="0"/>
                            </a:rPr>
                          </m:ctrlPr>
                        </m:sSupPr>
                        <m:e>
                          <m:r>
                            <a:rPr lang="en-CA" i="1">
                              <a:latin typeface="Cambria Math" panose="02040503050406030204" pitchFamily="18" charset="0"/>
                            </a:rPr>
                            <m:t>𝑑</m:t>
                          </m:r>
                        </m:e>
                        <m:sup>
                          <m:r>
                            <a:rPr lang="en-CA" b="0" i="1" smtClean="0">
                              <a:latin typeface="Cambria Math" panose="02040503050406030204" pitchFamily="18" charset="0"/>
                            </a:rPr>
                            <m:t>2</m:t>
                          </m:r>
                        </m:sup>
                      </m:sSup>
                    </m:oMath>
                  </m:oMathPara>
                </a14:m>
                <a:endParaRPr lang="en-CA" dirty="0"/>
              </a:p>
              <a:p>
                <a:pPr marL="0" indent="0">
                  <a:buNone/>
                </a:pPr>
                <a:r>
                  <a:rPr lang="en-CA" dirty="0"/>
                  <a:t>and if we taking derivative with respect to </a:t>
                </a:r>
                <a:r>
                  <a:rPr lang="en-CA" dirty="0" err="1"/>
                  <a:t>YrEd</a:t>
                </a:r>
                <a:r>
                  <a:rPr lang="en-CA" dirty="0"/>
                  <a:t> and make it equal to zero, it would tell us what the optimal years of education is.</a:t>
                </a:r>
              </a:p>
            </p:txBody>
          </p:sp>
        </mc:Choice>
        <mc:Fallback xmlns="">
          <p:sp>
            <p:nvSpPr>
              <p:cNvPr id="3" name="Content Placeholder 2">
                <a:extLst>
                  <a:ext uri="{FF2B5EF4-FFF2-40B4-BE49-F238E27FC236}">
                    <a16:creationId xmlns:a16="http://schemas.microsoft.com/office/drawing/2014/main" id="{996B2108-A5FE-ED44-9237-DF7ED904BB77}"/>
                  </a:ext>
                </a:extLst>
              </p:cNvPr>
              <p:cNvSpPr>
                <a:spLocks noGrp="1" noRot="1" noChangeAspect="1" noMove="1" noResize="1" noEditPoints="1" noAdjustHandles="1" noChangeArrowheads="1" noChangeShapeType="1" noTextEdit="1"/>
              </p:cNvSpPr>
              <p:nvPr>
                <p:ph idx="1"/>
              </p:nvPr>
            </p:nvSpPr>
            <p:spPr>
              <a:blipFill>
                <a:blip r:embed="rId2"/>
                <a:stretch>
                  <a:fillRect l="-1206" t="-2326" r="-241"/>
                </a:stretch>
              </a:blipFill>
            </p:spPr>
            <p:txBody>
              <a:bodyPr/>
              <a:lstStyle/>
              <a:p>
                <a:r>
                  <a:rPr lang="en-CA">
                    <a:noFill/>
                  </a:rPr>
                  <a:t> </a:t>
                </a:r>
              </a:p>
            </p:txBody>
          </p:sp>
        </mc:Fallback>
      </mc:AlternateContent>
    </p:spTree>
    <p:extLst>
      <p:ext uri="{BB962C8B-B14F-4D97-AF65-F5344CB8AC3E}">
        <p14:creationId xmlns:p14="http://schemas.microsoft.com/office/powerpoint/2010/main" val="142334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9860-2EB2-AE4E-A3E0-6B9916576A25}"/>
              </a:ext>
            </a:extLst>
          </p:cNvPr>
          <p:cNvSpPr>
            <a:spLocks noGrp="1"/>
          </p:cNvSpPr>
          <p:nvPr>
            <p:ph type="title"/>
          </p:nvPr>
        </p:nvSpPr>
        <p:spPr/>
        <p:txBody>
          <a:bodyPr/>
          <a:lstStyle/>
          <a:p>
            <a:r>
              <a:rPr lang="en-CA" b="1" dirty="0"/>
              <a:t>STEM</a:t>
            </a:r>
            <a:endParaRPr lang="en-CA" dirty="0"/>
          </a:p>
        </p:txBody>
      </p:sp>
      <p:sp>
        <p:nvSpPr>
          <p:cNvPr id="3" name="Content Placeholder 2">
            <a:extLst>
              <a:ext uri="{FF2B5EF4-FFF2-40B4-BE49-F238E27FC236}">
                <a16:creationId xmlns:a16="http://schemas.microsoft.com/office/drawing/2014/main" id="{A3472EB3-133A-C24A-97A5-FEA5C20A84B2}"/>
              </a:ext>
            </a:extLst>
          </p:cNvPr>
          <p:cNvSpPr>
            <a:spLocks noGrp="1"/>
          </p:cNvSpPr>
          <p:nvPr>
            <p:ph idx="1"/>
          </p:nvPr>
        </p:nvSpPr>
        <p:spPr/>
        <p:txBody>
          <a:bodyPr/>
          <a:lstStyle/>
          <a:p>
            <a:r>
              <a:rPr lang="en-CA" dirty="0"/>
              <a:t>We included a binary variable that indicated whether one's higher education is considered to be in the field of STEM (Science, technology, engineering, and mathematics). It is widely believed that people with STEM degrees receive a higher wage compared to their counterparts without a STEM degree. If someone without higher education, we would consider them without STEM (i.e., STEM = 0)</a:t>
            </a:r>
          </a:p>
        </p:txBody>
      </p:sp>
    </p:spTree>
    <p:extLst>
      <p:ext uri="{BB962C8B-B14F-4D97-AF65-F5344CB8AC3E}">
        <p14:creationId xmlns:p14="http://schemas.microsoft.com/office/powerpoint/2010/main" val="538406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117</TotalTime>
  <Words>657</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 Math</vt:lpstr>
      <vt:lpstr>Century Gothic</vt:lpstr>
      <vt:lpstr>Wingdings 3</vt:lpstr>
      <vt:lpstr>Ion Boardroom</vt:lpstr>
      <vt:lpstr> Wage and Social Determinants  Data Hunters, Inc. Sep 29, 2021</vt:lpstr>
      <vt:lpstr>Why This Topic? </vt:lpstr>
      <vt:lpstr>Data</vt:lpstr>
      <vt:lpstr>Technology and Tools Used</vt:lpstr>
      <vt:lpstr>Technology and Tools Used</vt:lpstr>
      <vt:lpstr>Variables</vt:lpstr>
      <vt:lpstr>Age</vt:lpstr>
      <vt:lpstr>Years of Education (YrEd, YrEd2)</vt:lpstr>
      <vt:lpstr>STEM</vt:lpstr>
      <vt:lpstr>Minimum Wage of residence: (PrMinWage_V)</vt:lpstr>
      <vt:lpstr>Sex</vt:lpstr>
      <vt:lpstr>Married</vt:lpstr>
      <vt:lpstr>Visible minority (VinMin)</vt:lpstr>
      <vt:lpstr>Part-Time</vt:lpstr>
      <vt:lpstr>Methods</vt:lpstr>
      <vt:lpstr>Result</vt:lpstr>
      <vt:lpstr>Results: Years of Education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Wage and Social Determinants</dc:title>
  <dc:creator>Zhu Yanliang</dc:creator>
  <cp:lastModifiedBy>Ariana Khakpour</cp:lastModifiedBy>
  <cp:revision>12</cp:revision>
  <dcterms:created xsi:type="dcterms:W3CDTF">2021-09-29T19:17:39Z</dcterms:created>
  <dcterms:modified xsi:type="dcterms:W3CDTF">2021-09-29T23:57:47Z</dcterms:modified>
</cp:coreProperties>
</file>