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2"/>
  </p:notesMasterIdLst>
  <p:sldIdLst>
    <p:sldId id="256" r:id="rId2"/>
    <p:sldId id="257" r:id="rId3"/>
    <p:sldId id="258" r:id="rId4"/>
    <p:sldId id="259" r:id="rId5"/>
    <p:sldId id="272" r:id="rId6"/>
    <p:sldId id="273" r:id="rId7"/>
    <p:sldId id="274" r:id="rId8"/>
    <p:sldId id="275" r:id="rId9"/>
    <p:sldId id="276" r:id="rId10"/>
    <p:sldId id="277" r:id="rId11"/>
    <p:sldId id="278" r:id="rId12"/>
    <p:sldId id="286" r:id="rId13"/>
    <p:sldId id="281" r:id="rId14"/>
    <p:sldId id="282" r:id="rId15"/>
    <p:sldId id="285" r:id="rId16"/>
    <p:sldId id="283" r:id="rId17"/>
    <p:sldId id="287" r:id="rId18"/>
    <p:sldId id="284" r:id="rId19"/>
    <p:sldId id="270" r:id="rId20"/>
    <p:sldId id="271" r:id="rId21"/>
  </p:sldIdLst>
  <p:sldSz cx="12192000" cy="6858000"/>
  <p:notesSz cx="6858000" cy="9144000"/>
  <p:embeddedFontLs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27chourasiya@gmail.com" userId="fa7faf90a8709a88" providerId="LiveId" clId="{ECDD3231-AA58-4014-AA7C-C0B7C07E55B0}"/>
    <pc:docChg chg="undo redo custSel addSld delSld modSld">
      <pc:chgData name="mahendra27chourasiya@gmail.com" userId="fa7faf90a8709a88" providerId="LiveId" clId="{ECDD3231-AA58-4014-AA7C-C0B7C07E55B0}" dt="2023-02-14T09:52:18.202" v="1365" actId="27636"/>
      <pc:docMkLst>
        <pc:docMk/>
      </pc:docMkLst>
      <pc:sldChg chg="modSp mod">
        <pc:chgData name="mahendra27chourasiya@gmail.com" userId="fa7faf90a8709a88" providerId="LiveId" clId="{ECDD3231-AA58-4014-AA7C-C0B7C07E55B0}" dt="2023-02-09T06:04:51.816" v="10" actId="20577"/>
        <pc:sldMkLst>
          <pc:docMk/>
          <pc:sldMk cId="0" sldId="257"/>
        </pc:sldMkLst>
        <pc:spChg chg="mod">
          <ac:chgData name="mahendra27chourasiya@gmail.com" userId="fa7faf90a8709a88" providerId="LiveId" clId="{ECDD3231-AA58-4014-AA7C-C0B7C07E55B0}" dt="2023-02-09T06:04:34.361" v="8" actId="1076"/>
          <ac:spMkLst>
            <pc:docMk/>
            <pc:sldMk cId="0" sldId="257"/>
            <ac:spMk id="120" creationId="{00000000-0000-0000-0000-000000000000}"/>
          </ac:spMkLst>
        </pc:spChg>
        <pc:spChg chg="mod">
          <ac:chgData name="mahendra27chourasiya@gmail.com" userId="fa7faf90a8709a88" providerId="LiveId" clId="{ECDD3231-AA58-4014-AA7C-C0B7C07E55B0}" dt="2023-02-09T06:04:51.816" v="10" actId="20577"/>
          <ac:spMkLst>
            <pc:docMk/>
            <pc:sldMk cId="0" sldId="257"/>
            <ac:spMk id="121" creationId="{00000000-0000-0000-0000-000000000000}"/>
          </ac:spMkLst>
        </pc:spChg>
      </pc:sldChg>
      <pc:sldChg chg="modSp mod">
        <pc:chgData name="mahendra27chourasiya@gmail.com" userId="fa7faf90a8709a88" providerId="LiveId" clId="{ECDD3231-AA58-4014-AA7C-C0B7C07E55B0}" dt="2023-02-09T06:07:31.090" v="97" actId="20577"/>
        <pc:sldMkLst>
          <pc:docMk/>
          <pc:sldMk cId="0" sldId="258"/>
        </pc:sldMkLst>
        <pc:spChg chg="mod">
          <ac:chgData name="mahendra27chourasiya@gmail.com" userId="fa7faf90a8709a88" providerId="LiveId" clId="{ECDD3231-AA58-4014-AA7C-C0B7C07E55B0}" dt="2023-02-09T06:07:31.090" v="97" actId="20577"/>
          <ac:spMkLst>
            <pc:docMk/>
            <pc:sldMk cId="0" sldId="258"/>
            <ac:spMk id="126" creationId="{00000000-0000-0000-0000-000000000000}"/>
          </ac:spMkLst>
        </pc:spChg>
        <pc:spChg chg="mod">
          <ac:chgData name="mahendra27chourasiya@gmail.com" userId="fa7faf90a8709a88" providerId="LiveId" clId="{ECDD3231-AA58-4014-AA7C-C0B7C07E55B0}" dt="2023-02-09T06:07:16.025" v="78" actId="20577"/>
          <ac:spMkLst>
            <pc:docMk/>
            <pc:sldMk cId="0" sldId="258"/>
            <ac:spMk id="127" creationId="{00000000-0000-0000-0000-000000000000}"/>
          </ac:spMkLst>
        </pc:spChg>
      </pc:sldChg>
      <pc:sldChg chg="modSp new mod">
        <pc:chgData name="mahendra27chourasiya@gmail.com" userId="fa7faf90a8709a88" providerId="LiveId" clId="{ECDD3231-AA58-4014-AA7C-C0B7C07E55B0}" dt="2023-02-14T09:30:04.230" v="1075" actId="255"/>
        <pc:sldMkLst>
          <pc:docMk/>
          <pc:sldMk cId="1426373954" sldId="272"/>
        </pc:sldMkLst>
        <pc:spChg chg="mod">
          <ac:chgData name="mahendra27chourasiya@gmail.com" userId="fa7faf90a8709a88" providerId="LiveId" clId="{ECDD3231-AA58-4014-AA7C-C0B7C07E55B0}" dt="2023-02-09T06:38:17.055" v="204" actId="2711"/>
          <ac:spMkLst>
            <pc:docMk/>
            <pc:sldMk cId="1426373954" sldId="272"/>
            <ac:spMk id="2" creationId="{991EFF1B-D61A-9A2B-9B4B-018BE501DF22}"/>
          </ac:spMkLst>
        </pc:spChg>
        <pc:spChg chg="mod">
          <ac:chgData name="mahendra27chourasiya@gmail.com" userId="fa7faf90a8709a88" providerId="LiveId" clId="{ECDD3231-AA58-4014-AA7C-C0B7C07E55B0}" dt="2023-02-14T09:30:04.230" v="1075" actId="255"/>
          <ac:spMkLst>
            <pc:docMk/>
            <pc:sldMk cId="1426373954" sldId="272"/>
            <ac:spMk id="4" creationId="{E38FC1BB-299E-E04D-4737-6F0FD6C81F6B}"/>
          </ac:spMkLst>
        </pc:spChg>
      </pc:sldChg>
      <pc:sldChg chg="modSp new mod">
        <pc:chgData name="mahendra27chourasiya@gmail.com" userId="fa7faf90a8709a88" providerId="LiveId" clId="{ECDD3231-AA58-4014-AA7C-C0B7C07E55B0}" dt="2023-02-14T09:31:34.041" v="1086" actId="2711"/>
        <pc:sldMkLst>
          <pc:docMk/>
          <pc:sldMk cId="3804140416" sldId="273"/>
        </pc:sldMkLst>
        <pc:spChg chg="mod">
          <ac:chgData name="mahendra27chourasiya@gmail.com" userId="fa7faf90a8709a88" providerId="LiveId" clId="{ECDD3231-AA58-4014-AA7C-C0B7C07E55B0}" dt="2023-02-14T09:31:34.041" v="1086" actId="2711"/>
          <ac:spMkLst>
            <pc:docMk/>
            <pc:sldMk cId="3804140416" sldId="273"/>
            <ac:spMk id="2" creationId="{EA53A664-5588-2EC8-6800-F1C2B4A59D64}"/>
          </ac:spMkLst>
        </pc:spChg>
        <pc:spChg chg="mod">
          <ac:chgData name="mahendra27chourasiya@gmail.com" userId="fa7faf90a8709a88" providerId="LiveId" clId="{ECDD3231-AA58-4014-AA7C-C0B7C07E55B0}" dt="2023-02-14T09:30:44.870" v="1085" actId="27636"/>
          <ac:spMkLst>
            <pc:docMk/>
            <pc:sldMk cId="3804140416" sldId="273"/>
            <ac:spMk id="4" creationId="{9CE1716B-4262-093F-4BE9-B49B0E85CFCB}"/>
          </ac:spMkLst>
        </pc:spChg>
      </pc:sldChg>
      <pc:sldChg chg="modSp new mod">
        <pc:chgData name="mahendra27chourasiya@gmail.com" userId="fa7faf90a8709a88" providerId="LiveId" clId="{ECDD3231-AA58-4014-AA7C-C0B7C07E55B0}" dt="2023-02-14T09:34:26.123" v="1104" actId="255"/>
        <pc:sldMkLst>
          <pc:docMk/>
          <pc:sldMk cId="2354844756" sldId="274"/>
        </pc:sldMkLst>
        <pc:spChg chg="mod">
          <ac:chgData name="mahendra27chourasiya@gmail.com" userId="fa7faf90a8709a88" providerId="LiveId" clId="{ECDD3231-AA58-4014-AA7C-C0B7C07E55B0}" dt="2023-02-13T07:07:45.753" v="431" actId="27636"/>
          <ac:spMkLst>
            <pc:docMk/>
            <pc:sldMk cId="2354844756" sldId="274"/>
            <ac:spMk id="2" creationId="{9224F970-814B-7B75-B945-A5187CCAF7E7}"/>
          </ac:spMkLst>
        </pc:spChg>
        <pc:spChg chg="mod">
          <ac:chgData name="mahendra27chourasiya@gmail.com" userId="fa7faf90a8709a88" providerId="LiveId" clId="{ECDD3231-AA58-4014-AA7C-C0B7C07E55B0}" dt="2023-02-14T09:34:26.123" v="1104" actId="255"/>
          <ac:spMkLst>
            <pc:docMk/>
            <pc:sldMk cId="2354844756" sldId="274"/>
            <ac:spMk id="4" creationId="{ABE54DFC-07C2-DBDD-F63D-3ED51FE5B042}"/>
          </ac:spMkLst>
        </pc:spChg>
      </pc:sldChg>
      <pc:sldChg chg="modSp new mod">
        <pc:chgData name="mahendra27chourasiya@gmail.com" userId="fa7faf90a8709a88" providerId="LiveId" clId="{ECDD3231-AA58-4014-AA7C-C0B7C07E55B0}" dt="2023-02-14T09:37:56.626" v="1110" actId="123"/>
        <pc:sldMkLst>
          <pc:docMk/>
          <pc:sldMk cId="1111613747" sldId="275"/>
        </pc:sldMkLst>
        <pc:spChg chg="mod">
          <ac:chgData name="mahendra27chourasiya@gmail.com" userId="fa7faf90a8709a88" providerId="LiveId" clId="{ECDD3231-AA58-4014-AA7C-C0B7C07E55B0}" dt="2023-02-13T07:13:23.114" v="512" actId="27636"/>
          <ac:spMkLst>
            <pc:docMk/>
            <pc:sldMk cId="1111613747" sldId="275"/>
            <ac:spMk id="2" creationId="{9DA90B47-7B8B-E0A5-6977-FCEC7198C234}"/>
          </ac:spMkLst>
        </pc:spChg>
        <pc:spChg chg="mod">
          <ac:chgData name="mahendra27chourasiya@gmail.com" userId="fa7faf90a8709a88" providerId="LiveId" clId="{ECDD3231-AA58-4014-AA7C-C0B7C07E55B0}" dt="2023-02-14T09:37:56.626" v="1110" actId="123"/>
          <ac:spMkLst>
            <pc:docMk/>
            <pc:sldMk cId="1111613747" sldId="275"/>
            <ac:spMk id="4" creationId="{E6B4496B-3A6E-FAEC-EA44-35D448F36AA7}"/>
          </ac:spMkLst>
        </pc:spChg>
      </pc:sldChg>
      <pc:sldChg chg="modSp new mod">
        <pc:chgData name="mahendra27chourasiya@gmail.com" userId="fa7faf90a8709a88" providerId="LiveId" clId="{ECDD3231-AA58-4014-AA7C-C0B7C07E55B0}" dt="2023-02-14T09:41:37.788" v="1225" actId="20577"/>
        <pc:sldMkLst>
          <pc:docMk/>
          <pc:sldMk cId="1872610896" sldId="276"/>
        </pc:sldMkLst>
        <pc:spChg chg="mod">
          <ac:chgData name="mahendra27chourasiya@gmail.com" userId="fa7faf90a8709a88" providerId="LiveId" clId="{ECDD3231-AA58-4014-AA7C-C0B7C07E55B0}" dt="2023-02-13T07:21:58.637" v="534"/>
          <ac:spMkLst>
            <pc:docMk/>
            <pc:sldMk cId="1872610896" sldId="276"/>
            <ac:spMk id="2" creationId="{05F25DB3-118C-5075-2D97-EEC037966056}"/>
          </ac:spMkLst>
        </pc:spChg>
        <pc:spChg chg="mod">
          <ac:chgData name="mahendra27chourasiya@gmail.com" userId="fa7faf90a8709a88" providerId="LiveId" clId="{ECDD3231-AA58-4014-AA7C-C0B7C07E55B0}" dt="2023-02-14T09:41:37.788" v="1225" actId="20577"/>
          <ac:spMkLst>
            <pc:docMk/>
            <pc:sldMk cId="1872610896" sldId="276"/>
            <ac:spMk id="4" creationId="{438AE9BA-EF97-0683-05BC-7B53F7E2DD0C}"/>
          </ac:spMkLst>
        </pc:spChg>
      </pc:sldChg>
      <pc:sldChg chg="modSp new mod">
        <pc:chgData name="mahendra27chourasiya@gmail.com" userId="fa7faf90a8709a88" providerId="LiveId" clId="{ECDD3231-AA58-4014-AA7C-C0B7C07E55B0}" dt="2023-02-14T09:43:06.482" v="1231" actId="20577"/>
        <pc:sldMkLst>
          <pc:docMk/>
          <pc:sldMk cId="4084006387" sldId="277"/>
        </pc:sldMkLst>
        <pc:spChg chg="mod">
          <ac:chgData name="mahendra27chourasiya@gmail.com" userId="fa7faf90a8709a88" providerId="LiveId" clId="{ECDD3231-AA58-4014-AA7C-C0B7C07E55B0}" dt="2023-02-13T07:31:34.843" v="705" actId="27636"/>
          <ac:spMkLst>
            <pc:docMk/>
            <pc:sldMk cId="4084006387" sldId="277"/>
            <ac:spMk id="2" creationId="{A667EC65-BA3D-0300-EED6-002A3E48781C}"/>
          </ac:spMkLst>
        </pc:spChg>
        <pc:spChg chg="mod">
          <ac:chgData name="mahendra27chourasiya@gmail.com" userId="fa7faf90a8709a88" providerId="LiveId" clId="{ECDD3231-AA58-4014-AA7C-C0B7C07E55B0}" dt="2023-02-14T09:43:06.482" v="1231" actId="20577"/>
          <ac:spMkLst>
            <pc:docMk/>
            <pc:sldMk cId="4084006387" sldId="277"/>
            <ac:spMk id="4" creationId="{6543C990-5F96-D16F-5FE2-76A92535F1C2}"/>
          </ac:spMkLst>
        </pc:spChg>
      </pc:sldChg>
      <pc:sldChg chg="modSp new mod">
        <pc:chgData name="mahendra27chourasiya@gmail.com" userId="fa7faf90a8709a88" providerId="LiveId" clId="{ECDD3231-AA58-4014-AA7C-C0B7C07E55B0}" dt="2023-02-14T09:48:13.543" v="1293" actId="20577"/>
        <pc:sldMkLst>
          <pc:docMk/>
          <pc:sldMk cId="645742268" sldId="278"/>
        </pc:sldMkLst>
        <pc:spChg chg="mod">
          <ac:chgData name="mahendra27chourasiya@gmail.com" userId="fa7faf90a8709a88" providerId="LiveId" clId="{ECDD3231-AA58-4014-AA7C-C0B7C07E55B0}" dt="2023-02-13T09:17:15.314" v="713" actId="27636"/>
          <ac:spMkLst>
            <pc:docMk/>
            <pc:sldMk cId="645742268" sldId="278"/>
            <ac:spMk id="2" creationId="{6EF675F9-8264-7C18-CB9E-E551B862D8AA}"/>
          </ac:spMkLst>
        </pc:spChg>
        <pc:spChg chg="mod">
          <ac:chgData name="mahendra27chourasiya@gmail.com" userId="fa7faf90a8709a88" providerId="LiveId" clId="{ECDD3231-AA58-4014-AA7C-C0B7C07E55B0}" dt="2023-02-14T09:48:13.543" v="1293" actId="20577"/>
          <ac:spMkLst>
            <pc:docMk/>
            <pc:sldMk cId="645742268" sldId="278"/>
            <ac:spMk id="4" creationId="{32410C7B-E5B2-0863-99F4-8227CC823CE9}"/>
          </ac:spMkLst>
        </pc:spChg>
      </pc:sldChg>
      <pc:sldChg chg="delSp modSp new del mod">
        <pc:chgData name="mahendra27chourasiya@gmail.com" userId="fa7faf90a8709a88" providerId="LiveId" clId="{ECDD3231-AA58-4014-AA7C-C0B7C07E55B0}" dt="2023-02-14T09:49:06.284" v="1309" actId="47"/>
        <pc:sldMkLst>
          <pc:docMk/>
          <pc:sldMk cId="2027726540" sldId="279"/>
        </pc:sldMkLst>
        <pc:spChg chg="del mod">
          <ac:chgData name="mahendra27chourasiya@gmail.com" userId="fa7faf90a8709a88" providerId="LiveId" clId="{ECDD3231-AA58-4014-AA7C-C0B7C07E55B0}" dt="2023-02-13T09:23:50.251" v="797" actId="478"/>
          <ac:spMkLst>
            <pc:docMk/>
            <pc:sldMk cId="2027726540" sldId="279"/>
            <ac:spMk id="2" creationId="{C9C274E7-6BF5-5FDB-40E3-2C7C6DC9B204}"/>
          </ac:spMkLst>
        </pc:spChg>
        <pc:spChg chg="mod">
          <ac:chgData name="mahendra27chourasiya@gmail.com" userId="fa7faf90a8709a88" providerId="LiveId" clId="{ECDD3231-AA58-4014-AA7C-C0B7C07E55B0}" dt="2023-02-14T09:47:10.100" v="1265" actId="21"/>
          <ac:spMkLst>
            <pc:docMk/>
            <pc:sldMk cId="2027726540" sldId="279"/>
            <ac:spMk id="4" creationId="{D38D0981-B00B-5830-221E-CCE4040706E6}"/>
          </ac:spMkLst>
        </pc:spChg>
      </pc:sldChg>
      <pc:sldChg chg="modSp new mod">
        <pc:chgData name="mahendra27chourasiya@gmail.com" userId="fa7faf90a8709a88" providerId="LiveId" clId="{ECDD3231-AA58-4014-AA7C-C0B7C07E55B0}" dt="2023-02-13T09:27:29.398" v="942" actId="27636"/>
        <pc:sldMkLst>
          <pc:docMk/>
          <pc:sldMk cId="4036682131" sldId="280"/>
        </pc:sldMkLst>
        <pc:spChg chg="mod">
          <ac:chgData name="mahendra27chourasiya@gmail.com" userId="fa7faf90a8709a88" providerId="LiveId" clId="{ECDD3231-AA58-4014-AA7C-C0B7C07E55B0}" dt="2023-02-13T09:27:29.398" v="942" actId="27636"/>
          <ac:spMkLst>
            <pc:docMk/>
            <pc:sldMk cId="4036682131" sldId="280"/>
            <ac:spMk id="2" creationId="{5DF8C5BF-E8DD-FCBF-BBB2-F39D4F6F9950}"/>
          </ac:spMkLst>
        </pc:spChg>
      </pc:sldChg>
      <pc:sldChg chg="modSp new mod">
        <pc:chgData name="mahendra27chourasiya@gmail.com" userId="fa7faf90a8709a88" providerId="LiveId" clId="{ECDD3231-AA58-4014-AA7C-C0B7C07E55B0}" dt="2023-02-14T09:49:57.115" v="1323" actId="20577"/>
        <pc:sldMkLst>
          <pc:docMk/>
          <pc:sldMk cId="156181806" sldId="281"/>
        </pc:sldMkLst>
        <pc:spChg chg="mod">
          <ac:chgData name="mahendra27chourasiya@gmail.com" userId="fa7faf90a8709a88" providerId="LiveId" clId="{ECDD3231-AA58-4014-AA7C-C0B7C07E55B0}" dt="2023-02-13T09:30:20.574" v="950" actId="27636"/>
          <ac:spMkLst>
            <pc:docMk/>
            <pc:sldMk cId="156181806" sldId="281"/>
            <ac:spMk id="2" creationId="{0B1E5FF6-FBC5-3A05-829F-D13E8C589C3D}"/>
          </ac:spMkLst>
        </pc:spChg>
        <pc:spChg chg="mod">
          <ac:chgData name="mahendra27chourasiya@gmail.com" userId="fa7faf90a8709a88" providerId="LiveId" clId="{ECDD3231-AA58-4014-AA7C-C0B7C07E55B0}" dt="2023-02-14T09:49:57.115" v="1323" actId="20577"/>
          <ac:spMkLst>
            <pc:docMk/>
            <pc:sldMk cId="156181806" sldId="281"/>
            <ac:spMk id="4" creationId="{10ED6502-2A23-37CA-09B0-43774A9FCF8D}"/>
          </ac:spMkLst>
        </pc:spChg>
      </pc:sldChg>
      <pc:sldChg chg="modSp new mod">
        <pc:chgData name="mahendra27chourasiya@gmail.com" userId="fa7faf90a8709a88" providerId="LiveId" clId="{ECDD3231-AA58-4014-AA7C-C0B7C07E55B0}" dt="2023-02-14T09:50:42.137" v="1334" actId="27636"/>
        <pc:sldMkLst>
          <pc:docMk/>
          <pc:sldMk cId="219714566" sldId="282"/>
        </pc:sldMkLst>
        <pc:spChg chg="mod">
          <ac:chgData name="mahendra27chourasiya@gmail.com" userId="fa7faf90a8709a88" providerId="LiveId" clId="{ECDD3231-AA58-4014-AA7C-C0B7C07E55B0}" dt="2023-02-13T09:30:53.492" v="958" actId="27636"/>
          <ac:spMkLst>
            <pc:docMk/>
            <pc:sldMk cId="219714566" sldId="282"/>
            <ac:spMk id="2" creationId="{B44258DB-FFA4-0848-31BE-A6851E7C86BB}"/>
          </ac:spMkLst>
        </pc:spChg>
        <pc:spChg chg="mod">
          <ac:chgData name="mahendra27chourasiya@gmail.com" userId="fa7faf90a8709a88" providerId="LiveId" clId="{ECDD3231-AA58-4014-AA7C-C0B7C07E55B0}" dt="2023-02-14T09:50:42.137" v="1334" actId="27636"/>
          <ac:spMkLst>
            <pc:docMk/>
            <pc:sldMk cId="219714566" sldId="282"/>
            <ac:spMk id="4" creationId="{FB9F56BD-5ADB-1710-89E7-26FBE312CDB8}"/>
          </ac:spMkLst>
        </pc:spChg>
      </pc:sldChg>
      <pc:sldChg chg="addSp delSp modSp new mod">
        <pc:chgData name="mahendra27chourasiya@gmail.com" userId="fa7faf90a8709a88" providerId="LiveId" clId="{ECDD3231-AA58-4014-AA7C-C0B7C07E55B0}" dt="2023-02-14T09:51:43.700" v="1348" actId="255"/>
        <pc:sldMkLst>
          <pc:docMk/>
          <pc:sldMk cId="1022825253" sldId="283"/>
        </pc:sldMkLst>
        <pc:spChg chg="mod">
          <ac:chgData name="mahendra27chourasiya@gmail.com" userId="fa7faf90a8709a88" providerId="LiveId" clId="{ECDD3231-AA58-4014-AA7C-C0B7C07E55B0}" dt="2023-02-13T09:31:14.215" v="968" actId="20577"/>
          <ac:spMkLst>
            <pc:docMk/>
            <pc:sldMk cId="1022825253" sldId="283"/>
            <ac:spMk id="2" creationId="{5D3B60E8-4FCD-E3A6-C69C-AA8485D66FD9}"/>
          </ac:spMkLst>
        </pc:spChg>
        <pc:spChg chg="add del mod">
          <ac:chgData name="mahendra27chourasiya@gmail.com" userId="fa7faf90a8709a88" providerId="LiveId" clId="{ECDD3231-AA58-4014-AA7C-C0B7C07E55B0}" dt="2023-02-14T09:51:43.700" v="1348" actId="255"/>
          <ac:spMkLst>
            <pc:docMk/>
            <pc:sldMk cId="1022825253" sldId="283"/>
            <ac:spMk id="4" creationId="{0816CC31-9691-223D-3E5B-C8D80B4C15B9}"/>
          </ac:spMkLst>
        </pc:spChg>
        <pc:spChg chg="add del mod">
          <ac:chgData name="mahendra27chourasiya@gmail.com" userId="fa7faf90a8709a88" providerId="LiveId" clId="{ECDD3231-AA58-4014-AA7C-C0B7C07E55B0}" dt="2023-02-13T09:39:49.138" v="1026"/>
          <ac:spMkLst>
            <pc:docMk/>
            <pc:sldMk cId="1022825253" sldId="283"/>
            <ac:spMk id="5" creationId="{C6D221EC-1674-3567-3476-7CF654F0441B}"/>
          </ac:spMkLst>
        </pc:spChg>
      </pc:sldChg>
      <pc:sldChg chg="modSp new mod">
        <pc:chgData name="mahendra27chourasiya@gmail.com" userId="fa7faf90a8709a88" providerId="LiveId" clId="{ECDD3231-AA58-4014-AA7C-C0B7C07E55B0}" dt="2023-02-14T09:52:18.202" v="1365" actId="27636"/>
        <pc:sldMkLst>
          <pc:docMk/>
          <pc:sldMk cId="1488380605" sldId="284"/>
        </pc:sldMkLst>
        <pc:spChg chg="mod">
          <ac:chgData name="mahendra27chourasiya@gmail.com" userId="fa7faf90a8709a88" providerId="LiveId" clId="{ECDD3231-AA58-4014-AA7C-C0B7C07E55B0}" dt="2023-02-13T09:31:23.310" v="979" actId="20577"/>
          <ac:spMkLst>
            <pc:docMk/>
            <pc:sldMk cId="1488380605" sldId="284"/>
            <ac:spMk id="2" creationId="{7B2F78F6-48BC-AD9C-B74E-9477B9551519}"/>
          </ac:spMkLst>
        </pc:spChg>
        <pc:spChg chg="mod">
          <ac:chgData name="mahendra27chourasiya@gmail.com" userId="fa7faf90a8709a88" providerId="LiveId" clId="{ECDD3231-AA58-4014-AA7C-C0B7C07E55B0}" dt="2023-02-14T09:52:18.202" v="1365" actId="27636"/>
          <ac:spMkLst>
            <pc:docMk/>
            <pc:sldMk cId="1488380605" sldId="284"/>
            <ac:spMk id="4" creationId="{5F51EAB3-313F-C768-8942-E84C3C9061E2}"/>
          </ac:spMkLst>
        </pc:spChg>
      </pc:sldChg>
      <pc:sldChg chg="delSp modSp new mod">
        <pc:chgData name="mahendra27chourasiya@gmail.com" userId="fa7faf90a8709a88" providerId="LiveId" clId="{ECDD3231-AA58-4014-AA7C-C0B7C07E55B0}" dt="2023-02-14T09:50:38.195" v="1332" actId="20577"/>
        <pc:sldMkLst>
          <pc:docMk/>
          <pc:sldMk cId="3444668301" sldId="285"/>
        </pc:sldMkLst>
        <pc:spChg chg="del mod">
          <ac:chgData name="mahendra27chourasiya@gmail.com" userId="fa7faf90a8709a88" providerId="LiveId" clId="{ECDD3231-AA58-4014-AA7C-C0B7C07E55B0}" dt="2023-02-13T09:37:40.048" v="1009" actId="478"/>
          <ac:spMkLst>
            <pc:docMk/>
            <pc:sldMk cId="3444668301" sldId="285"/>
            <ac:spMk id="2" creationId="{FE9F2949-6E32-8A83-5538-F51385980E3A}"/>
          </ac:spMkLst>
        </pc:spChg>
        <pc:spChg chg="mod">
          <ac:chgData name="mahendra27chourasiya@gmail.com" userId="fa7faf90a8709a88" providerId="LiveId" clId="{ECDD3231-AA58-4014-AA7C-C0B7C07E55B0}" dt="2023-02-14T09:50:38.195" v="1332" actId="20577"/>
          <ac:spMkLst>
            <pc:docMk/>
            <pc:sldMk cId="3444668301" sldId="285"/>
            <ac:spMk id="4" creationId="{C2D982E0-0A7F-D764-E8FE-5848A9927EE6}"/>
          </ac:spMkLst>
        </pc:spChg>
      </pc:sldChg>
      <pc:sldChg chg="modSp new mod">
        <pc:chgData name="mahendra27chourasiya@gmail.com" userId="fa7faf90a8709a88" providerId="LiveId" clId="{ECDD3231-AA58-4014-AA7C-C0B7C07E55B0}" dt="2023-02-14T09:49:01.655" v="1308" actId="27636"/>
        <pc:sldMkLst>
          <pc:docMk/>
          <pc:sldMk cId="2752129302" sldId="286"/>
        </pc:sldMkLst>
        <pc:spChg chg="mod">
          <ac:chgData name="mahendra27chourasiya@gmail.com" userId="fa7faf90a8709a88" providerId="LiveId" clId="{ECDD3231-AA58-4014-AA7C-C0B7C07E55B0}" dt="2023-02-14T09:49:01.655" v="1308" actId="27636"/>
          <ac:spMkLst>
            <pc:docMk/>
            <pc:sldMk cId="2752129302" sldId="286"/>
            <ac:spMk id="2" creationId="{174BA13E-44BA-4A6B-82C5-DF9911795A21}"/>
          </ac:spMkLst>
        </pc:spChg>
        <pc:spChg chg="mod">
          <ac:chgData name="mahendra27chourasiya@gmail.com" userId="fa7faf90a8709a88" providerId="LiveId" clId="{ECDD3231-AA58-4014-AA7C-C0B7C07E55B0}" dt="2023-02-14T09:48:14.673" v="1294" actId="21"/>
          <ac:spMkLst>
            <pc:docMk/>
            <pc:sldMk cId="2752129302" sldId="286"/>
            <ac:spMk id="4" creationId="{CF42A60E-CD57-64AB-91D0-756943590FBF}"/>
          </ac:spMkLst>
        </pc:spChg>
      </pc:sldChg>
      <pc:sldChg chg="modSp new mod">
        <pc:chgData name="mahendra27chourasiya@gmail.com" userId="fa7faf90a8709a88" providerId="LiveId" clId="{ECDD3231-AA58-4014-AA7C-C0B7C07E55B0}" dt="2023-02-14T09:51:57.290" v="1359" actId="20577"/>
        <pc:sldMkLst>
          <pc:docMk/>
          <pc:sldMk cId="2488912726" sldId="287"/>
        </pc:sldMkLst>
        <pc:spChg chg="mod">
          <ac:chgData name="mahendra27chourasiya@gmail.com" userId="fa7faf90a8709a88" providerId="LiveId" clId="{ECDD3231-AA58-4014-AA7C-C0B7C07E55B0}" dt="2023-02-14T09:51:57.290" v="1359" actId="20577"/>
          <ac:spMkLst>
            <pc:docMk/>
            <pc:sldMk cId="2488912726" sldId="287"/>
            <ac:spMk id="2" creationId="{A3F88245-35CE-7923-B28C-226BE1B38C22}"/>
          </ac:spMkLst>
        </pc:spChg>
        <pc:spChg chg="mod">
          <ac:chgData name="mahendra27chourasiya@gmail.com" userId="fa7faf90a8709a88" providerId="LiveId" clId="{ECDD3231-AA58-4014-AA7C-C0B7C07E55B0}" dt="2023-02-14T09:51:31.729" v="1345" actId="255"/>
          <ac:spMkLst>
            <pc:docMk/>
            <pc:sldMk cId="2488912726" sldId="287"/>
            <ac:spMk id="4" creationId="{2CC43E19-C18D-F673-B5A0-0A55D66D7D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014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2"/>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0" name="Google Shape;90;p12"/>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a:spLocks noGrp="1"/>
          </p:cNvSpPr>
          <p:nvPr>
            <p:ph type="pic" idx="2"/>
          </p:nvPr>
        </p:nvSpPr>
        <p:spPr>
          <a:xfrm>
            <a:off x="5384893" y="987427"/>
            <a:ext cx="6172200" cy="4873625"/>
          </a:xfrm>
          <a:prstGeom prst="rect">
            <a:avLst/>
          </a:prstGeom>
          <a:noFill/>
          <a:ln>
            <a:noFill/>
          </a:ln>
        </p:spPr>
      </p:sp>
      <p:sp>
        <p:nvSpPr>
          <p:cNvPr id="94" name="Google Shape;94;p13"/>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14"/>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4" name="Google Shape;104;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15"/>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2" name="Google Shape;52;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charRg st="1" end="1"/>
                                            </p:txEl>
                                          </p:spTgt>
                                        </p:tgtEl>
                                        <p:attrNameLst>
                                          <p:attrName>style.visibility</p:attrName>
                                        </p:attrNameLst>
                                      </p:cBhvr>
                                      <p:to>
                                        <p:strVal val="visible"/>
                                      </p:to>
                                    </p:set>
                                    <p:animEffect transition="in" filter="fade">
                                      <p:cBhvr>
                                        <p:cTn id="12" dur="500"/>
                                        <p:tgtEl>
                                          <p:spTgt spid="52">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charRg st="1" end="1"/>
                                            </p:txEl>
                                          </p:spTgt>
                                        </p:tgtEl>
                                        <p:attrNameLst>
                                          <p:attrName>style.visibility</p:attrName>
                                        </p:attrNameLst>
                                      </p:cBhvr>
                                      <p:to>
                                        <p:strVal val="visible"/>
                                      </p:to>
                                    </p:set>
                                    <p:animEffect transition="in" filter="fade">
                                      <p:cBhvr>
                                        <p:cTn id="17" dur="500"/>
                                        <p:tgtEl>
                                          <p:spTgt spid="52">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charRg st="1" end="1"/>
                                            </p:txEl>
                                          </p:spTgt>
                                        </p:tgtEl>
                                        <p:attrNameLst>
                                          <p:attrName>style.visibility</p:attrName>
                                        </p:attrNameLst>
                                      </p:cBhvr>
                                      <p:to>
                                        <p:strVal val="visible"/>
                                      </p:to>
                                    </p:set>
                                    <p:animEffect transition="in" filter="fade">
                                      <p:cBhvr>
                                        <p:cTn id="22" dur="500"/>
                                        <p:tgtEl>
                                          <p:spTgt spid="52">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charRg st="1" end="1"/>
                                            </p:txEl>
                                          </p:spTgt>
                                        </p:tgtEl>
                                        <p:attrNameLst>
                                          <p:attrName>style.visibility</p:attrName>
                                        </p:attrNameLst>
                                      </p:cBhvr>
                                      <p:to>
                                        <p:strVal val="visible"/>
                                      </p:to>
                                    </p:set>
                                    <p:animEffect transition="in" filter="fade">
                                      <p:cBhvr>
                                        <p:cTn id="27" dur="500"/>
                                        <p:tgtEl>
                                          <p:spTgt spid="52">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charRg st="1" end="1"/>
                                            </p:txEl>
                                          </p:spTgt>
                                        </p:tgtEl>
                                        <p:attrNameLst>
                                          <p:attrName>style.visibility</p:attrName>
                                        </p:attrNameLst>
                                      </p:cBhvr>
                                      <p:to>
                                        <p:strVal val="visible"/>
                                      </p:to>
                                    </p:set>
                                    <p:animEffect transition="in" filter="fade">
                                      <p:cBhvr>
                                        <p:cTn id="32" dur="500"/>
                                        <p:tgtEl>
                                          <p:spTgt spid="52">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charRg st="1" end="1"/>
                                            </p:txEl>
                                          </p:spTgt>
                                        </p:tgtEl>
                                        <p:attrNameLst>
                                          <p:attrName>style.visibility</p:attrName>
                                        </p:attrNameLst>
                                      </p:cBhvr>
                                      <p:to>
                                        <p:strVal val="visible"/>
                                      </p:to>
                                    </p:set>
                                    <p:animEffect transition="in" filter="fade">
                                      <p:cBhvr>
                                        <p:cTn id="37" dur="500"/>
                                        <p:tgtEl>
                                          <p:spTgt spid="52">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charRg st="1" end="1"/>
                                            </p:txEl>
                                          </p:spTgt>
                                        </p:tgtEl>
                                        <p:attrNameLst>
                                          <p:attrName>style.visibility</p:attrName>
                                        </p:attrNameLst>
                                      </p:cBhvr>
                                      <p:to>
                                        <p:strVal val="visible"/>
                                      </p:to>
                                    </p:set>
                                    <p:animEffect transition="in" filter="fade">
                                      <p:cBhvr>
                                        <p:cTn id="42" dur="500"/>
                                        <p:tgtEl>
                                          <p:spTgt spid="52">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charRg st="1" end="1"/>
                                            </p:txEl>
                                          </p:spTgt>
                                        </p:tgtEl>
                                        <p:attrNameLst>
                                          <p:attrName>style.visibility</p:attrName>
                                        </p:attrNameLst>
                                      </p:cBhvr>
                                      <p:to>
                                        <p:strVal val="visible"/>
                                      </p:to>
                                    </p:set>
                                    <p:animEffect transition="in" filter="fade">
                                      <p:cBhvr>
                                        <p:cTn id="47" dur="500"/>
                                        <p:tgtEl>
                                          <p:spTgt spid="5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9" name="Google Shape;59;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10"/>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5" name="Google Shape;75;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10"/>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EC65-BA3D-0300-EED6-002A3E48781C}"/>
              </a:ext>
            </a:extLst>
          </p:cNvPr>
          <p:cNvSpPr>
            <a:spLocks noGrp="1"/>
          </p:cNvSpPr>
          <p:nvPr>
            <p:ph type="title"/>
          </p:nvPr>
        </p:nvSpPr>
        <p:spPr/>
        <p:txBody>
          <a:bodyPr>
            <a:normAutofit/>
          </a:bodyPr>
          <a:lstStyle/>
          <a:p>
            <a:r>
              <a:rPr lang="en-IN" dirty="0"/>
              <a:t>Problem Statement</a:t>
            </a:r>
          </a:p>
        </p:txBody>
      </p:sp>
      <p:sp>
        <p:nvSpPr>
          <p:cNvPr id="3" name="Slide Number Placeholder 2">
            <a:extLst>
              <a:ext uri="{FF2B5EF4-FFF2-40B4-BE49-F238E27FC236}">
                <a16:creationId xmlns:a16="http://schemas.microsoft.com/office/drawing/2014/main" id="{FD1B105D-C677-6067-A1AD-76AA5011CF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4" name="Text Placeholder 3">
            <a:extLst>
              <a:ext uri="{FF2B5EF4-FFF2-40B4-BE49-F238E27FC236}">
                <a16:creationId xmlns:a16="http://schemas.microsoft.com/office/drawing/2014/main" id="{6543C990-5F96-D16F-5FE2-76A92535F1C2}"/>
              </a:ext>
            </a:extLst>
          </p:cNvPr>
          <p:cNvSpPr>
            <a:spLocks noGrp="1"/>
          </p:cNvSpPr>
          <p:nvPr>
            <p:ph type="body" idx="1"/>
          </p:nvPr>
        </p:nvSpPr>
        <p:spPr/>
        <p:txBody>
          <a:bodyPr>
            <a:normAutofit/>
          </a:bodyPr>
          <a:lstStyle/>
          <a:p>
            <a:r>
              <a:rPr lang="en-US" sz="2800" dirty="0"/>
              <a:t>Given a set of features such as location, size, number of portions (BHK), age of the property, and other relevant factors, predict the value or price of a house in a particular real estate market. </a:t>
            </a:r>
          </a:p>
          <a:p>
            <a:endParaRPr lang="en-US" sz="2800" dirty="0"/>
          </a:p>
          <a:p>
            <a:r>
              <a:rPr lang="en-US" sz="2800" dirty="0"/>
              <a:t>The goal of this project is to build a machine learning model that can accurately estimate the value of a property based on these features.</a:t>
            </a:r>
          </a:p>
          <a:p>
            <a:endParaRPr lang="en-US" sz="2800" dirty="0"/>
          </a:p>
          <a:p>
            <a:r>
              <a:rPr lang="en-US" sz="2800" dirty="0"/>
              <a:t>This model can then be used to provide valuable insights into the real estate market, support decision-making for buyers, sellers, and real estate professionals, and help real estate appraisers in their assessments.</a:t>
            </a:r>
            <a:endParaRPr lang="en-IN" sz="2800" dirty="0"/>
          </a:p>
        </p:txBody>
      </p:sp>
    </p:spTree>
    <p:extLst>
      <p:ext uri="{BB962C8B-B14F-4D97-AF65-F5344CB8AC3E}">
        <p14:creationId xmlns:p14="http://schemas.microsoft.com/office/powerpoint/2010/main" val="40840063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75F9-8264-7C18-CB9E-E551B862D8AA}"/>
              </a:ext>
            </a:extLst>
          </p:cNvPr>
          <p:cNvSpPr>
            <a:spLocks noGrp="1"/>
          </p:cNvSpPr>
          <p:nvPr>
            <p:ph type="title"/>
          </p:nvPr>
        </p:nvSpPr>
        <p:spPr/>
        <p:txBody>
          <a:bodyPr>
            <a:normAutofit/>
          </a:bodyPr>
          <a:lstStyle/>
          <a:p>
            <a:r>
              <a:rPr lang="en-IN" dirty="0"/>
              <a:t>Proposed Solution</a:t>
            </a:r>
          </a:p>
        </p:txBody>
      </p:sp>
      <p:sp>
        <p:nvSpPr>
          <p:cNvPr id="3" name="Slide Number Placeholder 2">
            <a:extLst>
              <a:ext uri="{FF2B5EF4-FFF2-40B4-BE49-F238E27FC236}">
                <a16:creationId xmlns:a16="http://schemas.microsoft.com/office/drawing/2014/main" id="{B25F0FC4-3637-351C-D072-E294B21540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4" name="Text Placeholder 3">
            <a:extLst>
              <a:ext uri="{FF2B5EF4-FFF2-40B4-BE49-F238E27FC236}">
                <a16:creationId xmlns:a16="http://schemas.microsoft.com/office/drawing/2014/main" id="{32410C7B-E5B2-0863-99F4-8227CC823CE9}"/>
              </a:ext>
            </a:extLst>
          </p:cNvPr>
          <p:cNvSpPr>
            <a:spLocks noGrp="1"/>
          </p:cNvSpPr>
          <p:nvPr>
            <p:ph type="body" idx="1"/>
          </p:nvPr>
        </p:nvSpPr>
        <p:spPr/>
        <p:txBody>
          <a:bodyPr>
            <a:noAutofit/>
          </a:bodyPr>
          <a:lstStyle/>
          <a:p>
            <a:pPr marL="114300" indent="0">
              <a:buNone/>
            </a:pPr>
            <a:r>
              <a:rPr lang="en-US" sz="2800" dirty="0"/>
              <a:t>There are certain steps for solution:</a:t>
            </a:r>
          </a:p>
          <a:p>
            <a:pPr marL="114300" indent="0">
              <a:buNone/>
            </a:pPr>
            <a:endParaRPr lang="en-US" sz="2800" dirty="0"/>
          </a:p>
          <a:p>
            <a:pPr marL="628650" indent="-514350">
              <a:buFont typeface="+mj-lt"/>
              <a:buAutoNum type="arabicPeriod"/>
            </a:pPr>
            <a:r>
              <a:rPr lang="en-US" sz="2800" dirty="0"/>
              <a:t>Data Collection: Collect a dataset of house prices and their corresponding features such as location, size, time-period, number of portions and various other factors . </a:t>
            </a:r>
          </a:p>
          <a:p>
            <a:pPr marL="628650" indent="-514350">
              <a:buFont typeface="+mj-lt"/>
              <a:buAutoNum type="arabicPeriod"/>
            </a:pPr>
            <a:r>
              <a:rPr lang="en-US" sz="2800" dirty="0"/>
              <a:t>Data Preprocessing: Clean and preprocess the data to remove any irrelevant or missing values, and to ensure that it is in a suitable format for analysis.</a:t>
            </a:r>
          </a:p>
          <a:p>
            <a:pPr marL="628650" indent="-514350">
              <a:buFont typeface="+mj-lt"/>
              <a:buAutoNum type="arabicPeriod"/>
            </a:pPr>
            <a:r>
              <a:rPr lang="en-US" sz="2800" dirty="0"/>
              <a:t>Feature Engineering: Creates new features from the existing data that may impact the house rate. For example, the proximity to public transportation, the availability of amenities nearby, or the crime rate in the area.</a:t>
            </a:r>
          </a:p>
        </p:txBody>
      </p:sp>
    </p:spTree>
    <p:extLst>
      <p:ext uri="{BB962C8B-B14F-4D97-AF65-F5344CB8AC3E}">
        <p14:creationId xmlns:p14="http://schemas.microsoft.com/office/powerpoint/2010/main" val="645742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A13E-44BA-4A6B-82C5-DF9911795A21}"/>
              </a:ext>
            </a:extLst>
          </p:cNvPr>
          <p:cNvSpPr>
            <a:spLocks noGrp="1"/>
          </p:cNvSpPr>
          <p:nvPr>
            <p:ph type="title"/>
          </p:nvPr>
        </p:nvSpPr>
        <p:spPr/>
        <p:txBody>
          <a:bodyPr>
            <a:normAutofit/>
          </a:bodyPr>
          <a:lstStyle/>
          <a:p>
            <a:r>
              <a:rPr lang="en-IN" dirty="0"/>
              <a:t>Proposed Solution</a:t>
            </a:r>
          </a:p>
        </p:txBody>
      </p:sp>
      <p:sp>
        <p:nvSpPr>
          <p:cNvPr id="3" name="Slide Number Placeholder 2">
            <a:extLst>
              <a:ext uri="{FF2B5EF4-FFF2-40B4-BE49-F238E27FC236}">
                <a16:creationId xmlns:a16="http://schemas.microsoft.com/office/drawing/2014/main" id="{21D58507-AC99-1652-D1E5-7E79DBF45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4" name="Text Placeholder 3">
            <a:extLst>
              <a:ext uri="{FF2B5EF4-FFF2-40B4-BE49-F238E27FC236}">
                <a16:creationId xmlns:a16="http://schemas.microsoft.com/office/drawing/2014/main" id="{CF42A60E-CD57-64AB-91D0-756943590FBF}"/>
              </a:ext>
            </a:extLst>
          </p:cNvPr>
          <p:cNvSpPr>
            <a:spLocks noGrp="1"/>
          </p:cNvSpPr>
          <p:nvPr>
            <p:ph type="body" idx="1"/>
          </p:nvPr>
        </p:nvSpPr>
        <p:spPr/>
        <p:txBody>
          <a:bodyPr>
            <a:normAutofit/>
          </a:bodyPr>
          <a:lstStyle/>
          <a:p>
            <a:pPr marL="628650" indent="-514350">
              <a:buFont typeface="+mj-lt"/>
              <a:buAutoNum type="arabicPeriod" startAt="4"/>
            </a:pPr>
            <a:r>
              <a:rPr lang="en-US" sz="2800" dirty="0"/>
              <a:t>Exploratory Data Analysis: Analyze the data to understand the relationship between the features and the house rate. Use visualization techniques to identify trends and patterns.</a:t>
            </a:r>
            <a:endParaRPr lang="en-IN" sz="2800" dirty="0"/>
          </a:p>
          <a:p>
            <a:pPr marL="628650" indent="-514350">
              <a:buFont typeface="+mj-lt"/>
              <a:buAutoNum type="arabicPeriod" startAt="5"/>
            </a:pPr>
            <a:r>
              <a:rPr lang="en-US" sz="2800" b="0" i="0" dirty="0">
                <a:solidFill>
                  <a:srgbClr val="374151"/>
                </a:solidFill>
                <a:effectLst/>
                <a:latin typeface="Söhne"/>
              </a:rPr>
              <a:t>Model Selection: Select a suitable machine learning algorithm to predict house prices. Common algorithms used for regression problems include linear regression, decision trees and random forest.</a:t>
            </a:r>
          </a:p>
          <a:p>
            <a:pPr marL="628650" indent="-514350">
              <a:buFont typeface="+mj-lt"/>
              <a:buAutoNum type="arabicPeriod" startAt="5"/>
            </a:pPr>
            <a:r>
              <a:rPr lang="en-US" sz="2800" b="0" i="0" dirty="0">
                <a:solidFill>
                  <a:srgbClr val="374151"/>
                </a:solidFill>
                <a:effectLst/>
                <a:latin typeface="Söhne"/>
              </a:rPr>
              <a:t>Model Training: Train the selected algorithm on the preprocessed and feature-engineered data.</a:t>
            </a:r>
          </a:p>
          <a:p>
            <a:pPr marL="628650" indent="-514350">
              <a:buFont typeface="+mj-lt"/>
              <a:buAutoNum type="arabicPeriod" startAt="5"/>
            </a:pPr>
            <a:r>
              <a:rPr lang="en-US" sz="2800" b="0" i="0" dirty="0">
                <a:solidFill>
                  <a:srgbClr val="374151"/>
                </a:solidFill>
                <a:effectLst/>
                <a:latin typeface="Söhne"/>
              </a:rPr>
              <a:t>Model Evaluation: Evaluate the performance of the trained model using appropriate metrics root mean squared error.</a:t>
            </a:r>
          </a:p>
          <a:p>
            <a:pPr marL="628650" indent="-514350">
              <a:buFont typeface="+mj-lt"/>
              <a:buAutoNum type="arabicPeriod" startAt="5"/>
            </a:pPr>
            <a:r>
              <a:rPr lang="en-US" sz="2800" b="0" i="0" dirty="0">
                <a:solidFill>
                  <a:srgbClr val="374151"/>
                </a:solidFill>
                <a:effectLst/>
                <a:latin typeface="Söhne"/>
              </a:rPr>
              <a:t>Model Deployment: In this step we deploy the model for testing. After that we test the model by the test set.</a:t>
            </a:r>
          </a:p>
          <a:p>
            <a:pPr marL="628650" indent="-514350">
              <a:buFont typeface="+mj-lt"/>
              <a:buAutoNum type="arabicPeriod" startAt="5"/>
            </a:pPr>
            <a:endParaRPr lang="en-US" sz="28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7521293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5FF6-FBC5-3A05-829F-D13E8C589C3D}"/>
              </a:ext>
            </a:extLst>
          </p:cNvPr>
          <p:cNvSpPr>
            <a:spLocks noGrp="1"/>
          </p:cNvSpPr>
          <p:nvPr>
            <p:ph type="title"/>
          </p:nvPr>
        </p:nvSpPr>
        <p:spPr/>
        <p:txBody>
          <a:bodyPr>
            <a:normAutofit/>
          </a:bodyPr>
          <a:lstStyle/>
          <a:p>
            <a:r>
              <a:rPr lang="en-IN" dirty="0"/>
              <a:t>Expected Project Outcomes</a:t>
            </a:r>
          </a:p>
        </p:txBody>
      </p:sp>
      <p:sp>
        <p:nvSpPr>
          <p:cNvPr id="3" name="Slide Number Placeholder 2">
            <a:extLst>
              <a:ext uri="{FF2B5EF4-FFF2-40B4-BE49-F238E27FC236}">
                <a16:creationId xmlns:a16="http://schemas.microsoft.com/office/drawing/2014/main" id="{9ED0FF0F-EF22-DFC1-8919-C80F84C593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4" name="Text Placeholder 3">
            <a:extLst>
              <a:ext uri="{FF2B5EF4-FFF2-40B4-BE49-F238E27FC236}">
                <a16:creationId xmlns:a16="http://schemas.microsoft.com/office/drawing/2014/main" id="{10ED6502-2A23-37CA-09B0-43774A9FCF8D}"/>
              </a:ext>
            </a:extLst>
          </p:cNvPr>
          <p:cNvSpPr>
            <a:spLocks noGrp="1"/>
          </p:cNvSpPr>
          <p:nvPr>
            <p:ph type="body" idx="1"/>
          </p:nvPr>
        </p:nvSpPr>
        <p:spPr/>
        <p:txBody>
          <a:bodyPr>
            <a:noAutofit/>
          </a:bodyPr>
          <a:lstStyle/>
          <a:p>
            <a:r>
              <a:rPr lang="en-US" sz="2800" dirty="0"/>
              <a:t>Predictive Model: A machine learning model that can predict the house prices based on various features such as location, size, time-period, number of portions and various other factors.</a:t>
            </a:r>
          </a:p>
          <a:p>
            <a:endParaRPr lang="en-US" sz="2800" dirty="0"/>
          </a:p>
          <a:p>
            <a:r>
              <a:rPr lang="en-US" sz="2800" dirty="0"/>
              <a:t>Model Performance: The model should have an acceptable level of accuracy, as measured by performance metrics such as mean squared error and root mean squared error.</a:t>
            </a:r>
          </a:p>
          <a:p>
            <a:endParaRPr lang="en-US" sz="2800" dirty="0"/>
          </a:p>
          <a:p>
            <a:r>
              <a:rPr lang="en-US" sz="2800" dirty="0"/>
              <a:t>Insights and Recommendations: The model should provide insights into the factors that impact house prices, such as the location, size, time-period, number of portions and various other factors. These insights can be used to make recommendations for future house purchasing and investments.</a:t>
            </a:r>
          </a:p>
        </p:txBody>
      </p:sp>
    </p:spTree>
    <p:extLst>
      <p:ext uri="{BB962C8B-B14F-4D97-AF65-F5344CB8AC3E}">
        <p14:creationId xmlns:p14="http://schemas.microsoft.com/office/powerpoint/2010/main" val="1561818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58DB-FFA4-0848-31BE-A6851E7C86BB}"/>
              </a:ext>
            </a:extLst>
          </p:cNvPr>
          <p:cNvSpPr>
            <a:spLocks noGrp="1"/>
          </p:cNvSpPr>
          <p:nvPr>
            <p:ph type="title"/>
          </p:nvPr>
        </p:nvSpPr>
        <p:spPr/>
        <p:txBody>
          <a:bodyPr>
            <a:normAutofit/>
          </a:bodyPr>
          <a:lstStyle/>
          <a:p>
            <a:r>
              <a:rPr lang="en-IN" dirty="0"/>
              <a:t>Limitation and Future Scope</a:t>
            </a:r>
          </a:p>
        </p:txBody>
      </p:sp>
      <p:sp>
        <p:nvSpPr>
          <p:cNvPr id="3" name="Slide Number Placeholder 2">
            <a:extLst>
              <a:ext uri="{FF2B5EF4-FFF2-40B4-BE49-F238E27FC236}">
                <a16:creationId xmlns:a16="http://schemas.microsoft.com/office/drawing/2014/main" id="{C32A95D2-4B80-FE9D-F640-E0694B2E6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4" name="Text Placeholder 3">
            <a:extLst>
              <a:ext uri="{FF2B5EF4-FFF2-40B4-BE49-F238E27FC236}">
                <a16:creationId xmlns:a16="http://schemas.microsoft.com/office/drawing/2014/main" id="{FB9F56BD-5ADB-1710-89E7-26FBE312CDB8}"/>
              </a:ext>
            </a:extLst>
          </p:cNvPr>
          <p:cNvSpPr>
            <a:spLocks noGrp="1"/>
          </p:cNvSpPr>
          <p:nvPr>
            <p:ph type="body" idx="1"/>
          </p:nvPr>
        </p:nvSpPr>
        <p:spPr/>
        <p:txBody>
          <a:bodyPr>
            <a:normAutofit lnSpcReduction="10000"/>
          </a:bodyPr>
          <a:lstStyle/>
          <a:p>
            <a:pPr marL="114300" indent="0">
              <a:buNone/>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Limitations:</a:t>
            </a:r>
          </a:p>
          <a:p>
            <a:pPr marL="114300" indent="0">
              <a:buNone/>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 Quality: The quality and relevance of the data collected can greatly impact the accuracy of the model. The model may be limited by the availability and quality of data.</a:t>
            </a:r>
          </a:p>
          <a:p>
            <a:pPr>
              <a:buFont typeface="+mj-lt"/>
              <a:buAutoNum type="arabicPeriod"/>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Algorithm Selection: The choice of machine learning algorithm can greatly impact the performance of the model. The model may be limited by the limitations of the selected algorithm.</a:t>
            </a:r>
          </a:p>
          <a:p>
            <a:pPr>
              <a:buFont typeface="+mj-lt"/>
              <a:buAutoNum type="arabicPeriod"/>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Performance: The model's performance may be limited by the size and complexity of the data, as well as the number of features used.</a:t>
            </a:r>
          </a:p>
          <a:p>
            <a:endParaRPr lang="en-IN" dirty="0"/>
          </a:p>
        </p:txBody>
      </p:sp>
    </p:spTree>
    <p:extLst>
      <p:ext uri="{BB962C8B-B14F-4D97-AF65-F5344CB8AC3E}">
        <p14:creationId xmlns:p14="http://schemas.microsoft.com/office/powerpoint/2010/main" val="2197145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57A90D-7828-A945-8914-E28AEED829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4" name="Text Placeholder 3">
            <a:extLst>
              <a:ext uri="{FF2B5EF4-FFF2-40B4-BE49-F238E27FC236}">
                <a16:creationId xmlns:a16="http://schemas.microsoft.com/office/drawing/2014/main" id="{C2D982E0-0A7F-D764-E8FE-5848A9927EE6}"/>
              </a:ext>
            </a:extLst>
          </p:cNvPr>
          <p:cNvSpPr>
            <a:spLocks noGrp="1"/>
          </p:cNvSpPr>
          <p:nvPr>
            <p:ph type="body" idx="1"/>
          </p:nvPr>
        </p:nvSpPr>
        <p:spPr/>
        <p:txBody>
          <a:bodyPr/>
          <a:lstStyle/>
          <a:p>
            <a:pPr marL="114300" indent="0">
              <a:buNone/>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Future Scopes:</a:t>
            </a:r>
          </a:p>
          <a:p>
            <a:pPr marL="114300" indent="0">
              <a:buNone/>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Improved Data Collection: In the future, collecting more comprehensive and relevant data could lead to a more accurate model.</a:t>
            </a:r>
          </a:p>
          <a:p>
            <a:pPr>
              <a:buFont typeface="+mj-lt"/>
              <a:buAutoNum type="arabicPeriod"/>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Advanced Algorithms: Using advanced machine learning algorithms  such as deep learning, may lead to improved performance for the model.</a:t>
            </a:r>
          </a:p>
          <a:p>
            <a:pPr>
              <a:buFont typeface="+mj-lt"/>
              <a:buAutoNum type="arabicPeriod"/>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Ensemble: Combining multiple models using ensemble methods may lead to a more robust and accurate model.</a:t>
            </a:r>
          </a:p>
          <a:p>
            <a:endParaRPr lang="en-IN" dirty="0"/>
          </a:p>
        </p:txBody>
      </p:sp>
      <p:sp>
        <p:nvSpPr>
          <p:cNvPr id="9" name="TextBox 8">
            <a:extLst>
              <a:ext uri="{FF2B5EF4-FFF2-40B4-BE49-F238E27FC236}">
                <a16:creationId xmlns:a16="http://schemas.microsoft.com/office/drawing/2014/main" id="{404148CE-6AC8-AB9E-4097-80F191128C6A}"/>
              </a:ext>
            </a:extLst>
          </p:cNvPr>
          <p:cNvSpPr txBox="1"/>
          <p:nvPr/>
        </p:nvSpPr>
        <p:spPr>
          <a:xfrm>
            <a:off x="172571" y="460271"/>
            <a:ext cx="6783034" cy="769441"/>
          </a:xfrm>
          <a:prstGeom prst="rect">
            <a:avLst/>
          </a:prstGeom>
          <a:noFill/>
        </p:spPr>
        <p:txBody>
          <a:bodyPr wrap="square">
            <a:spAutoFit/>
          </a:bodyPr>
          <a:lstStyle/>
          <a:p>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Limitation</a:t>
            </a:r>
            <a:r>
              <a:rPr lang="en-IN" sz="4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and Future Scope</a:t>
            </a:r>
          </a:p>
        </p:txBody>
      </p:sp>
    </p:spTree>
    <p:extLst>
      <p:ext uri="{BB962C8B-B14F-4D97-AF65-F5344CB8AC3E}">
        <p14:creationId xmlns:p14="http://schemas.microsoft.com/office/powerpoint/2010/main" val="34446683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60E8-4FCD-E3A6-C69C-AA8485D66FD9}"/>
              </a:ext>
            </a:extLst>
          </p:cNvPr>
          <p:cNvSpPr>
            <a:spLocks noGrp="1"/>
          </p:cNvSpPr>
          <p:nvPr>
            <p:ph type="title"/>
          </p:nvPr>
        </p:nvSpPr>
        <p:spPr/>
        <p:txBody>
          <a:bodyPr>
            <a:normAutofit/>
          </a:bodyPr>
          <a:lstStyle/>
          <a:p>
            <a:r>
              <a:rPr lang="en-IN" dirty="0"/>
              <a:t>Conclusions</a:t>
            </a:r>
          </a:p>
        </p:txBody>
      </p:sp>
      <p:sp>
        <p:nvSpPr>
          <p:cNvPr id="3" name="Slide Number Placeholder 2">
            <a:extLst>
              <a:ext uri="{FF2B5EF4-FFF2-40B4-BE49-F238E27FC236}">
                <a16:creationId xmlns:a16="http://schemas.microsoft.com/office/drawing/2014/main" id="{DD886396-9786-67C9-2D92-DDBC974872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4" name="Text Placeholder 3">
            <a:extLst>
              <a:ext uri="{FF2B5EF4-FFF2-40B4-BE49-F238E27FC236}">
                <a16:creationId xmlns:a16="http://schemas.microsoft.com/office/drawing/2014/main" id="{0816CC31-9691-223D-3E5B-C8D80B4C15B9}"/>
              </a:ext>
            </a:extLst>
          </p:cNvPr>
          <p:cNvSpPr>
            <a:spLocks noGrp="1"/>
          </p:cNvSpPr>
          <p:nvPr>
            <p:ph type="body" idx="1"/>
          </p:nvPr>
        </p:nvSpPr>
        <p:spPr/>
        <p:txBody>
          <a:bodyPr>
            <a:normAutofit/>
          </a:bodyPr>
          <a:lstStyle/>
          <a:p>
            <a:pPr>
              <a:lnSpc>
                <a:spcPct val="120000"/>
              </a:lnSpc>
            </a:pPr>
            <a:r>
              <a:rPr lang="en-US" sz="2800" dirty="0"/>
              <a:t>In conclusion, “House Rate Prediction using Machine Learning” can provide valuable insights into the factors that impact house prices and can lead to the development of a predictive model which can be used to estimate the price of a house, based on various features.</a:t>
            </a:r>
          </a:p>
          <a:p>
            <a:pPr>
              <a:lnSpc>
                <a:spcPct val="120000"/>
              </a:lnSpc>
            </a:pPr>
            <a:endParaRPr lang="en-US" sz="2800" dirty="0"/>
          </a:p>
          <a:p>
            <a:pPr>
              <a:lnSpc>
                <a:spcPct val="120000"/>
              </a:lnSpc>
            </a:pPr>
            <a:r>
              <a:rPr lang="en-US" sz="2800" dirty="0"/>
              <a:t>The results of the project will depend on the quality and relevance of the data collected, choice of machine learning algorithm and the performance of the model.</a:t>
            </a:r>
          </a:p>
          <a:p>
            <a:pPr>
              <a:lnSpc>
                <a:spcPct val="120000"/>
              </a:lnSpc>
            </a:pPr>
            <a:endParaRPr lang="en-US" sz="3400"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228252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8245-35CE-7923-B28C-226BE1B38C22}"/>
              </a:ext>
            </a:extLst>
          </p:cNvPr>
          <p:cNvSpPr>
            <a:spLocks noGrp="1"/>
          </p:cNvSpPr>
          <p:nvPr>
            <p:ph type="title"/>
          </p:nvPr>
        </p:nvSpPr>
        <p:spPr/>
        <p:txBody>
          <a:bodyPr/>
          <a:lstStyle/>
          <a:p>
            <a:r>
              <a:rPr lang="en-IN" dirty="0"/>
              <a:t>Conclusions</a:t>
            </a:r>
          </a:p>
        </p:txBody>
      </p:sp>
      <p:sp>
        <p:nvSpPr>
          <p:cNvPr id="3" name="Slide Number Placeholder 2">
            <a:extLst>
              <a:ext uri="{FF2B5EF4-FFF2-40B4-BE49-F238E27FC236}">
                <a16:creationId xmlns:a16="http://schemas.microsoft.com/office/drawing/2014/main" id="{49EF60DC-E543-67EE-3924-E2B938E5C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4" name="Text Placeholder 3">
            <a:extLst>
              <a:ext uri="{FF2B5EF4-FFF2-40B4-BE49-F238E27FC236}">
                <a16:creationId xmlns:a16="http://schemas.microsoft.com/office/drawing/2014/main" id="{2CC43E19-C18D-F673-B5A0-0A55D66D7DEC}"/>
              </a:ext>
            </a:extLst>
          </p:cNvPr>
          <p:cNvSpPr>
            <a:spLocks noGrp="1"/>
          </p:cNvSpPr>
          <p:nvPr>
            <p:ph type="body" idx="1"/>
          </p:nvPr>
        </p:nvSpPr>
        <p:spPr/>
        <p:txBody>
          <a:bodyPr/>
          <a:lstStyle/>
          <a:p>
            <a:r>
              <a:rPr lang="en-US" sz="2800" dirty="0"/>
              <a:t>However, regardless of the specific results, this type of project can provide valuable experience in data analysis, machine learning and real-world problem solving. It can also serve as a foundation for future work in the field of real estate analysis and prediction.</a:t>
            </a:r>
          </a:p>
          <a:p>
            <a:endParaRPr lang="en-US" sz="2800" dirty="0"/>
          </a:p>
          <a:p>
            <a:r>
              <a:rPr lang="en-US" sz="2800" dirty="0"/>
              <a:t>In the future, improved data collection, advanced algorithms, and integration with other data sources can lead to more accurate models and better insights into the real estate market.</a:t>
            </a:r>
          </a:p>
          <a:p>
            <a:endParaRPr lang="en-IN" dirty="0"/>
          </a:p>
        </p:txBody>
      </p:sp>
    </p:spTree>
    <p:extLst>
      <p:ext uri="{BB962C8B-B14F-4D97-AF65-F5344CB8AC3E}">
        <p14:creationId xmlns:p14="http://schemas.microsoft.com/office/powerpoint/2010/main" val="24889127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78F6-48BC-AD9C-B74E-9477B9551519}"/>
              </a:ext>
            </a:extLst>
          </p:cNvPr>
          <p:cNvSpPr>
            <a:spLocks noGrp="1"/>
          </p:cNvSpPr>
          <p:nvPr>
            <p:ph type="title"/>
          </p:nvPr>
        </p:nvSpPr>
        <p:spPr/>
        <p:txBody>
          <a:bodyPr/>
          <a:lstStyle/>
          <a:p>
            <a:r>
              <a:rPr lang="en-IN" dirty="0"/>
              <a:t>References</a:t>
            </a:r>
          </a:p>
        </p:txBody>
      </p:sp>
      <p:sp>
        <p:nvSpPr>
          <p:cNvPr id="3" name="Slide Number Placeholder 2">
            <a:extLst>
              <a:ext uri="{FF2B5EF4-FFF2-40B4-BE49-F238E27FC236}">
                <a16:creationId xmlns:a16="http://schemas.microsoft.com/office/drawing/2014/main" id="{DC8AB222-BD29-51D6-F03A-3E5D48AC5D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4" name="Text Placeholder 3">
            <a:extLst>
              <a:ext uri="{FF2B5EF4-FFF2-40B4-BE49-F238E27FC236}">
                <a16:creationId xmlns:a16="http://schemas.microsoft.com/office/drawing/2014/main" id="{5F51EAB3-313F-C768-8942-E84C3C9061E2}"/>
              </a:ext>
            </a:extLst>
          </p:cNvPr>
          <p:cNvSpPr>
            <a:spLocks noGrp="1"/>
          </p:cNvSpPr>
          <p:nvPr>
            <p:ph type="body" idx="1"/>
          </p:nvPr>
        </p:nvSpPr>
        <p:spPr/>
        <p:txBody>
          <a:bodyPr>
            <a:normAutofit lnSpcReduction="10000"/>
          </a:bodyPr>
          <a:lstStyle/>
          <a:p>
            <a:pPr>
              <a:buFont typeface="+mj-lt"/>
              <a:buAutoNum type="arabicPeriod"/>
            </a:pPr>
            <a:r>
              <a:rPr lang="en-IN" sz="2800" b="0" i="0" dirty="0">
                <a:solidFill>
                  <a:srgbClr val="374151"/>
                </a:solidFill>
                <a:effectLst/>
                <a:latin typeface="Söhne"/>
              </a:rPr>
              <a:t>Hastie, T., Tibshirani, R., &amp; Friedman, J. (2009). The elements of statistical learning: Data mining, inference, and prediction. Springer Science &amp; Business Media.</a:t>
            </a:r>
          </a:p>
          <a:p>
            <a:pPr>
              <a:buFont typeface="+mj-lt"/>
              <a:buAutoNum type="arabicPeriod"/>
            </a:pPr>
            <a:endParaRPr lang="en-IN" sz="2800" b="0" i="0" dirty="0">
              <a:solidFill>
                <a:srgbClr val="374151"/>
              </a:solidFill>
              <a:effectLst/>
              <a:latin typeface="Söhne"/>
            </a:endParaRPr>
          </a:p>
          <a:p>
            <a:pPr>
              <a:buFont typeface="+mj-lt"/>
              <a:buAutoNum type="arabicPeriod"/>
            </a:pPr>
            <a:r>
              <a:rPr lang="en-IN" sz="2800" b="0" i="0" dirty="0">
                <a:solidFill>
                  <a:srgbClr val="374151"/>
                </a:solidFill>
                <a:effectLst/>
                <a:latin typeface="Söhne"/>
              </a:rPr>
              <a:t>James, G., Witten, D., Hastie, T., &amp; Tibshirani, R. (2013). An introduction to statistical learning (Vol. 112). New York: Springer.</a:t>
            </a:r>
          </a:p>
          <a:p>
            <a:pPr>
              <a:buFont typeface="+mj-lt"/>
              <a:buAutoNum type="arabicPeriod"/>
            </a:pPr>
            <a:endParaRPr lang="en-IN" sz="2800" b="0" i="0" dirty="0">
              <a:solidFill>
                <a:srgbClr val="374151"/>
              </a:solidFill>
              <a:effectLst/>
              <a:latin typeface="Söhne"/>
            </a:endParaRPr>
          </a:p>
          <a:p>
            <a:pPr>
              <a:buFont typeface="+mj-lt"/>
              <a:buAutoNum type="arabicPeriod"/>
            </a:pPr>
            <a:r>
              <a:rPr lang="en-IN" sz="2800" b="0" i="0" dirty="0">
                <a:solidFill>
                  <a:srgbClr val="374151"/>
                </a:solidFill>
                <a:effectLst/>
                <a:latin typeface="Söhne"/>
              </a:rPr>
              <a:t>Geron, A. (2017). Hands-On Machine Learning with Scikit-Learn and TensorFlow: Concepts, Tools, and Techniques to Build Intelligent Systems. O'Reilly Media, Inc.</a:t>
            </a:r>
          </a:p>
          <a:p>
            <a:pPr>
              <a:buFont typeface="+mj-lt"/>
              <a:buAutoNum type="arabicPeriod"/>
            </a:pPr>
            <a:endParaRPr lang="en-IN" sz="2800" b="0" i="0" dirty="0">
              <a:solidFill>
                <a:srgbClr val="374151"/>
              </a:solidFill>
              <a:effectLst/>
              <a:latin typeface="Söhne"/>
            </a:endParaRPr>
          </a:p>
          <a:p>
            <a:pPr>
              <a:buFont typeface="+mj-lt"/>
              <a:buAutoNum type="arabicPeriod"/>
            </a:pPr>
            <a:r>
              <a:rPr lang="en-IN" sz="2800" b="0" i="0" dirty="0">
                <a:solidFill>
                  <a:srgbClr val="374151"/>
                </a:solidFill>
                <a:effectLst/>
                <a:latin typeface="Söhne"/>
              </a:rPr>
              <a:t>Goodfellow, I., Bengio, Y., &amp; Courville, A. (2016). Deep learning. MIT press.</a:t>
            </a:r>
          </a:p>
          <a:p>
            <a:pPr marL="114300" indent="0">
              <a:buNone/>
            </a:pPr>
            <a:endParaRPr lang="en-IN" dirty="0"/>
          </a:p>
        </p:txBody>
      </p:sp>
    </p:spTree>
    <p:extLst>
      <p:ext uri="{BB962C8B-B14F-4D97-AF65-F5344CB8AC3E}">
        <p14:creationId xmlns:p14="http://schemas.microsoft.com/office/powerpoint/2010/main" val="14883806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Q&amp;A</a:t>
            </a:r>
            <a:endParaRPr sz="20000" b="1" i="0" u="none" strike="noStrike" cap="none">
              <a:solidFill>
                <a:srgbClr val="6D9BC1"/>
              </a:solidFill>
              <a:latin typeface="Quattrocento Sans"/>
              <a:ea typeface="Quattrocento Sans"/>
              <a:cs typeface="Quattrocento Sans"/>
              <a:sym typeface="Quattrocento Sans"/>
            </a:endParaRPr>
          </a:p>
        </p:txBody>
      </p:sp>
      <p:sp>
        <p:nvSpPr>
          <p:cNvPr id="223" name="Google Shape;223;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18 August 2022</a:t>
            </a:r>
            <a:endParaRPr/>
          </a:p>
        </p:txBody>
      </p:sp>
      <p:sp>
        <p:nvSpPr>
          <p:cNvPr id="224" name="Google Shape;224;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837631" y="1275419"/>
            <a:ext cx="10515600" cy="186014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a:buNone/>
            </a:pPr>
            <a:r>
              <a:rPr lang="en-US" sz="5400" dirty="0">
                <a:latin typeface="Times New Roman" pitchFamily="18" charset="0"/>
                <a:cs typeface="Times New Roman" pitchFamily="18" charset="0"/>
              </a:rPr>
              <a:t>House rate prediction with the help of Supervised Regression model</a:t>
            </a:r>
            <a:endParaRPr sz="5400" dirty="0">
              <a:latin typeface="Times New Roman" pitchFamily="18" charset="0"/>
              <a:cs typeface="Times New Roman" pitchFamily="18" charset="0"/>
            </a:endParaRPr>
          </a:p>
        </p:txBody>
      </p:sp>
      <p:sp>
        <p:nvSpPr>
          <p:cNvPr id="121" name="Google Shape;121;p1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dirty="0">
                <a:latin typeface="Times New Roman" pitchFamily="18" charset="0"/>
                <a:cs typeface="Times New Roman" pitchFamily="18" charset="0"/>
              </a:rPr>
              <a:t>Submitted to: </a:t>
            </a:r>
            <a:endParaRPr dirty="0">
              <a:latin typeface="Times New Roman" pitchFamily="18" charset="0"/>
              <a:cs typeface="Times New Roman" pitchFamily="18" charset="0"/>
            </a:endParaRPr>
          </a:p>
          <a:p>
            <a:pPr marL="0" lvl="0" indent="0" algn="r" rtl="0">
              <a:lnSpc>
                <a:spcPct val="150000"/>
              </a:lnSpc>
              <a:spcBef>
                <a:spcPts val="600"/>
              </a:spcBef>
              <a:spcAft>
                <a:spcPts val="0"/>
              </a:spcAft>
              <a:buSzPct val="100000"/>
              <a:buNone/>
            </a:pPr>
            <a:r>
              <a:rPr lang="en-US" dirty="0">
                <a:latin typeface="Times New Roman" pitchFamily="18" charset="0"/>
                <a:cs typeface="Times New Roman" pitchFamily="18" charset="0"/>
              </a:rPr>
              <a:t>Department of Information Technology/CSE-DS</a:t>
            </a:r>
            <a:endParaRPr dirty="0">
              <a:latin typeface="Times New Roman" pitchFamily="18" charset="0"/>
              <a:cs typeface="Times New Roman" pitchFamily="18"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700" b="1" i="0" u="none" strike="noStrike" cap="none" dirty="0">
                <a:solidFill>
                  <a:srgbClr val="6D9BC1"/>
                </a:solidFill>
                <a:latin typeface="Quattrocento Sans"/>
                <a:ea typeface="Quattrocento Sans"/>
                <a:cs typeface="Quattrocento Sans"/>
                <a:sym typeface="Quattrocento Sans"/>
              </a:rPr>
              <a:t>THANKYOU</a:t>
            </a:r>
          </a:p>
        </p:txBody>
      </p:sp>
      <p:sp>
        <p:nvSpPr>
          <p:cNvPr id="230" name="Google Shape;230;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18 August 2022</a:t>
            </a:r>
            <a:endParaRPr/>
          </a:p>
        </p:txBody>
      </p:sp>
      <p:sp>
        <p:nvSpPr>
          <p:cNvPr id="231" name="Google Shape;23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1" y="207164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latin typeface="Times New Roman" pitchFamily="18" charset="0"/>
                <a:cs typeface="Times New Roman" pitchFamily="18" charset="0"/>
              </a:rPr>
              <a:t>Supervised by:</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Prof. Pawan Makhija</a:t>
            </a:r>
            <a:endParaRPr sz="3200" dirty="0">
              <a:latin typeface="Times New Roman" pitchFamily="18" charset="0"/>
              <a:cs typeface="Times New Roman" pitchFamily="18" charset="0"/>
            </a:endParaRPr>
          </a:p>
        </p:txBody>
      </p:sp>
      <p:sp>
        <p:nvSpPr>
          <p:cNvPr id="127" name="Google Shape;127;p18"/>
          <p:cNvSpPr txBox="1">
            <a:spLocks noGrp="1"/>
          </p:cNvSpPr>
          <p:nvPr>
            <p:ph type="body" idx="1"/>
          </p:nvPr>
        </p:nvSpPr>
        <p:spPr>
          <a:xfrm>
            <a:off x="6323308" y="2025748"/>
            <a:ext cx="5269424" cy="2827606"/>
          </a:xfrm>
          <a:prstGeom prst="rect">
            <a:avLst/>
          </a:prstGeom>
          <a:noFill/>
          <a:ln>
            <a:noFill/>
          </a:ln>
        </p:spPr>
        <p:txBody>
          <a:bodyPr spcFirstLastPara="1" wrap="square" lIns="91425" tIns="45700" rIns="91425" bIns="45700" anchor="ctr" anchorCtr="0">
            <a:normAutofit fontScale="47500" lnSpcReduction="20000"/>
          </a:bodyPr>
          <a:lstStyle/>
          <a:p>
            <a:pPr marL="0" lvl="0" indent="0" algn="l" rtl="0">
              <a:lnSpc>
                <a:spcPct val="120000"/>
              </a:lnSpc>
              <a:spcBef>
                <a:spcPts val="0"/>
              </a:spcBef>
              <a:spcAft>
                <a:spcPts val="0"/>
              </a:spcAft>
              <a:buSzPct val="100000"/>
              <a:buNone/>
            </a:pPr>
            <a:r>
              <a:rPr lang="en-US" dirty="0">
                <a:latin typeface="Times New Roman" pitchFamily="18" charset="0"/>
                <a:cs typeface="Times New Roman" pitchFamily="18" charset="0"/>
              </a:rPr>
              <a:t>Team Members :-</a:t>
            </a:r>
          </a:p>
          <a:p>
            <a:pPr marL="0" lvl="0" indent="0" algn="l" rtl="0">
              <a:lnSpc>
                <a:spcPct val="120000"/>
              </a:lnSpc>
              <a:spcBef>
                <a:spcPts val="0"/>
              </a:spcBef>
              <a:spcAft>
                <a:spcPts val="0"/>
              </a:spcAft>
              <a:buSzPct val="100000"/>
              <a:buNone/>
            </a:pPr>
            <a:endParaRPr lang="en-IN" dirty="0">
              <a:latin typeface="Times New Roman" pitchFamily="18" charset="0"/>
              <a:cs typeface="Times New Roman" pitchFamily="18" charset="0"/>
            </a:endParaRPr>
          </a:p>
          <a:p>
            <a:pPr marL="0" lvl="0" indent="0" algn="l" rtl="0">
              <a:lnSpc>
                <a:spcPct val="120000"/>
              </a:lnSpc>
              <a:spcBef>
                <a:spcPts val="0"/>
              </a:spcBef>
              <a:spcAft>
                <a:spcPts val="0"/>
              </a:spcAft>
              <a:buSzPct val="100000"/>
              <a:buNone/>
            </a:pPr>
            <a:r>
              <a:rPr lang="en-US" dirty="0">
                <a:latin typeface="Times New Roman" pitchFamily="18" charset="0"/>
                <a:cs typeface="Times New Roman" pitchFamily="18" charset="0"/>
              </a:rPr>
              <a:t>1. Bhavesh Kulkarni(0827CD201017)	</a:t>
            </a:r>
            <a:endParaRPr lang="en-IN" dirty="0">
              <a:latin typeface="Times New Roman" pitchFamily="18" charset="0"/>
              <a:cs typeface="Times New Roman" pitchFamily="18" charset="0"/>
            </a:endParaRPr>
          </a:p>
          <a:p>
            <a:pPr marL="0" lvl="0" indent="0" algn="l" rtl="0">
              <a:lnSpc>
                <a:spcPct val="120000"/>
              </a:lnSpc>
              <a:spcBef>
                <a:spcPts val="0"/>
              </a:spcBef>
              <a:spcAft>
                <a:spcPts val="0"/>
              </a:spcAft>
              <a:buSzPct val="100000"/>
              <a:buNone/>
            </a:pPr>
            <a:r>
              <a:rPr lang="en-IN" dirty="0">
                <a:latin typeface="Times New Roman" pitchFamily="18" charset="0"/>
                <a:cs typeface="Times New Roman" pitchFamily="18" charset="0"/>
              </a:rPr>
              <a:t>2. Harsh Garg(0827CD201023)</a:t>
            </a:r>
          </a:p>
          <a:p>
            <a:pPr marL="0" lvl="0" indent="0" algn="l" rtl="0">
              <a:lnSpc>
                <a:spcPct val="120000"/>
              </a:lnSpc>
              <a:spcBef>
                <a:spcPts val="0"/>
              </a:spcBef>
              <a:spcAft>
                <a:spcPts val="0"/>
              </a:spcAft>
              <a:buSzPct val="100000"/>
              <a:buNone/>
            </a:pPr>
            <a:r>
              <a:rPr lang="en-US" dirty="0">
                <a:latin typeface="Times New Roman" pitchFamily="18" charset="0"/>
                <a:cs typeface="Times New Roman" pitchFamily="18" charset="0"/>
              </a:rPr>
              <a:t>3. Ashwani Shrivstav(0827CD201013)</a:t>
            </a:r>
            <a:endParaRPr dirty="0">
              <a:latin typeface="Times New Roman" pitchFamily="18" charset="0"/>
              <a:cs typeface="Times New Roman" pitchFamily="18" charset="0"/>
            </a:endParaRPr>
          </a:p>
          <a:p>
            <a:pPr marL="0" lvl="0" indent="0" algn="l" rtl="0">
              <a:lnSpc>
                <a:spcPct val="120000"/>
              </a:lnSpc>
              <a:spcBef>
                <a:spcPts val="0"/>
              </a:spcBef>
              <a:spcAft>
                <a:spcPts val="0"/>
              </a:spcAft>
              <a:buSzPct val="100000"/>
              <a:buNone/>
            </a:pPr>
            <a:r>
              <a:rPr lang="en-US" dirty="0">
                <a:latin typeface="Times New Roman" pitchFamily="18" charset="0"/>
                <a:cs typeface="Times New Roman" pitchFamily="18" charset="0"/>
              </a:rPr>
              <a:t>4. Mahendra Chourasiya(0827CD201031)</a:t>
            </a:r>
            <a:endParaRPr dirty="0">
              <a:latin typeface="Times New Roman" pitchFamily="18" charset="0"/>
              <a:cs typeface="Times New Roman" pitchFamily="18" charset="0"/>
            </a:endParaRPr>
          </a:p>
        </p:txBody>
      </p:sp>
      <p:sp>
        <p:nvSpPr>
          <p:cNvPr id="128" name="Google Shape;128;p1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18 August 2022</a:t>
            </a:r>
            <a:endParaRPr/>
          </a:p>
        </p:txBody>
      </p:sp>
      <p:sp>
        <p:nvSpPr>
          <p:cNvPr id="129" name="Google Shape;129;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latin typeface="Calibri" panose="020F0502020204030204" pitchFamily="34" charset="0"/>
                <a:ea typeface="Calibri" panose="020F0502020204030204" pitchFamily="34" charset="0"/>
                <a:cs typeface="Calibri" panose="020F0502020204030204" pitchFamily="34" charset="0"/>
              </a:rPr>
              <a:t>Project Presentation Outline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1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512763" lvl="0" indent="-512763" algn="just" rtl="0">
              <a:lnSpc>
                <a:spcPct val="90000"/>
              </a:lnSpc>
              <a:spcBef>
                <a:spcPts val="0"/>
              </a:spcBef>
              <a:spcAft>
                <a:spcPts val="0"/>
              </a:spcAft>
              <a:buSzPts val="3200"/>
              <a:buFont typeface="Arial" pitchFamily="34" charset="0"/>
              <a:buChar char="•"/>
            </a:pPr>
            <a:r>
              <a:rPr lang="en-US" sz="2400" dirty="0">
                <a:latin typeface="Times New Roman" pitchFamily="18" charset="0"/>
                <a:cs typeface="Times New Roman" pitchFamily="18" charset="0"/>
              </a:rPr>
              <a:t>Abstract</a:t>
            </a:r>
            <a:endParaRPr sz="2400" dirty="0">
              <a:latin typeface="Times New Roman" pitchFamily="18" charset="0"/>
              <a:cs typeface="Times New Roman" pitchFamily="18" charset="0"/>
            </a:endParaRP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Introduction of the Project</a:t>
            </a:r>
            <a:endParaRPr sz="2400" dirty="0">
              <a:latin typeface="Times New Roman" pitchFamily="18" charset="0"/>
              <a:cs typeface="Times New Roman" pitchFamily="18" charset="0"/>
            </a:endParaRPr>
          </a:p>
          <a:p>
            <a:pPr marL="512763" indent="-512763">
              <a:spcBef>
                <a:spcPts val="960"/>
              </a:spcBef>
              <a:buSzPts val="3200"/>
              <a:buFont typeface="Arial" pitchFamily="34" charset="0"/>
              <a:buChar char="•"/>
            </a:pPr>
            <a:r>
              <a:rPr lang="en-US" sz="2400" dirty="0">
                <a:latin typeface="Times New Roman" pitchFamily="18" charset="0"/>
                <a:cs typeface="Times New Roman" pitchFamily="18" charset="0"/>
              </a:rPr>
              <a:t>Objectives of the Project</a:t>
            </a:r>
          </a:p>
          <a:p>
            <a:pPr marL="512763" indent="-512763">
              <a:spcBef>
                <a:spcPts val="960"/>
              </a:spcBef>
              <a:buSzPts val="3200"/>
              <a:buFont typeface="Arial" pitchFamily="34" charset="0"/>
              <a:buChar char="•"/>
            </a:pPr>
            <a:r>
              <a:rPr lang="en-US" sz="2400" dirty="0">
                <a:latin typeface="Times New Roman" pitchFamily="18" charset="0"/>
                <a:cs typeface="Times New Roman" pitchFamily="18" charset="0"/>
              </a:rPr>
              <a:t>Literature/Existing Systems Survey</a:t>
            </a: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Hardware and Software Requirements</a:t>
            </a: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Problem Statement</a:t>
            </a: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Proposed Solution</a:t>
            </a: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Expected Project Outcomes</a:t>
            </a:r>
            <a:endParaRPr sz="2400" dirty="0">
              <a:latin typeface="Times New Roman" pitchFamily="18" charset="0"/>
              <a:cs typeface="Times New Roman" pitchFamily="18" charset="0"/>
            </a:endParaRP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Limitation and Future Scope</a:t>
            </a:r>
            <a:endParaRPr sz="2400" dirty="0">
              <a:latin typeface="Times New Roman" pitchFamily="18" charset="0"/>
              <a:cs typeface="Times New Roman" pitchFamily="18" charset="0"/>
            </a:endParaRP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Conclusions</a:t>
            </a:r>
          </a:p>
          <a:p>
            <a:pPr marL="512763" lvl="0" indent="-512763" algn="just" rtl="0">
              <a:lnSpc>
                <a:spcPct val="90000"/>
              </a:lnSpc>
              <a:spcBef>
                <a:spcPts val="960"/>
              </a:spcBef>
              <a:spcAft>
                <a:spcPts val="0"/>
              </a:spcAft>
              <a:buSzPts val="3200"/>
              <a:buFont typeface="Arial" pitchFamily="34" charset="0"/>
              <a:buChar char="•"/>
            </a:pPr>
            <a:r>
              <a:rPr lang="en-US" sz="2400" dirty="0">
                <a:latin typeface="Times New Roman" pitchFamily="18" charset="0"/>
                <a:cs typeface="Times New Roman" pitchFamily="18" charset="0"/>
              </a:rPr>
              <a:t>References</a:t>
            </a:r>
            <a:endParaRPr sz="2400" dirty="0">
              <a:latin typeface="Times New Roman" pitchFamily="18" charset="0"/>
              <a:cs typeface="Times New Roman" pitchFamily="18" charset="0"/>
            </a:endParaRPr>
          </a:p>
          <a:p>
            <a:pPr marL="228600" lvl="0" indent="-228600" algn="just" rtl="0">
              <a:lnSpc>
                <a:spcPct val="90000"/>
              </a:lnSpc>
              <a:spcBef>
                <a:spcPts val="960"/>
              </a:spcBef>
              <a:spcAft>
                <a:spcPts val="0"/>
              </a:spcAft>
              <a:buSzPts val="3200"/>
              <a:buNone/>
            </a:pPr>
            <a:endParaRPr dirty="0"/>
          </a:p>
        </p:txBody>
      </p:sp>
      <p:sp>
        <p:nvSpPr>
          <p:cNvPr id="136" name="Google Shape;136;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FF1B-D61A-9A2B-9B4B-018BE501DF22}"/>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Slide Number Placeholder 2">
            <a:extLst>
              <a:ext uri="{FF2B5EF4-FFF2-40B4-BE49-F238E27FC236}">
                <a16:creationId xmlns:a16="http://schemas.microsoft.com/office/drawing/2014/main" id="{2C2EFA34-81FB-FF91-6FF7-974C814035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4" name="Text Placeholder 3">
            <a:extLst>
              <a:ext uri="{FF2B5EF4-FFF2-40B4-BE49-F238E27FC236}">
                <a16:creationId xmlns:a16="http://schemas.microsoft.com/office/drawing/2014/main" id="{E38FC1BB-299E-E04D-4737-6F0FD6C81F6B}"/>
              </a:ext>
            </a:extLst>
          </p:cNvPr>
          <p:cNvSpPr>
            <a:spLocks noGrp="1"/>
          </p:cNvSpPr>
          <p:nvPr>
            <p:ph type="body" idx="1"/>
          </p:nvPr>
        </p:nvSpPr>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House Price Index (HPI) is commonly used to estimate the changes in housing price. Since housing price is strongly correlated to other factors such as location, area, population, it requires other information apart from HPI to predict individual housing price.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As a result, to explore various impacts of features on prediction methods, our project will provide both traditional and advanced machine learning approaches to investigate the difference among several advanced models. </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This project will also comprehensively validate multiple techniques in model implementation on regression and provide an optimistic result for housing price prediction.</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Technology used: Machine learning </a:t>
            </a:r>
            <a:r>
              <a:rPr lang="en-US" sz="3300" dirty="0">
                <a:latin typeface="Calibri" panose="020F0502020204030204" pitchFamily="34" charset="0"/>
                <a:ea typeface="Calibri" panose="020F0502020204030204" pitchFamily="34" charset="0"/>
                <a:cs typeface="Calibri" panose="020F0502020204030204" pitchFamily="34" charset="0"/>
              </a:rPr>
              <a:t>algorithms</a:t>
            </a:r>
            <a:r>
              <a:rPr lang="en-US" dirty="0">
                <a:latin typeface="Calibri" panose="020F0502020204030204" pitchFamily="34" charset="0"/>
                <a:ea typeface="Calibri" panose="020F0502020204030204" pitchFamily="34" charset="0"/>
                <a:cs typeface="Calibri" panose="020F0502020204030204" pitchFamily="34" charset="0"/>
              </a:rPr>
              <a:t> linear regression, random forests are used to train the model on a historical dataset of house prices and predict the future price.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63739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A664-5588-2EC8-6800-F1C2B4A59D64}"/>
              </a:ext>
            </a:extLst>
          </p:cNvPr>
          <p:cNvSpPr>
            <a:spLocks noGrp="1"/>
          </p:cNvSpPr>
          <p:nvPr>
            <p:ph type="title"/>
          </p:nvPr>
        </p:nvSpPr>
        <p:spPr/>
        <p:txBody>
          <a:bodyPr>
            <a:normAutofit fontScale="90000"/>
          </a:bodyPr>
          <a:lstStyle/>
          <a:p>
            <a:br>
              <a:rPr lang="en-IN" dirty="0"/>
            </a:br>
            <a:r>
              <a:rPr lang="en-IN" sz="4900" dirty="0">
                <a:latin typeface="Calibri" panose="020F0502020204030204" pitchFamily="34" charset="0"/>
                <a:ea typeface="Calibri" panose="020F0502020204030204" pitchFamily="34" charset="0"/>
                <a:cs typeface="Calibri" panose="020F0502020204030204" pitchFamily="34" charset="0"/>
              </a:rPr>
              <a:t>Introduction of the Project</a:t>
            </a:r>
          </a:p>
        </p:txBody>
      </p:sp>
      <p:sp>
        <p:nvSpPr>
          <p:cNvPr id="3" name="Slide Number Placeholder 2">
            <a:extLst>
              <a:ext uri="{FF2B5EF4-FFF2-40B4-BE49-F238E27FC236}">
                <a16:creationId xmlns:a16="http://schemas.microsoft.com/office/drawing/2014/main" id="{04AE51AA-7E34-C2BC-89DF-ADAEC834CE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4" name="Text Placeholder 3">
            <a:extLst>
              <a:ext uri="{FF2B5EF4-FFF2-40B4-BE49-F238E27FC236}">
                <a16:creationId xmlns:a16="http://schemas.microsoft.com/office/drawing/2014/main" id="{9CE1716B-4262-093F-4BE9-B49B0E85CFCB}"/>
              </a:ext>
            </a:extLst>
          </p:cNvPr>
          <p:cNvSpPr>
            <a:spLocks noGrp="1"/>
          </p:cNvSpPr>
          <p:nvPr>
            <p:ph type="body" idx="1"/>
          </p:nvPr>
        </p:nvSpPr>
        <p:spPr/>
        <p:txBody>
          <a:bodyPr>
            <a:normAutofit lnSpcReduction="10000"/>
          </a:bodyPr>
          <a:lstStyle/>
          <a:p>
            <a:r>
              <a:rPr lang="en-US" sz="2800" dirty="0"/>
              <a:t>To build this model, a historical dataset of house prices and relevant features will be collected and pre-processed. </a:t>
            </a:r>
          </a:p>
          <a:p>
            <a:endParaRPr lang="en-US" sz="2800" dirty="0"/>
          </a:p>
          <a:p>
            <a:r>
              <a:rPr lang="en-US" sz="2800" dirty="0"/>
              <a:t>The pre-processed data will then be used to train and test different machine learning algorithms such as linear regression and random forest. </a:t>
            </a:r>
          </a:p>
          <a:p>
            <a:endParaRPr lang="en-US" sz="2800" dirty="0"/>
          </a:p>
          <a:p>
            <a:r>
              <a:rPr lang="en-US" sz="2800" dirty="0"/>
              <a:t>The best performing algorithm will be selected based on performance metrics such as accuracy and mean squared error.</a:t>
            </a:r>
          </a:p>
          <a:p>
            <a:endParaRPr lang="en-US" sz="2800" dirty="0"/>
          </a:p>
          <a:p>
            <a:r>
              <a:rPr lang="en-US" sz="2800" dirty="0"/>
              <a:t>The final model will be evaluated on a test set of data and its performance will be compared to other existing models in the literature. In addition, the model will be validated on real-world data to demonstrate its practical applications.</a:t>
            </a:r>
            <a:endParaRPr lang="en-IN" sz="2800" dirty="0"/>
          </a:p>
        </p:txBody>
      </p:sp>
    </p:spTree>
    <p:extLst>
      <p:ext uri="{BB962C8B-B14F-4D97-AF65-F5344CB8AC3E}">
        <p14:creationId xmlns:p14="http://schemas.microsoft.com/office/powerpoint/2010/main" val="38041404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F970-814B-7B75-B945-A5187CCAF7E7}"/>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Objectives of the Project</a:t>
            </a:r>
          </a:p>
        </p:txBody>
      </p:sp>
      <p:sp>
        <p:nvSpPr>
          <p:cNvPr id="3" name="Slide Number Placeholder 2">
            <a:extLst>
              <a:ext uri="{FF2B5EF4-FFF2-40B4-BE49-F238E27FC236}">
                <a16:creationId xmlns:a16="http://schemas.microsoft.com/office/drawing/2014/main" id="{64729DBE-C2A7-8AC3-6781-33EB1E8A5B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4" name="Text Placeholder 3">
            <a:extLst>
              <a:ext uri="{FF2B5EF4-FFF2-40B4-BE49-F238E27FC236}">
                <a16:creationId xmlns:a16="http://schemas.microsoft.com/office/drawing/2014/main" id="{ABE54DFC-07C2-DBDD-F63D-3ED51FE5B042}"/>
              </a:ext>
            </a:extLst>
          </p:cNvPr>
          <p:cNvSpPr>
            <a:spLocks noGrp="1"/>
          </p:cNvSpPr>
          <p:nvPr>
            <p:ph type="body" idx="1"/>
          </p:nvPr>
        </p:nvSpPr>
        <p:spPr/>
        <p:txBody>
          <a:bodyPr>
            <a:noAutofit/>
          </a:bodyPr>
          <a:lstStyle/>
          <a:p>
            <a:pPr marL="114300" indent="0">
              <a:buNone/>
            </a:pPr>
            <a:r>
              <a:rPr lang="en-US" sz="2600" dirty="0"/>
              <a:t>The objective of this house rate prediction project in machine learning is to:</a:t>
            </a:r>
          </a:p>
          <a:p>
            <a:pPr>
              <a:lnSpc>
                <a:spcPct val="120000"/>
              </a:lnSpc>
            </a:pPr>
            <a:r>
              <a:rPr lang="en-US" sz="2600" dirty="0"/>
              <a:t>Develop a predictive model to estimate the future value of a house based on various factors such as location, size, age, and surrounding amenities.</a:t>
            </a:r>
          </a:p>
          <a:p>
            <a:pPr>
              <a:lnSpc>
                <a:spcPct val="120000"/>
              </a:lnSpc>
            </a:pPr>
            <a:r>
              <a:rPr lang="en-US" sz="2600" dirty="0"/>
              <a:t>Explore and analyze the relationship between the different features and the target variable (house price) using data visualization techniques.</a:t>
            </a:r>
          </a:p>
          <a:p>
            <a:pPr>
              <a:lnSpc>
                <a:spcPct val="120000"/>
              </a:lnSpc>
            </a:pPr>
            <a:r>
              <a:rPr lang="en-US" sz="2600" dirty="0"/>
              <a:t>Train and evaluate different machine learning algorithms to determine the best performing model for the task of house price prediction.</a:t>
            </a:r>
          </a:p>
          <a:p>
            <a:pPr>
              <a:lnSpc>
                <a:spcPct val="120000"/>
              </a:lnSpc>
            </a:pPr>
            <a:r>
              <a:rPr lang="en-US" sz="2600" dirty="0"/>
              <a:t>The ultimate goal of this project is to provide a reliable and accurate tool for estimating house prices that can be used by a wide range of stakeholders, including real estate agents, investors, homeowners, and government agencies.</a:t>
            </a:r>
            <a:endParaRPr lang="en-IN" sz="2600" dirty="0"/>
          </a:p>
        </p:txBody>
      </p:sp>
    </p:spTree>
    <p:extLst>
      <p:ext uri="{BB962C8B-B14F-4D97-AF65-F5344CB8AC3E}">
        <p14:creationId xmlns:p14="http://schemas.microsoft.com/office/powerpoint/2010/main" val="23548447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0B47-7B8B-E0A5-6977-FCEC7198C234}"/>
              </a:ext>
            </a:extLst>
          </p:cNvPr>
          <p:cNvSpPr>
            <a:spLocks noGrp="1"/>
          </p:cNvSpPr>
          <p:nvPr>
            <p:ph type="title"/>
          </p:nvPr>
        </p:nvSpPr>
        <p:spPr/>
        <p:txBody>
          <a:bodyPr>
            <a:normAutofit/>
          </a:bodyPr>
          <a:lstStyle/>
          <a:p>
            <a:r>
              <a:rPr lang="en-IN" dirty="0"/>
              <a:t>Literature/Existing Systems Survey</a:t>
            </a:r>
          </a:p>
        </p:txBody>
      </p:sp>
      <p:sp>
        <p:nvSpPr>
          <p:cNvPr id="3" name="Slide Number Placeholder 2">
            <a:extLst>
              <a:ext uri="{FF2B5EF4-FFF2-40B4-BE49-F238E27FC236}">
                <a16:creationId xmlns:a16="http://schemas.microsoft.com/office/drawing/2014/main" id="{EE145777-B77B-6196-EDC7-1E5FD3FB0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4" name="Text Placeholder 3">
            <a:extLst>
              <a:ext uri="{FF2B5EF4-FFF2-40B4-BE49-F238E27FC236}">
                <a16:creationId xmlns:a16="http://schemas.microsoft.com/office/drawing/2014/main" id="{E6B4496B-3A6E-FAEC-EA44-35D448F36AA7}"/>
              </a:ext>
            </a:extLst>
          </p:cNvPr>
          <p:cNvSpPr>
            <a:spLocks noGrp="1"/>
          </p:cNvSpPr>
          <p:nvPr>
            <p:ph type="body" idx="1"/>
          </p:nvPr>
        </p:nvSpPr>
        <p:spPr/>
        <p:txBody>
          <a:bodyPr>
            <a:normAutofit/>
          </a:bodyPr>
          <a:lstStyle/>
          <a:p>
            <a:r>
              <a:rPr lang="en-US" sz="2800" dirty="0"/>
              <a:t>There are several existing systems for house price prediction, including online platforms such as Zillow and Redfin, as well as real estate appraisal software and services. </a:t>
            </a:r>
          </a:p>
          <a:p>
            <a:r>
              <a:rPr lang="en-US" sz="2800" dirty="0"/>
              <a:t>These systems typically use a combination of machine learning algorithms and feature engineering to predict house prices and provide insights into the real estate market.</a:t>
            </a:r>
          </a:p>
          <a:p>
            <a:r>
              <a:rPr lang="en-US" sz="2800" dirty="0"/>
              <a:t>Zillow: Zillow is an online real estate platform that provides information and tools related to buying, selling, and renting homes. One of its key features is Zestimate, which is a house price prediction tool that uses machine learning algorithms to estimate the value of a property. </a:t>
            </a:r>
          </a:p>
          <a:p>
            <a:r>
              <a:rPr lang="en-US" sz="2800" dirty="0"/>
              <a:t>Redfin: Redfin is another online real estate platform that provides information and tools related to buying, selling, and renting homes. </a:t>
            </a:r>
            <a:endParaRPr lang="en-IN" sz="2800" dirty="0"/>
          </a:p>
        </p:txBody>
      </p:sp>
    </p:spTree>
    <p:extLst>
      <p:ext uri="{BB962C8B-B14F-4D97-AF65-F5344CB8AC3E}">
        <p14:creationId xmlns:p14="http://schemas.microsoft.com/office/powerpoint/2010/main" val="11116137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5DB3-118C-5075-2D97-EEC037966056}"/>
              </a:ext>
            </a:extLst>
          </p:cNvPr>
          <p:cNvSpPr>
            <a:spLocks noGrp="1"/>
          </p:cNvSpPr>
          <p:nvPr>
            <p:ph type="title"/>
          </p:nvPr>
        </p:nvSpPr>
        <p:spPr/>
        <p:txBody>
          <a:bodyPr/>
          <a:lstStyle/>
          <a:p>
            <a:r>
              <a:rPr lang="en-IN" dirty="0"/>
              <a:t>Hardware and Software Requirements</a:t>
            </a:r>
          </a:p>
        </p:txBody>
      </p:sp>
      <p:sp>
        <p:nvSpPr>
          <p:cNvPr id="3" name="Slide Number Placeholder 2">
            <a:extLst>
              <a:ext uri="{FF2B5EF4-FFF2-40B4-BE49-F238E27FC236}">
                <a16:creationId xmlns:a16="http://schemas.microsoft.com/office/drawing/2014/main" id="{4685B4B8-796D-D585-CAB5-2439C66DA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4" name="Text Placeholder 3">
            <a:extLst>
              <a:ext uri="{FF2B5EF4-FFF2-40B4-BE49-F238E27FC236}">
                <a16:creationId xmlns:a16="http://schemas.microsoft.com/office/drawing/2014/main" id="{438AE9BA-EF97-0683-05BC-7B53F7E2DD0C}"/>
              </a:ext>
            </a:extLst>
          </p:cNvPr>
          <p:cNvSpPr>
            <a:spLocks noGrp="1"/>
          </p:cNvSpPr>
          <p:nvPr>
            <p:ph type="body" idx="1"/>
          </p:nvPr>
        </p:nvSpPr>
        <p:spPr/>
        <p:txBody>
          <a:bodyPr>
            <a:normAutofit/>
          </a:bodyPr>
          <a:lstStyle/>
          <a:p>
            <a:pPr marL="114300" indent="0">
              <a:buNone/>
            </a:pPr>
            <a:r>
              <a:rPr lang="en-US" sz="2800" dirty="0"/>
              <a:t>The hardware and software requirements for house rate prediction in machine learning are as follows:</a:t>
            </a:r>
          </a:p>
          <a:p>
            <a:pPr marL="114300" indent="0">
              <a:buNone/>
            </a:pPr>
            <a:endParaRPr lang="en-US" sz="2800" dirty="0"/>
          </a:p>
          <a:p>
            <a:pPr marL="114300" indent="0">
              <a:buNone/>
            </a:pPr>
            <a:r>
              <a:rPr lang="en-US" sz="2800" dirty="0"/>
              <a:t>Hardware:</a:t>
            </a:r>
          </a:p>
          <a:p>
            <a:r>
              <a:rPr lang="en-US" sz="2800" dirty="0"/>
              <a:t>8 GB RAM.</a:t>
            </a:r>
          </a:p>
          <a:p>
            <a:r>
              <a:rPr lang="en-US" sz="2800" dirty="0"/>
              <a:t>A GPU.</a:t>
            </a:r>
          </a:p>
          <a:p>
            <a:endParaRPr lang="en-US" sz="2800" dirty="0"/>
          </a:p>
          <a:p>
            <a:pPr marL="114300" indent="0">
              <a:buNone/>
            </a:pPr>
            <a:r>
              <a:rPr lang="en-IN" sz="2800" dirty="0"/>
              <a:t>Software:</a:t>
            </a:r>
          </a:p>
          <a:p>
            <a:pPr>
              <a:buFont typeface="Wingdings" panose="05000000000000000000" pitchFamily="2" charset="2"/>
              <a:buChar char="v"/>
            </a:pPr>
            <a:r>
              <a:rPr lang="en-IN" sz="2800" dirty="0"/>
              <a:t>Operating system Windows, MacOS, or Linux.</a:t>
            </a:r>
          </a:p>
          <a:p>
            <a:pPr>
              <a:buFont typeface="Wingdings" panose="05000000000000000000" pitchFamily="2" charset="2"/>
              <a:buChar char="v"/>
            </a:pPr>
            <a:r>
              <a:rPr lang="en-IN" sz="2800" dirty="0"/>
              <a:t>Python with packages for data analysis, visualization, and machine learning.</a:t>
            </a:r>
          </a:p>
          <a:p>
            <a:pPr>
              <a:buFont typeface="Wingdings" panose="05000000000000000000" pitchFamily="2" charset="2"/>
              <a:buChar char="v"/>
            </a:pPr>
            <a:r>
              <a:rPr lang="en-IN" sz="2800" dirty="0"/>
              <a:t>Jupyter Notebook.</a:t>
            </a:r>
          </a:p>
        </p:txBody>
      </p:sp>
    </p:spTree>
    <p:extLst>
      <p:ext uri="{BB962C8B-B14F-4D97-AF65-F5344CB8AC3E}">
        <p14:creationId xmlns:p14="http://schemas.microsoft.com/office/powerpoint/2010/main" val="1872610896"/>
      </p:ext>
    </p:extLst>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1589</Words>
  <Application>Microsoft Office PowerPoint</Application>
  <PresentationFormat>Widescreen</PresentationFormat>
  <Paragraphs>142</Paragraphs>
  <Slides>20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Calibri</vt:lpstr>
      <vt:lpstr>Noto Sans Symbols</vt:lpstr>
      <vt:lpstr>Droid Sans Mono</vt:lpstr>
      <vt:lpstr>Arial</vt:lpstr>
      <vt:lpstr>Quattrocento Sans</vt:lpstr>
      <vt:lpstr>Wingdings</vt:lpstr>
      <vt:lpstr>Courier New</vt:lpstr>
      <vt:lpstr>Söhne</vt:lpstr>
      <vt:lpstr>Arial Black</vt:lpstr>
      <vt:lpstr>Times New Roman</vt:lpstr>
      <vt:lpstr>WelcomeDoc</vt:lpstr>
      <vt:lpstr>PowerPoint Presentation</vt:lpstr>
      <vt:lpstr>House rate prediction with the help of Supervised Regression model</vt:lpstr>
      <vt:lpstr>Supervised by: Prof. Pawan Makhija</vt:lpstr>
      <vt:lpstr>Project Presentation Outline</vt:lpstr>
      <vt:lpstr>Abstract</vt:lpstr>
      <vt:lpstr> Introduction of the Project</vt:lpstr>
      <vt:lpstr>Objectives of the Project</vt:lpstr>
      <vt:lpstr>Literature/Existing Systems Survey</vt:lpstr>
      <vt:lpstr>Hardware and Software Requirements</vt:lpstr>
      <vt:lpstr>Problem Statement</vt:lpstr>
      <vt:lpstr>Proposed Solution</vt:lpstr>
      <vt:lpstr>Proposed Solution</vt:lpstr>
      <vt:lpstr>Expected Project Outcomes</vt:lpstr>
      <vt:lpstr>Limitation and Future Scope</vt:lpstr>
      <vt:lpstr>PowerPoint Presentation</vt:lpstr>
      <vt:lpstr>Conclusions</vt:lpstr>
      <vt:lpstr>Conclusions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mahendra27chourasiya@gmail.com</cp:lastModifiedBy>
  <cp:revision>16</cp:revision>
  <dcterms:modified xsi:type="dcterms:W3CDTF">2023-02-14T10:00:49Z</dcterms:modified>
</cp:coreProperties>
</file>