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68" r:id="rId2"/>
    <p:sldId id="258" r:id="rId3"/>
    <p:sldId id="259" r:id="rId4"/>
    <p:sldId id="261" r:id="rId5"/>
    <p:sldId id="266" r:id="rId6"/>
    <p:sldId id="271" r:id="rId7"/>
    <p:sldId id="273" r:id="rId8"/>
    <p:sldId id="274" r:id="rId9"/>
    <p:sldId id="275" r:id="rId10"/>
    <p:sldId id="277" r:id="rId11"/>
    <p:sldId id="276" r:id="rId12"/>
    <p:sldId id="282" r:id="rId13"/>
    <p:sldId id="279" r:id="rId14"/>
    <p:sldId id="278" r:id="rId15"/>
    <p:sldId id="280" r:id="rId16"/>
    <p:sldId id="26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57" autoAdjust="0"/>
  </p:normalViewPr>
  <p:slideViewPr>
    <p:cSldViewPr snapToGrid="0">
      <p:cViewPr>
        <p:scale>
          <a:sx n="50" d="100"/>
          <a:sy n="50" d="100"/>
        </p:scale>
        <p:origin x="638" y="648"/>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11/12/2024</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11/12/2024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1CA4D78-1191-424A-BFB0-F882CDA92BC1}"/>
              </a:ext>
            </a:extLst>
          </p:cNvPr>
          <p:cNvPicPr>
            <a:picLocks noGrp="1" noChangeAspect="1"/>
          </p:cNvPicPr>
          <p:nvPr>
            <p:ph type="pic" sz="quarter" idx="13"/>
          </p:nvPr>
        </p:nvPicPr>
        <p:blipFill>
          <a:blip r:embed="rId2"/>
          <a:srcRect t="8890" b="8890"/>
          <a:stretch>
            <a:fillRect/>
          </a:stretch>
        </p:blipFill>
        <p:spPr>
          <a:xfrm>
            <a:off x="0" y="8878"/>
            <a:ext cx="12192000" cy="6678613"/>
          </a:xfrm>
        </p:spPr>
      </p:pic>
      <p:sp>
        <p:nvSpPr>
          <p:cNvPr id="3" name="Slide Number Placeholder 2">
            <a:extLst>
              <a:ext uri="{FF2B5EF4-FFF2-40B4-BE49-F238E27FC236}">
                <a16:creationId xmlns:a16="http://schemas.microsoft.com/office/drawing/2014/main" id="{ADB2DB31-6E99-45AF-9116-7795F25E0CD0}"/>
              </a:ext>
            </a:extLst>
          </p:cNvPr>
          <p:cNvSpPr>
            <a:spLocks noGrp="1"/>
          </p:cNvSpPr>
          <p:nvPr>
            <p:ph type="sldNum" sz="quarter" idx="16"/>
          </p:nvPr>
        </p:nvSpPr>
        <p:spPr/>
        <p:txBody>
          <a:bodyPr/>
          <a:lstStyle/>
          <a:p>
            <a:fld id="{058DB212-BFA2-403F-85EF-DFD3FF6D973A}" type="slidenum">
              <a:rPr lang="en-US" noProof="0" smtClean="0"/>
              <a:pPr/>
              <a:t>1</a:t>
            </a:fld>
            <a:endParaRPr lang="en-US" noProof="0"/>
          </a:p>
        </p:txBody>
      </p:sp>
      <p:sp>
        <p:nvSpPr>
          <p:cNvPr id="5" name="Title 4">
            <a:extLst>
              <a:ext uri="{FF2B5EF4-FFF2-40B4-BE49-F238E27FC236}">
                <a16:creationId xmlns:a16="http://schemas.microsoft.com/office/drawing/2014/main" id="{F3687B92-E37A-4B45-AE92-4EB9B7E1743E}"/>
              </a:ext>
            </a:extLst>
          </p:cNvPr>
          <p:cNvSpPr>
            <a:spLocks noGrp="1"/>
          </p:cNvSpPr>
          <p:nvPr>
            <p:ph type="title"/>
          </p:nvPr>
        </p:nvSpPr>
        <p:spPr>
          <a:xfrm>
            <a:off x="0" y="5767"/>
            <a:ext cx="6723708" cy="971089"/>
          </a:xfrm>
        </p:spPr>
        <p:txBody>
          <a:bodyPr/>
          <a:lstStyle/>
          <a:p>
            <a:r>
              <a:rPr lang="en-US" sz="55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DENGUE ANALYSIS</a:t>
            </a:r>
            <a:endParaRPr lang="en-IN" sz="5500" b="1" dirty="0">
              <a:solidFill>
                <a:schemeClr val="tx1"/>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F58DDAE9-0BCA-4EBB-8921-4EDDB116026F}"/>
              </a:ext>
            </a:extLst>
          </p:cNvPr>
          <p:cNvSpPr txBox="1"/>
          <p:nvPr/>
        </p:nvSpPr>
        <p:spPr>
          <a:xfrm>
            <a:off x="106532" y="2431365"/>
            <a:ext cx="4375230" cy="1815882"/>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a:t>
            </a:r>
          </a:p>
          <a:p>
            <a:endPar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ASHWANI PANDEY-12211155</a:t>
            </a:r>
          </a:p>
          <a:p>
            <a:pPr algn="ctr">
              <a:spcBef>
                <a:spcPts val="45"/>
              </a:spcBef>
            </a:pPr>
            <a:r>
              <a:rPr lang="en-US" sz="2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ABHISHEK KUMAR-12213098</a:t>
            </a:r>
            <a:endParaRPr lang="en-IN" sz="2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299433-20DC-4F51-9250-EBFDE167DE82}"/>
              </a:ext>
            </a:extLst>
          </p:cNvPr>
          <p:cNvSpPr txBox="1"/>
          <p:nvPr/>
        </p:nvSpPr>
        <p:spPr>
          <a:xfrm>
            <a:off x="3156031" y="5187418"/>
            <a:ext cx="3693948" cy="1415772"/>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To:</a:t>
            </a:r>
          </a:p>
          <a:p>
            <a:endPar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Amninder</a:t>
            </a:r>
            <a:r>
              <a:rPr lang="en-IN"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Kaur</a:t>
            </a:r>
          </a:p>
          <a:p>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075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4E2F-FBD3-4D46-810C-716DC0E9441E}"/>
              </a:ext>
            </a:extLst>
          </p:cNvPr>
          <p:cNvSpPr>
            <a:spLocks noGrp="1"/>
          </p:cNvSpPr>
          <p:nvPr>
            <p:ph type="title"/>
          </p:nvPr>
        </p:nvSpPr>
        <p:spPr/>
        <p:txBody>
          <a:bodyPr/>
          <a:lstStyle/>
          <a:p>
            <a:r>
              <a:rPr lang="en-US" sz="5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VISUALIZATION IN BOXPLOT</a:t>
            </a:r>
            <a:endParaRPr lang="en-IN" sz="5500" dirty="0"/>
          </a:p>
        </p:txBody>
      </p:sp>
      <p:sp>
        <p:nvSpPr>
          <p:cNvPr id="3" name="Text Placeholder 2">
            <a:extLst>
              <a:ext uri="{FF2B5EF4-FFF2-40B4-BE49-F238E27FC236}">
                <a16:creationId xmlns:a16="http://schemas.microsoft.com/office/drawing/2014/main" id="{F5F8FF50-9D90-449F-981B-3BFC7478BAC8}"/>
              </a:ext>
            </a:extLst>
          </p:cNvPr>
          <p:cNvSpPr>
            <a:spLocks noGrp="1"/>
          </p:cNvSpPr>
          <p:nvPr>
            <p:ph type="body" sz="quarter" idx="12"/>
          </p:nvPr>
        </p:nvSpPr>
        <p:spPr>
          <a:xfrm>
            <a:off x="208344" y="2236503"/>
            <a:ext cx="4363657" cy="3736033"/>
          </a:xfrm>
        </p:spPr>
        <p:txBody>
          <a:bodyPr/>
          <a:lstStyle/>
          <a:p>
            <a:pPr algn="just"/>
            <a:r>
              <a:rPr lang="en-IN" sz="2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 R, a boxplot is a graphical representation of the distribution of numerical data through their quartiles, as described earlier. The boxplot() function in R is used to create boxplots, and it accepts one or more numerical vectors as input.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CAE1D9C-2F1B-486B-A7E6-94E0E3DB26BE}"/>
              </a:ext>
            </a:extLst>
          </p:cNvPr>
          <p:cNvSpPr>
            <a:spLocks noGrp="1"/>
          </p:cNvSpPr>
          <p:nvPr>
            <p:ph type="sldNum" sz="quarter" idx="14"/>
          </p:nvPr>
        </p:nvSpPr>
        <p:spPr/>
        <p:txBody>
          <a:bodyPr/>
          <a:lstStyle/>
          <a:p>
            <a:fld id="{058DB212-BFA2-403F-85EF-DFD3FF6D973A}" type="slidenum">
              <a:rPr lang="en-US" noProof="0" smtClean="0"/>
              <a:pPr/>
              <a:t>10</a:t>
            </a:fld>
            <a:endParaRPr lang="en-US" noProof="0"/>
          </a:p>
        </p:txBody>
      </p:sp>
      <p:pic>
        <p:nvPicPr>
          <p:cNvPr id="5" name="Picture 4" descr="A screenshot of a graph&#10;&#10;Description automatically generated">
            <a:extLst>
              <a:ext uri="{FF2B5EF4-FFF2-40B4-BE49-F238E27FC236}">
                <a16:creationId xmlns:a16="http://schemas.microsoft.com/office/drawing/2014/main" id="{5CE74AA1-F631-4BF7-9706-4DBA4A1FA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960" y="1097280"/>
            <a:ext cx="7178040" cy="5565479"/>
          </a:xfrm>
          <a:prstGeom prst="rect">
            <a:avLst/>
          </a:prstGeom>
        </p:spPr>
      </p:pic>
    </p:spTree>
    <p:extLst>
      <p:ext uri="{BB962C8B-B14F-4D97-AF65-F5344CB8AC3E}">
        <p14:creationId xmlns:p14="http://schemas.microsoft.com/office/powerpoint/2010/main" val="227030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B058-4880-44D2-92A8-3F0D20AE398D}"/>
              </a:ext>
            </a:extLst>
          </p:cNvPr>
          <p:cNvSpPr>
            <a:spLocks noGrp="1"/>
          </p:cNvSpPr>
          <p:nvPr>
            <p:ph type="title"/>
          </p:nvPr>
        </p:nvSpPr>
        <p:spPr>
          <a:xfrm>
            <a:off x="123124" y="360000"/>
            <a:ext cx="11962195" cy="1377360"/>
          </a:xfrm>
        </p:spPr>
        <p:txBody>
          <a:bodyPr/>
          <a:lstStyle/>
          <a:p>
            <a:r>
              <a:rPr lang="en-US" sz="5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VISUALIZATION IN SCATTERPLOT</a:t>
            </a:r>
            <a:endParaRPr lang="en-IN" sz="5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FC0DBF5-FFC0-4E45-A051-52F2B060B8AB}"/>
              </a:ext>
            </a:extLst>
          </p:cNvPr>
          <p:cNvSpPr>
            <a:spLocks noGrp="1"/>
          </p:cNvSpPr>
          <p:nvPr>
            <p:ph type="body" sz="quarter" idx="12"/>
          </p:nvPr>
        </p:nvSpPr>
        <p:spPr>
          <a:xfrm>
            <a:off x="123125" y="2329680"/>
            <a:ext cx="5062333" cy="3232920"/>
          </a:xfrm>
        </p:spPr>
        <p:txBody>
          <a:bodyPr/>
          <a:lstStyle/>
          <a:p>
            <a:pPr algn="just"/>
            <a:r>
              <a:rPr lang="en-IN" sz="2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scatterplot is a type of graphical representation used to display the relationship between two continuous variables. It consists of a plot where each data point is represented by a dot or marker, positioned according to its values on the two variables being compared.</a:t>
            </a: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0A1B8C6-C5A9-4742-8915-F39F1E70033E}"/>
              </a:ext>
            </a:extLst>
          </p:cNvPr>
          <p:cNvSpPr>
            <a:spLocks noGrp="1"/>
          </p:cNvSpPr>
          <p:nvPr>
            <p:ph type="sldNum" sz="quarter" idx="14"/>
          </p:nvPr>
        </p:nvSpPr>
        <p:spPr/>
        <p:txBody>
          <a:bodyPr/>
          <a:lstStyle/>
          <a:p>
            <a:fld id="{058DB212-BFA2-403F-85EF-DFD3FF6D973A}" type="slidenum">
              <a:rPr lang="en-US" noProof="0" smtClean="0"/>
              <a:pPr/>
              <a:t>11</a:t>
            </a:fld>
            <a:endParaRPr lang="en-US" noProof="0"/>
          </a:p>
        </p:txBody>
      </p:sp>
      <p:pic>
        <p:nvPicPr>
          <p:cNvPr id="5" name="Picture 4" descr="A graph of blood cells&#10;&#10;Description automatically generated with medium confidence">
            <a:extLst>
              <a:ext uri="{FF2B5EF4-FFF2-40B4-BE49-F238E27FC236}">
                <a16:creationId xmlns:a16="http://schemas.microsoft.com/office/drawing/2014/main" id="{0401A856-AD4E-41F7-9E98-B7F39DA00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240" y="1310641"/>
            <a:ext cx="6736079" cy="5187360"/>
          </a:xfrm>
          <a:prstGeom prst="rect">
            <a:avLst/>
          </a:prstGeom>
        </p:spPr>
      </p:pic>
    </p:spTree>
    <p:extLst>
      <p:ext uri="{BB962C8B-B14F-4D97-AF65-F5344CB8AC3E}">
        <p14:creationId xmlns:p14="http://schemas.microsoft.com/office/powerpoint/2010/main" val="315319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DD6E-E747-A601-AF64-D79896EF906D}"/>
              </a:ext>
            </a:extLst>
          </p:cNvPr>
          <p:cNvSpPr>
            <a:spLocks noGrp="1"/>
          </p:cNvSpPr>
          <p:nvPr>
            <p:ph type="title"/>
          </p:nvPr>
        </p:nvSpPr>
        <p:spPr/>
        <p:txBody>
          <a:bodyPr/>
          <a:lstStyle/>
          <a:p>
            <a:r>
              <a:rPr lang="en-US" dirty="0"/>
              <a:t>SUMMARY OF DATASET</a:t>
            </a:r>
            <a:endParaRPr lang="en-IN" dirty="0"/>
          </a:p>
        </p:txBody>
      </p:sp>
      <p:pic>
        <p:nvPicPr>
          <p:cNvPr id="9" name="Content Placeholder 8" descr="A screenshot of a computer code">
            <a:extLst>
              <a:ext uri="{FF2B5EF4-FFF2-40B4-BE49-F238E27FC236}">
                <a16:creationId xmlns:a16="http://schemas.microsoft.com/office/drawing/2014/main" id="{289AFA64-3E87-B60A-5B82-685025A27AD6}"/>
              </a:ext>
            </a:extLst>
          </p:cNvPr>
          <p:cNvPicPr>
            <a:picLocks noGrp="1" noChangeAspect="1"/>
          </p:cNvPicPr>
          <p:nvPr>
            <p:ph sz="half" idx="1"/>
          </p:nvPr>
        </p:nvPicPr>
        <p:blipFill>
          <a:blip r:embed="rId2"/>
          <a:stretch>
            <a:fillRect/>
          </a:stretch>
        </p:blipFill>
        <p:spPr>
          <a:xfrm>
            <a:off x="182880" y="1615440"/>
            <a:ext cx="5913120" cy="4474080"/>
          </a:xfrm>
        </p:spPr>
      </p:pic>
      <p:pic>
        <p:nvPicPr>
          <p:cNvPr id="11" name="Content Placeholder 10" descr="A screenshot of a computer screen&#10;&#10;Description automatically generated">
            <a:extLst>
              <a:ext uri="{FF2B5EF4-FFF2-40B4-BE49-F238E27FC236}">
                <a16:creationId xmlns:a16="http://schemas.microsoft.com/office/drawing/2014/main" id="{3E8DCEA7-2F87-C5AB-FD11-4454FFB746E1}"/>
              </a:ext>
            </a:extLst>
          </p:cNvPr>
          <p:cNvPicPr>
            <a:picLocks noGrp="1" noChangeAspect="1"/>
          </p:cNvPicPr>
          <p:nvPr>
            <p:ph sz="half" idx="2"/>
          </p:nvPr>
        </p:nvPicPr>
        <p:blipFill>
          <a:blip r:embed="rId3"/>
          <a:stretch>
            <a:fillRect/>
          </a:stretch>
        </p:blipFill>
        <p:spPr>
          <a:xfrm>
            <a:off x="6454775" y="1615440"/>
            <a:ext cx="5737225" cy="4145280"/>
          </a:xfrm>
        </p:spPr>
      </p:pic>
      <p:sp>
        <p:nvSpPr>
          <p:cNvPr id="7" name="Slide Number Placeholder 6">
            <a:extLst>
              <a:ext uri="{FF2B5EF4-FFF2-40B4-BE49-F238E27FC236}">
                <a16:creationId xmlns:a16="http://schemas.microsoft.com/office/drawing/2014/main" id="{927C4CAD-EAE6-5E23-3BF6-5BBA31500BE9}"/>
              </a:ext>
            </a:extLst>
          </p:cNvPr>
          <p:cNvSpPr>
            <a:spLocks noGrp="1"/>
          </p:cNvSpPr>
          <p:nvPr>
            <p:ph type="sldNum" sz="quarter" idx="16"/>
          </p:nvPr>
        </p:nvSpPr>
        <p:spPr/>
        <p:txBody>
          <a:bodyPr/>
          <a:lstStyle/>
          <a:p>
            <a:fld id="{058DB212-BFA2-403F-85EF-DFD3FF6D973A}" type="slidenum">
              <a:rPr lang="en-US" noProof="0" smtClean="0"/>
              <a:pPr/>
              <a:t>12</a:t>
            </a:fld>
            <a:endParaRPr lang="en-US" noProof="0"/>
          </a:p>
        </p:txBody>
      </p:sp>
    </p:spTree>
    <p:extLst>
      <p:ext uri="{BB962C8B-B14F-4D97-AF65-F5344CB8AC3E}">
        <p14:creationId xmlns:p14="http://schemas.microsoft.com/office/powerpoint/2010/main" val="268662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aph with blue dots and red line&#10;&#10;Description automatically generated">
            <a:extLst>
              <a:ext uri="{FF2B5EF4-FFF2-40B4-BE49-F238E27FC236}">
                <a16:creationId xmlns:a16="http://schemas.microsoft.com/office/drawing/2014/main" id="{3D0AD462-11AB-8583-AECE-6EDFDEEEBA09}"/>
              </a:ext>
            </a:extLst>
          </p:cNvPr>
          <p:cNvPicPr>
            <a:picLocks noGrp="1" noChangeAspect="1"/>
          </p:cNvPicPr>
          <p:nvPr>
            <p:ph type="pic" sz="quarter" idx="13"/>
          </p:nvPr>
        </p:nvPicPr>
        <p:blipFill>
          <a:blip r:embed="rId2"/>
          <a:srcRect r="6706" b="3"/>
          <a:stretch/>
        </p:blipFill>
        <p:spPr>
          <a:xfrm>
            <a:off x="20" y="1064870"/>
            <a:ext cx="12191980" cy="5793129"/>
          </a:xfrm>
          <a:noFill/>
        </p:spPr>
      </p:pic>
      <p:sp>
        <p:nvSpPr>
          <p:cNvPr id="3" name="Slide Number Placeholder 2" hidden="1">
            <a:extLst>
              <a:ext uri="{FF2B5EF4-FFF2-40B4-BE49-F238E27FC236}">
                <a16:creationId xmlns:a16="http://schemas.microsoft.com/office/drawing/2014/main" id="{1BDD9B76-84FA-D255-7E92-B8D8A877F685}"/>
              </a:ext>
            </a:extLst>
          </p:cNvPr>
          <p:cNvSpPr>
            <a:spLocks noGrp="1"/>
          </p:cNvSpPr>
          <p:nvPr>
            <p:ph type="sldNum" sz="quarter" idx="4294967295"/>
          </p:nvPr>
        </p:nvSpPr>
        <p:spPr>
          <a:xfrm>
            <a:off x="11594400" y="6678000"/>
            <a:ext cx="597600" cy="144000"/>
          </a:xfrm>
        </p:spPr>
        <p:txBody>
          <a:bodyPr/>
          <a:lstStyle/>
          <a:p>
            <a:pPr>
              <a:spcAft>
                <a:spcPts val="600"/>
              </a:spcAft>
            </a:pPr>
            <a:fld id="{058DB212-BFA2-403F-85EF-DFD3FF6D973A}" type="slidenum">
              <a:rPr lang="en-US" noProof="0" smtClean="0"/>
              <a:pPr>
                <a:spcAft>
                  <a:spcPts val="600"/>
                </a:spcAft>
              </a:pPr>
              <a:t>13</a:t>
            </a:fld>
            <a:endParaRPr lang="en-US" noProof="0"/>
          </a:p>
        </p:txBody>
      </p:sp>
      <p:sp>
        <p:nvSpPr>
          <p:cNvPr id="12" name="TextBox 11">
            <a:extLst>
              <a:ext uri="{FF2B5EF4-FFF2-40B4-BE49-F238E27FC236}">
                <a16:creationId xmlns:a16="http://schemas.microsoft.com/office/drawing/2014/main" id="{05706B67-7B99-8150-F8AD-4D085D76095D}"/>
              </a:ext>
            </a:extLst>
          </p:cNvPr>
          <p:cNvSpPr txBox="1"/>
          <p:nvPr/>
        </p:nvSpPr>
        <p:spPr>
          <a:xfrm>
            <a:off x="752354" y="370390"/>
            <a:ext cx="11065398" cy="584775"/>
          </a:xfrm>
          <a:prstGeom prst="rect">
            <a:avLst/>
          </a:prstGeom>
          <a:noFill/>
        </p:spPr>
        <p:txBody>
          <a:bodyPr wrap="square" rtlCol="0">
            <a:spAutoFit/>
          </a:bodyPr>
          <a:lstStyle/>
          <a:p>
            <a:r>
              <a:rPr lang="en-US" sz="3200" b="1" dirty="0">
                <a:solidFill>
                  <a:schemeClr val="tx1">
                    <a:lumMod val="65000"/>
                    <a:lumOff val="35000"/>
                  </a:schemeClr>
                </a:solidFill>
                <a:effectLst>
                  <a:outerShdw blurRad="38100" dist="38100" dir="2700000" algn="tl">
                    <a:srgbClr val="000000">
                      <a:alpha val="43137"/>
                    </a:srgbClr>
                  </a:outerShdw>
                </a:effectLst>
                <a:latin typeface="+mj-lt"/>
              </a:rPr>
              <a:t>LINEAR REGRESSION MODEL</a:t>
            </a:r>
            <a:endParaRPr lang="en-IN" sz="3200" dirty="0">
              <a:solidFill>
                <a:schemeClr val="tx1">
                  <a:lumMod val="65000"/>
                  <a:lumOff val="35000"/>
                </a:schemeClr>
              </a:solidFill>
              <a:latin typeface="+mj-lt"/>
            </a:endParaRPr>
          </a:p>
        </p:txBody>
      </p:sp>
    </p:spTree>
    <p:extLst>
      <p:ext uri="{BB962C8B-B14F-4D97-AF65-F5344CB8AC3E}">
        <p14:creationId xmlns:p14="http://schemas.microsoft.com/office/powerpoint/2010/main" val="3441003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aph of a graph showing a number of patients&#10;&#10;Description automatically generated with medium confidence">
            <a:extLst>
              <a:ext uri="{FF2B5EF4-FFF2-40B4-BE49-F238E27FC236}">
                <a16:creationId xmlns:a16="http://schemas.microsoft.com/office/drawing/2014/main" id="{FD6D30F9-3680-1427-35A6-552AA5408E35}"/>
              </a:ext>
            </a:extLst>
          </p:cNvPr>
          <p:cNvPicPr>
            <a:picLocks noGrp="1" noChangeAspect="1"/>
          </p:cNvPicPr>
          <p:nvPr>
            <p:ph type="pic" sz="quarter" idx="13"/>
          </p:nvPr>
        </p:nvPicPr>
        <p:blipFill>
          <a:blip r:embed="rId2"/>
          <a:srcRect r="4188" b="1"/>
          <a:stretch/>
        </p:blipFill>
        <p:spPr>
          <a:xfrm>
            <a:off x="20" y="975360"/>
            <a:ext cx="12191979" cy="5846640"/>
          </a:xfrm>
          <a:noFill/>
        </p:spPr>
      </p:pic>
      <p:sp>
        <p:nvSpPr>
          <p:cNvPr id="17" name="Slide Number Placeholder 2">
            <a:extLst>
              <a:ext uri="{FF2B5EF4-FFF2-40B4-BE49-F238E27FC236}">
                <a16:creationId xmlns:a16="http://schemas.microsoft.com/office/drawing/2014/main" id="{25D4F595-E592-CB52-FA55-31D39FA54389}"/>
              </a:ext>
            </a:extLst>
          </p:cNvPr>
          <p:cNvSpPr>
            <a:spLocks noGrp="1"/>
          </p:cNvSpPr>
          <p:nvPr>
            <p:ph type="sldNum" sz="quarter" idx="16"/>
          </p:nvPr>
        </p:nvSpPr>
        <p:spPr>
          <a:xfrm>
            <a:off x="11594400" y="6678000"/>
            <a:ext cx="597600" cy="144000"/>
          </a:xfrm>
        </p:spPr>
        <p:txBody>
          <a:bodyPr/>
          <a:lstStyle/>
          <a:p>
            <a:pPr>
              <a:spcAft>
                <a:spcPts val="600"/>
              </a:spcAft>
            </a:pPr>
            <a:fld id="{058DB212-BFA2-403F-85EF-DFD3FF6D973A}" type="slidenum">
              <a:rPr lang="en-US" noProof="0" smtClean="0"/>
              <a:pPr>
                <a:spcAft>
                  <a:spcPts val="600"/>
                </a:spcAft>
              </a:pPr>
              <a:t>14</a:t>
            </a:fld>
            <a:endParaRPr lang="en-US" noProof="0"/>
          </a:p>
        </p:txBody>
      </p:sp>
      <p:sp>
        <p:nvSpPr>
          <p:cNvPr id="5" name="Title 4">
            <a:extLst>
              <a:ext uri="{FF2B5EF4-FFF2-40B4-BE49-F238E27FC236}">
                <a16:creationId xmlns:a16="http://schemas.microsoft.com/office/drawing/2014/main" id="{BF76F7E6-B1FA-ACFF-7A70-DFEA5D6CD7D8}"/>
              </a:ext>
            </a:extLst>
          </p:cNvPr>
          <p:cNvSpPr>
            <a:spLocks noGrp="1"/>
          </p:cNvSpPr>
          <p:nvPr>
            <p:ph type="title"/>
          </p:nvPr>
        </p:nvSpPr>
        <p:spPr>
          <a:xfrm>
            <a:off x="360000" y="360000"/>
            <a:ext cx="11473200" cy="540000"/>
          </a:xfrm>
        </p:spPr>
        <p:txBody>
          <a:bodyPr anchor="t">
            <a:normAutofit/>
          </a:bodyPr>
          <a:lstStyle/>
          <a:p>
            <a:r>
              <a:rPr lang="en-US" b="1" dirty="0">
                <a:effectLst>
                  <a:outerShdw blurRad="38100" dist="38100" dir="2700000" algn="tl">
                    <a:srgbClr val="000000">
                      <a:alpha val="43137"/>
                    </a:srgbClr>
                  </a:outerShdw>
                </a:effectLst>
              </a:rPr>
              <a:t>SIMPLE LINEAR REGRESSION MODEL</a:t>
            </a:r>
            <a:endParaRPr lang="en-IN" dirty="0"/>
          </a:p>
        </p:txBody>
      </p:sp>
      <p:sp>
        <p:nvSpPr>
          <p:cNvPr id="3" name="Slide Number Placeholder 2" hidden="1">
            <a:extLst>
              <a:ext uri="{FF2B5EF4-FFF2-40B4-BE49-F238E27FC236}">
                <a16:creationId xmlns:a16="http://schemas.microsoft.com/office/drawing/2014/main" id="{F64B6F58-7F29-9CE3-C8EE-1DCB9FB2C59C}"/>
              </a:ext>
            </a:extLst>
          </p:cNvPr>
          <p:cNvSpPr>
            <a:spLocks noGrp="1"/>
          </p:cNvSpPr>
          <p:nvPr>
            <p:ph type="sldNum" sz="quarter" idx="4294967295"/>
          </p:nvPr>
        </p:nvSpPr>
        <p:spPr>
          <a:xfrm>
            <a:off x="11594400" y="6678000"/>
            <a:ext cx="597600" cy="144000"/>
          </a:xfrm>
        </p:spPr>
        <p:txBody>
          <a:bodyPr/>
          <a:lstStyle/>
          <a:p>
            <a:pPr>
              <a:spcAft>
                <a:spcPts val="600"/>
              </a:spcAft>
            </a:pPr>
            <a:fld id="{058DB212-BFA2-403F-85EF-DFD3FF6D973A}" type="slidenum">
              <a:rPr lang="en-US" noProof="0" smtClean="0"/>
              <a:pPr>
                <a:spcAft>
                  <a:spcPts val="600"/>
                </a:spcAft>
              </a:pPr>
              <a:t>14</a:t>
            </a:fld>
            <a:endParaRPr lang="en-US" noProof="0"/>
          </a:p>
        </p:txBody>
      </p:sp>
    </p:spTree>
    <p:extLst>
      <p:ext uri="{BB962C8B-B14F-4D97-AF65-F5344CB8AC3E}">
        <p14:creationId xmlns:p14="http://schemas.microsoft.com/office/powerpoint/2010/main" val="403569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12841-6EF3-B6C7-6119-A4F6C3EA6C05}"/>
              </a:ext>
            </a:extLst>
          </p:cNvPr>
          <p:cNvSpPr>
            <a:spLocks noGrp="1"/>
          </p:cNvSpPr>
          <p:nvPr>
            <p:ph type="title"/>
          </p:nvPr>
        </p:nvSpPr>
        <p:spPr>
          <a:xfrm>
            <a:off x="360000" y="360000"/>
            <a:ext cx="11473200" cy="540000"/>
          </a:xfrm>
        </p:spPr>
        <p:txBody>
          <a:bodyPr anchor="t">
            <a:normAutofit/>
          </a:bodyPr>
          <a:lstStyle/>
          <a:p>
            <a:r>
              <a:rPr lang="en-US" dirty="0"/>
              <a:t>ANOVA (ANALYSIS OF VARIANCE)</a:t>
            </a:r>
            <a:endParaRPr lang="en-IN" dirty="0"/>
          </a:p>
        </p:txBody>
      </p:sp>
      <p:pic>
        <p:nvPicPr>
          <p:cNvPr id="7" name="Picture Placeholder 6" descr="A screenshot of a computer">
            <a:extLst>
              <a:ext uri="{FF2B5EF4-FFF2-40B4-BE49-F238E27FC236}">
                <a16:creationId xmlns:a16="http://schemas.microsoft.com/office/drawing/2014/main" id="{3656B607-F6AC-B18F-3E8E-D478729F59C6}"/>
              </a:ext>
            </a:extLst>
          </p:cNvPr>
          <p:cNvPicPr>
            <a:picLocks noGrp="1" noChangeAspect="1"/>
          </p:cNvPicPr>
          <p:nvPr>
            <p:ph idx="1"/>
          </p:nvPr>
        </p:nvPicPr>
        <p:blipFill>
          <a:blip r:embed="rId2"/>
          <a:stretch>
            <a:fillRect/>
          </a:stretch>
        </p:blipFill>
        <p:spPr>
          <a:xfrm>
            <a:off x="208343" y="1300389"/>
            <a:ext cx="11386057" cy="5557611"/>
          </a:xfrm>
          <a:noFill/>
        </p:spPr>
      </p:pic>
      <p:sp>
        <p:nvSpPr>
          <p:cNvPr id="3" name="Slide Number Placeholder 2">
            <a:extLst>
              <a:ext uri="{FF2B5EF4-FFF2-40B4-BE49-F238E27FC236}">
                <a16:creationId xmlns:a16="http://schemas.microsoft.com/office/drawing/2014/main" id="{C256E3B0-A54B-4BD1-50A8-1DA6C78B3D02}"/>
              </a:ext>
            </a:extLst>
          </p:cNvPr>
          <p:cNvSpPr>
            <a:spLocks noGrp="1"/>
          </p:cNvSpPr>
          <p:nvPr>
            <p:ph type="sldNum" sz="quarter" idx="14"/>
          </p:nvPr>
        </p:nvSpPr>
        <p:spPr>
          <a:xfrm>
            <a:off x="11594400" y="6678000"/>
            <a:ext cx="597600" cy="144000"/>
          </a:xfrm>
        </p:spPr>
        <p:txBody>
          <a:bodyPr anchor="ctr">
            <a:normAutofit/>
          </a:bodyPr>
          <a:lstStyle/>
          <a:p>
            <a:pPr>
              <a:lnSpc>
                <a:spcPct val="90000"/>
              </a:lnSpc>
              <a:spcAft>
                <a:spcPts val="600"/>
              </a:spcAft>
            </a:pPr>
            <a:fld id="{058DB212-BFA2-403F-85EF-DFD3FF6D973A}" type="slidenum">
              <a:rPr lang="en-US" sz="1000" noProof="0" smtClean="0"/>
              <a:pPr>
                <a:lnSpc>
                  <a:spcPct val="90000"/>
                </a:lnSpc>
                <a:spcAft>
                  <a:spcPts val="600"/>
                </a:spcAft>
              </a:pPr>
              <a:t>15</a:t>
            </a:fld>
            <a:endParaRPr lang="en-US" sz="1000" noProof="0"/>
          </a:p>
        </p:txBody>
      </p:sp>
    </p:spTree>
    <p:extLst>
      <p:ext uri="{BB962C8B-B14F-4D97-AF65-F5344CB8AC3E}">
        <p14:creationId xmlns:p14="http://schemas.microsoft.com/office/powerpoint/2010/main" val="1440885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43CFF61A-2F16-49BA-8863-9B9265BF4739}"/>
              </a:ext>
            </a:extLst>
          </p:cNvPr>
          <p:cNvSpPr>
            <a:spLocks noGrp="1"/>
          </p:cNvSpPr>
          <p:nvPr>
            <p:ph type="title"/>
          </p:nvPr>
        </p:nvSpPr>
        <p:spPr/>
        <p:txBody>
          <a:bodyPr/>
          <a:lstStyle/>
          <a:p>
            <a:r>
              <a:rPr lang="en-US" dirty="0"/>
              <a:t>Large Image slide</a:t>
            </a:r>
          </a:p>
        </p:txBody>
      </p:sp>
      <p:sp>
        <p:nvSpPr>
          <p:cNvPr id="3" name="Slide Number Placeholder 2">
            <a:extLst>
              <a:ext uri="{FF2B5EF4-FFF2-40B4-BE49-F238E27FC236}">
                <a16:creationId xmlns:a16="http://schemas.microsoft.com/office/drawing/2014/main" id="{D9CBB752-D2AB-49BF-A7EC-FB5FD5CC2176}"/>
              </a:ext>
            </a:extLst>
          </p:cNvPr>
          <p:cNvSpPr>
            <a:spLocks noGrp="1"/>
          </p:cNvSpPr>
          <p:nvPr>
            <p:ph type="sldNum" sz="quarter" idx="16"/>
          </p:nvPr>
        </p:nvSpPr>
        <p:spPr/>
        <p:txBody>
          <a:bodyPr/>
          <a:lstStyle/>
          <a:p>
            <a:fld id="{058DB212-BFA2-403F-85EF-DFD3FF6D973A}" type="slidenum">
              <a:rPr lang="en-US" smtClean="0"/>
              <a:pPr/>
              <a:t>16</a:t>
            </a:fld>
            <a:endParaRPr lang="en-US" dirty="0"/>
          </a:p>
        </p:txBody>
      </p:sp>
      <p:pic>
        <p:nvPicPr>
          <p:cNvPr id="10" name="Picture Placeholder 9">
            <a:extLst>
              <a:ext uri="{FF2B5EF4-FFF2-40B4-BE49-F238E27FC236}">
                <a16:creationId xmlns:a16="http://schemas.microsoft.com/office/drawing/2014/main" id="{D7B72B98-9615-464D-8256-BE0F95DAA0AA}"/>
              </a:ext>
            </a:extLst>
          </p:cNvPr>
          <p:cNvPicPr>
            <a:picLocks noGrp="1" noChangeAspect="1"/>
          </p:cNvPicPr>
          <p:nvPr>
            <p:ph type="pic" sz="quarter" idx="13"/>
          </p:nvPr>
        </p:nvPicPr>
        <p:blipFill>
          <a:blip r:embed="rId2"/>
          <a:srcRect l="17138" r="17138"/>
          <a:stretch>
            <a:fillRect/>
          </a:stretch>
        </p:blipFill>
        <p:spPr>
          <a:xfrm>
            <a:off x="7802563" y="0"/>
            <a:ext cx="4389437" cy="6678613"/>
          </a:xfrm>
        </p:spPr>
      </p:pic>
      <p:sp>
        <p:nvSpPr>
          <p:cNvPr id="5" name="TextBox 4">
            <a:extLst>
              <a:ext uri="{FF2B5EF4-FFF2-40B4-BE49-F238E27FC236}">
                <a16:creationId xmlns:a16="http://schemas.microsoft.com/office/drawing/2014/main" id="{7AE07A53-493A-468F-800B-EBADEFE76C12}"/>
              </a:ext>
            </a:extLst>
          </p:cNvPr>
          <p:cNvSpPr txBox="1"/>
          <p:nvPr/>
        </p:nvSpPr>
        <p:spPr>
          <a:xfrm>
            <a:off x="214604" y="1866181"/>
            <a:ext cx="7482840" cy="3939540"/>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The conclusion for the presentation would be a summary of the key findings and insights from data collection and analysis process which involves visualization of gender participation, number of people suffered, age of people suffered from dengue and the distribution of disease in LPU Hostel and nearby village. At last it emphasizes the significance of the study in identifying high-risk populations, informing, targeted prevention and control strategies, and the overall public health impact of the research.</a:t>
            </a:r>
            <a:endParaRPr lang="en-IN"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FBB4F1A-D0B9-4197-903E-EAA89FD5BF33}"/>
              </a:ext>
            </a:extLst>
          </p:cNvPr>
          <p:cNvSpPr txBox="1"/>
          <p:nvPr/>
        </p:nvSpPr>
        <p:spPr>
          <a:xfrm>
            <a:off x="1293534" y="582919"/>
            <a:ext cx="5166360" cy="938719"/>
          </a:xfrm>
          <a:prstGeom prst="rect">
            <a:avLst/>
          </a:prstGeom>
          <a:noFill/>
        </p:spPr>
        <p:txBody>
          <a:bodyPr wrap="square" rtlCol="0">
            <a:spAutoFit/>
          </a:bodyPr>
          <a:lstStyle/>
          <a:p>
            <a:r>
              <a:rPr lang="en-US" sz="5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5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796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p:txBody>
          <a:bodyPr/>
          <a:lstStyle/>
          <a:p>
            <a:r>
              <a:rPr lang="en-US" noProof="1"/>
              <a:t>Ashwani Pandey</a:t>
            </a:r>
          </a:p>
        </p:txBody>
      </p:sp>
      <p:pic>
        <p:nvPicPr>
          <p:cNvPr id="18" name="Graphic 17" descr="Envelope icon" title="Icon Presenter Email">
            <a:extLst>
              <a:ext uri="{FF2B5EF4-FFF2-40B4-BE49-F238E27FC236}">
                <a16:creationId xmlns:a16="http://schemas.microsoft.com/office/drawing/2014/main" id="{6D49048B-2AA4-42B7-9454-4E76924BCC5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0097" y="5158124"/>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p:txBody>
          <a:bodyPr/>
          <a:lstStyle/>
          <a:p>
            <a:r>
              <a:rPr lang="en-US" noProof="1"/>
              <a:t>ashwanipandey4545@gmail.com</a:t>
            </a:r>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2</a:t>
            </a:fld>
            <a:endParaRPr lang="en-US" dirty="0"/>
          </a:p>
        </p:txBody>
      </p:sp>
      <p:sp>
        <p:nvSpPr>
          <p:cNvPr id="8" name="Title 7">
            <a:extLst>
              <a:ext uri="{FF2B5EF4-FFF2-40B4-BE49-F238E27FC236}">
                <a16:creationId xmlns:a16="http://schemas.microsoft.com/office/drawing/2014/main" id="{B4D68680-565A-4CD2-A03D-77D349CB6598}"/>
              </a:ext>
            </a:extLst>
          </p:cNvPr>
          <p:cNvSpPr>
            <a:spLocks noGrp="1"/>
          </p:cNvSpPr>
          <p:nvPr>
            <p:ph type="title"/>
          </p:nvPr>
        </p:nvSpPr>
        <p:spPr>
          <a:xfrm>
            <a:off x="360000" y="1578378"/>
            <a:ext cx="6993300" cy="540000"/>
          </a:xfrm>
        </p:spPr>
        <p:txBody>
          <a:bodyPr/>
          <a:lstStyle/>
          <a:p>
            <a:r>
              <a:rPr lang="en-US" sz="55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this project ?</a:t>
            </a:r>
            <a:b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7" name="Picture Placeholder 16">
            <a:extLst>
              <a:ext uri="{FF2B5EF4-FFF2-40B4-BE49-F238E27FC236}">
                <a16:creationId xmlns:a16="http://schemas.microsoft.com/office/drawing/2014/main" id="{2A9E0358-BB9B-4130-A0CE-44E44640415C}"/>
              </a:ext>
            </a:extLst>
          </p:cNvPr>
          <p:cNvPicPr>
            <a:picLocks noGrp="1" noChangeAspect="1"/>
          </p:cNvPicPr>
          <p:nvPr>
            <p:ph type="pic" sz="quarter" idx="13"/>
          </p:nvPr>
        </p:nvPicPr>
        <p:blipFill>
          <a:blip r:embed="rId2"/>
          <a:srcRect l="17158" r="17158"/>
          <a:stretch>
            <a:fillRect/>
          </a:stretch>
        </p:blipFill>
        <p:spPr/>
      </p:pic>
      <p:sp>
        <p:nvSpPr>
          <p:cNvPr id="15" name="Content Placeholder 14">
            <a:extLst>
              <a:ext uri="{FF2B5EF4-FFF2-40B4-BE49-F238E27FC236}">
                <a16:creationId xmlns:a16="http://schemas.microsoft.com/office/drawing/2014/main" id="{70CC2A1B-0C72-4309-B45E-0179ABA89155}"/>
              </a:ext>
            </a:extLst>
          </p:cNvPr>
          <p:cNvSpPr>
            <a:spLocks noGrp="1"/>
          </p:cNvSpPr>
          <p:nvPr>
            <p:ph sz="half" idx="1"/>
          </p:nvPr>
        </p:nvSpPr>
        <p:spPr>
          <a:xfrm>
            <a:off x="360364" y="2595095"/>
            <a:ext cx="6992936" cy="2121283"/>
          </a:xfrm>
        </p:spPr>
        <p:txBody>
          <a:bodyPr/>
          <a:lstStyle/>
          <a:p>
            <a:pPr marL="285750" indent="-285750">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Need for such survey</a:t>
            </a:r>
          </a:p>
          <a:p>
            <a:pPr marL="285750" indent="-285750">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Public  health Impact</a:t>
            </a:r>
          </a:p>
          <a:p>
            <a:pPr marL="285750" indent="-285750">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Data availability</a:t>
            </a:r>
          </a:p>
          <a:p>
            <a:pPr marL="285750" indent="-285750">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Interdisciplinary approaches</a:t>
            </a:r>
          </a:p>
          <a:p>
            <a:pPr marL="285750" indent="-285750">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a:p>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9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34963" y="284085"/>
            <a:ext cx="6993300" cy="730863"/>
          </a:xfrm>
        </p:spPr>
        <p:txBody>
          <a:bodyPr/>
          <a:lstStyle/>
          <a:p>
            <a:pPr>
              <a:lnSpc>
                <a:spcPts val="7256"/>
              </a:lnSpc>
            </a:pPr>
            <a:r>
              <a:rPr lang="en-US" sz="55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br>
              <a:rPr lang="en-US" sz="5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5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5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91440" y="1343437"/>
            <a:ext cx="7419484" cy="3726404"/>
          </a:xfrm>
        </p:spPr>
        <p:txBody>
          <a:bodyPr/>
          <a:lstStyle/>
          <a:p>
            <a:pPr marL="342900" indent="-342900" algn="just">
              <a:lnSpc>
                <a:spcPts val="3864"/>
              </a:lnSpc>
              <a:buFont typeface="Wingdings" panose="05000000000000000000" pitchFamily="2" charset="2"/>
              <a:buChar char="v"/>
            </a:pPr>
            <a:r>
              <a:rPr lang="pt-BR" sz="2000" b="0" i="0" dirty="0">
                <a:solidFill>
                  <a:srgbClr val="1F1F1F"/>
                </a:solidFill>
                <a:effectLst/>
                <a:latin typeface="Times New Roman" panose="02020603050405020304" pitchFamily="18" charset="0"/>
                <a:cs typeface="Times New Roman" panose="02020603050405020304" pitchFamily="18" charset="0"/>
              </a:rPr>
              <a:t>Dengue fever, a mosquito-borne viral infection</a:t>
            </a:r>
            <a:endParaRPr lang="en-US" sz="2000" b="0" i="0" dirty="0">
              <a:solidFill>
                <a:srgbClr val="1F1F1F"/>
              </a:solidFill>
              <a:effectLst/>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v"/>
            </a:pPr>
            <a:r>
              <a:rPr lang="en-US" sz="2000" b="0" i="0" dirty="0">
                <a:solidFill>
                  <a:srgbClr val="1F1F1F"/>
                </a:solidFill>
                <a:effectLst/>
                <a:latin typeface="Times New Roman" panose="02020603050405020304" pitchFamily="18" charset="0"/>
                <a:cs typeface="Times New Roman" panose="02020603050405020304" pitchFamily="18" charset="0"/>
              </a:rPr>
              <a:t>The World Health Organization estimates that around 390 million dengue infections occur globally each year, of which approximately 96 million manifest clinically.</a:t>
            </a:r>
            <a:r>
              <a:rPr lang="en-US" sz="2000" dirty="0">
                <a:solidFill>
                  <a:srgbClr val="592F2D"/>
                </a:solidFill>
                <a:latin typeface="Times New Roman" panose="02020603050405020304" pitchFamily="18" charset="0"/>
                <a:cs typeface="Times New Roman" panose="02020603050405020304" pitchFamily="18" charset="0"/>
              </a:rPr>
              <a:t> </a:t>
            </a:r>
          </a:p>
          <a:p>
            <a:pPr marL="342900" indent="-342900" algn="just">
              <a:lnSpc>
                <a:spcPct val="100000"/>
              </a:lnSpc>
              <a:buFont typeface="Wingdings" panose="05000000000000000000" pitchFamily="2" charset="2"/>
              <a:buChar char="v"/>
            </a:pPr>
            <a:r>
              <a:rPr lang="en-US" sz="2000" b="0" i="0" dirty="0">
                <a:solidFill>
                  <a:srgbClr val="1F1F1F"/>
                </a:solidFill>
                <a:effectLst/>
                <a:latin typeface="Times New Roman" panose="02020603050405020304" pitchFamily="18" charset="0"/>
                <a:cs typeface="Times New Roman" panose="02020603050405020304" pitchFamily="18" charset="0"/>
              </a:rPr>
              <a:t>This study investigates dengue prevalence in LPU hostel and village near LPU. We analyze a dataset from google form containing numeric and character data points with features like [name, age, suffered or not, duration, RBC/WBC level, </a:t>
            </a:r>
            <a:r>
              <a:rPr lang="en-US" sz="2000" dirty="0">
                <a:solidFill>
                  <a:srgbClr val="1F1F1F"/>
                </a:solidFill>
                <a:latin typeface="Times New Roman" panose="02020603050405020304" pitchFamily="18" charset="0"/>
                <a:cs typeface="Times New Roman" panose="02020603050405020304" pitchFamily="18" charset="0"/>
              </a:rPr>
              <a:t>hemoglobin</a:t>
            </a:r>
            <a:r>
              <a:rPr lang="en-US" sz="2000" b="0" i="0" dirty="0">
                <a:solidFill>
                  <a:srgbClr val="1F1F1F"/>
                </a:solidFill>
                <a:effectLst/>
                <a:latin typeface="Times New Roman" panose="02020603050405020304" pitchFamily="18" charset="0"/>
                <a:cs typeface="Times New Roman" panose="02020603050405020304" pitchFamily="18" charset="0"/>
              </a:rPr>
              <a:t> leve</a:t>
            </a:r>
            <a:r>
              <a:rPr lang="en-US" sz="2000" dirty="0">
                <a:solidFill>
                  <a:srgbClr val="1F1F1F"/>
                </a:solidFill>
                <a:latin typeface="Times New Roman" panose="02020603050405020304" pitchFamily="18" charset="0"/>
                <a:cs typeface="Times New Roman" panose="02020603050405020304" pitchFamily="18" charset="0"/>
              </a:rPr>
              <a:t>l, platelets count and PCV count</a:t>
            </a:r>
            <a:r>
              <a:rPr lang="en-US" sz="2000" b="0" i="0" dirty="0">
                <a:solidFill>
                  <a:srgbClr val="1F1F1F"/>
                </a:solidFill>
                <a:effectLst/>
                <a:latin typeface="Times New Roman" panose="02020603050405020304" pitchFamily="18" charset="0"/>
                <a:cs typeface="Times New Roman" panose="02020603050405020304" pitchFamily="18" charset="0"/>
              </a:rPr>
              <a:t>]. We employ machine learning algorithms including Logistic Regression to classify dengue cases. We evaluate the models using metrics like accuracy, precision, recall, and F1-score.</a:t>
            </a:r>
            <a:endParaRPr lang="en-US" sz="2000" dirty="0">
              <a:solidFill>
                <a:srgbClr val="592F2D"/>
              </a:solidFill>
              <a:latin typeface="Times New Roman" panose="02020603050405020304" pitchFamily="18" charset="0"/>
              <a:cs typeface="Times New Roman" panose="02020603050405020304" pitchFamily="18" charset="0"/>
            </a:endParaRPr>
          </a:p>
          <a:p>
            <a:pPr marL="263525" lvl="1"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3</a:t>
            </a:fld>
            <a:endParaRPr lang="en-US" dirty="0"/>
          </a:p>
        </p:txBody>
      </p:sp>
      <p:pic>
        <p:nvPicPr>
          <p:cNvPr id="28" name="Picture 27">
            <a:extLst>
              <a:ext uri="{FF2B5EF4-FFF2-40B4-BE49-F238E27FC236}">
                <a16:creationId xmlns:a16="http://schemas.microsoft.com/office/drawing/2014/main" id="{457FACFD-8A8A-4002-BF31-3467C9314467}"/>
              </a:ext>
            </a:extLst>
          </p:cNvPr>
          <p:cNvPicPr>
            <a:picLocks noChangeAspect="1"/>
          </p:cNvPicPr>
          <p:nvPr/>
        </p:nvPicPr>
        <p:blipFill>
          <a:blip r:embed="rId2"/>
          <a:stretch>
            <a:fillRect/>
          </a:stretch>
        </p:blipFill>
        <p:spPr>
          <a:xfrm>
            <a:off x="7823200" y="-40640"/>
            <a:ext cx="4368800" cy="6678000"/>
          </a:xfrm>
          <a:prstGeom prst="rect">
            <a:avLst/>
          </a:prstGeom>
        </p:spPr>
      </p:pic>
    </p:spTree>
    <p:extLst>
      <p:ext uri="{BB962C8B-B14F-4D97-AF65-F5344CB8AC3E}">
        <p14:creationId xmlns:p14="http://schemas.microsoft.com/office/powerpoint/2010/main" val="348257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908640" y="190160"/>
            <a:ext cx="11832000" cy="837760"/>
          </a:xfrm>
        </p:spPr>
        <p:txBody>
          <a:bodyPr/>
          <a:lstStyle/>
          <a:p>
            <a:pPr>
              <a:lnSpc>
                <a:spcPts val="7256"/>
              </a:lnSpc>
            </a:pPr>
            <a:r>
              <a:rPr lang="en-US" sz="55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COLLECTION PROCESS</a:t>
            </a:r>
            <a:br>
              <a:rPr lang="en-US" sz="55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55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4</a:t>
            </a:fld>
            <a:endParaRPr lang="en-US"/>
          </a:p>
        </p:txBody>
      </p:sp>
      <p:sp>
        <p:nvSpPr>
          <p:cNvPr id="5" name="TextBox 4">
            <a:extLst>
              <a:ext uri="{FF2B5EF4-FFF2-40B4-BE49-F238E27FC236}">
                <a16:creationId xmlns:a16="http://schemas.microsoft.com/office/drawing/2014/main" id="{CF6906E0-94B0-42D8-8577-787E97C97587}"/>
              </a:ext>
            </a:extLst>
          </p:cNvPr>
          <p:cNvSpPr txBox="1"/>
          <p:nvPr/>
        </p:nvSpPr>
        <p:spPr>
          <a:xfrm>
            <a:off x="447040" y="2341345"/>
            <a:ext cx="7162800" cy="3559949"/>
          </a:xfrm>
          <a:prstGeom prst="rect">
            <a:avLst/>
          </a:prstGeom>
          <a:noFill/>
        </p:spPr>
        <p:txBody>
          <a:bodyPr wrap="square" rtlCol="0">
            <a:spAutoFit/>
          </a:bodyPr>
          <a:lstStyle/>
          <a:p>
            <a:pPr marL="342900" indent="-342900" algn="just">
              <a:buAutoNum type="arabicPeriod"/>
            </a:pPr>
            <a:r>
              <a:rPr lang="en-US" sz="2800" dirty="0">
                <a:latin typeface="Times New Roman" panose="02020603050405020304" pitchFamily="18" charset="0"/>
                <a:cs typeface="Times New Roman" panose="02020603050405020304" pitchFamily="18" charset="0"/>
              </a:rPr>
              <a:t>Our beautiful Form</a:t>
            </a:r>
          </a:p>
          <a:p>
            <a:pPr marL="342900" indent="-342900" algn="just">
              <a:buFontTx/>
              <a:buAutoNum type="arabicPeriod"/>
            </a:pPr>
            <a:r>
              <a:rPr lang="en-US" sz="2800" dirty="0">
                <a:latin typeface="Times New Roman" panose="02020603050405020304" pitchFamily="18" charset="0"/>
                <a:cs typeface="Times New Roman" panose="02020603050405020304" pitchFamily="18" charset="0"/>
              </a:rPr>
              <a:t>https://forms.office.com/r/G3UT5FGR5X</a:t>
            </a:r>
          </a:p>
          <a:p>
            <a:pPr algn="just">
              <a:lnSpc>
                <a:spcPts val="3353"/>
              </a:lnSpc>
            </a:pPr>
            <a:r>
              <a:rPr lang="en-US" sz="2800" dirty="0">
                <a:latin typeface="Times New Roman" panose="02020603050405020304" pitchFamily="18" charset="0"/>
                <a:cs typeface="Times New Roman" panose="02020603050405020304" pitchFamily="18" charset="0"/>
              </a:rPr>
              <a:t>3. We faced less challenges as compared to other    collectors. Because we heavily invested our time in form creation, though can’t ignore the financial ones</a:t>
            </a: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1B721B0-9700-4543-9BF8-BE3ED08D2722}"/>
              </a:ext>
            </a:extLst>
          </p:cNvPr>
          <p:cNvPicPr>
            <a:picLocks noChangeAspect="1"/>
          </p:cNvPicPr>
          <p:nvPr/>
        </p:nvPicPr>
        <p:blipFill>
          <a:blip r:embed="rId2"/>
          <a:stretch>
            <a:fillRect/>
          </a:stretch>
        </p:blipFill>
        <p:spPr>
          <a:xfrm>
            <a:off x="7802880" y="1564640"/>
            <a:ext cx="4389120" cy="5113360"/>
          </a:xfrm>
          <a:prstGeom prst="rect">
            <a:avLst/>
          </a:prstGeom>
        </p:spPr>
      </p:pic>
    </p:spTree>
    <p:extLst>
      <p:ext uri="{BB962C8B-B14F-4D97-AF65-F5344CB8AC3E}">
        <p14:creationId xmlns:p14="http://schemas.microsoft.com/office/powerpoint/2010/main" val="117758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614000" y="444939"/>
            <a:ext cx="11473200" cy="540000"/>
          </a:xfrm>
        </p:spPr>
        <p:txBody>
          <a:bodyPr/>
          <a:lstStyle/>
          <a:p>
            <a:r>
              <a:rPr lang="en-US" sz="5500" b="1" dirty="0">
                <a:solidFill>
                  <a:schemeClr val="tx1"/>
                </a:solidFill>
                <a:latin typeface="Times New Roman" panose="02020603050405020304" pitchFamily="18" charset="0"/>
                <a:cs typeface="Times New Roman" panose="02020603050405020304" pitchFamily="18" charset="0"/>
              </a:rPr>
              <a:t>Gender Participation</a:t>
            </a:r>
            <a:br>
              <a:rPr lang="en-US" sz="3200" dirty="0">
                <a:solidFill>
                  <a:schemeClr val="tx1"/>
                </a:solidFill>
                <a:latin typeface="Kollektif Bold"/>
              </a:rPr>
            </a:br>
            <a:endParaRPr lang="en-US" dirty="0">
              <a:solidFill>
                <a:schemeClr val="tx1"/>
              </a:solidFill>
            </a:endParaRP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5</a:t>
            </a:fld>
            <a:endParaRPr lang="en-US" dirty="0"/>
          </a:p>
        </p:txBody>
      </p:sp>
      <p:sp>
        <p:nvSpPr>
          <p:cNvPr id="5" name="TextBox 4">
            <a:extLst>
              <a:ext uri="{FF2B5EF4-FFF2-40B4-BE49-F238E27FC236}">
                <a16:creationId xmlns:a16="http://schemas.microsoft.com/office/drawing/2014/main" id="{866642DB-16A5-4192-B06D-703106FA62E8}"/>
              </a:ext>
            </a:extLst>
          </p:cNvPr>
          <p:cNvSpPr txBox="1"/>
          <p:nvPr/>
        </p:nvSpPr>
        <p:spPr>
          <a:xfrm>
            <a:off x="741680" y="1899920"/>
            <a:ext cx="4836160" cy="3023905"/>
          </a:xfrm>
          <a:prstGeom prst="rect">
            <a:avLst/>
          </a:prstGeom>
          <a:noFill/>
        </p:spPr>
        <p:txBody>
          <a:bodyPr wrap="square" rtlCol="0">
            <a:spAutoFit/>
          </a:bodyPr>
          <a:lstStyle/>
          <a:p>
            <a:pPr>
              <a:lnSpc>
                <a:spcPts val="3864"/>
              </a:lnSpc>
            </a:pPr>
            <a:r>
              <a:rPr lang="en-US" sz="2800" dirty="0">
                <a:latin typeface="Times New Roman" panose="02020603050405020304" pitchFamily="18" charset="0"/>
                <a:cs typeface="Times New Roman" panose="02020603050405020304" pitchFamily="18" charset="0"/>
              </a:rPr>
              <a:t>Gender participation in data collection</a:t>
            </a:r>
          </a:p>
          <a:p>
            <a:pPr>
              <a:lnSpc>
                <a:spcPts val="3864"/>
              </a:lnSpc>
            </a:pPr>
            <a:endParaRPr lang="en-US" sz="2800" dirty="0">
              <a:latin typeface="Times New Roman" panose="02020603050405020304" pitchFamily="18" charset="0"/>
              <a:cs typeface="Times New Roman" panose="02020603050405020304" pitchFamily="18" charset="0"/>
            </a:endParaRPr>
          </a:p>
          <a:p>
            <a:pPr>
              <a:lnSpc>
                <a:spcPts val="3864"/>
              </a:lnSpc>
            </a:pPr>
            <a:r>
              <a:rPr lang="en-US" sz="2800" dirty="0">
                <a:latin typeface="Times New Roman" panose="02020603050405020304" pitchFamily="18" charset="0"/>
                <a:cs typeface="Times New Roman" panose="02020603050405020304" pitchFamily="18" charset="0"/>
              </a:rPr>
              <a:t>Male-238</a:t>
            </a:r>
          </a:p>
          <a:p>
            <a:pPr>
              <a:lnSpc>
                <a:spcPts val="3864"/>
              </a:lnSpc>
            </a:pPr>
            <a:r>
              <a:rPr lang="en-US" sz="2800" dirty="0">
                <a:latin typeface="Times New Roman" panose="02020603050405020304" pitchFamily="18" charset="0"/>
                <a:cs typeface="Times New Roman" panose="02020603050405020304" pitchFamily="18" charset="0"/>
              </a:rPr>
              <a:t>Female-95</a:t>
            </a:r>
          </a:p>
          <a:p>
            <a:endParaRPr lang="en-IN" sz="28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56DCA1D9-3BAD-4D8E-BE1C-B0667EB6B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512" y="1899919"/>
            <a:ext cx="6188923" cy="3023905"/>
          </a:xfrm>
          <a:prstGeom prst="rect">
            <a:avLst/>
          </a:prstGeom>
        </p:spPr>
      </p:pic>
      <p:sp>
        <p:nvSpPr>
          <p:cNvPr id="6" name="TextBox 5">
            <a:extLst>
              <a:ext uri="{FF2B5EF4-FFF2-40B4-BE49-F238E27FC236}">
                <a16:creationId xmlns:a16="http://schemas.microsoft.com/office/drawing/2014/main" id="{9E5A5907-C349-436A-82FA-0EE1A8312F01}"/>
              </a:ext>
            </a:extLst>
          </p:cNvPr>
          <p:cNvSpPr txBox="1"/>
          <p:nvPr/>
        </p:nvSpPr>
        <p:spPr>
          <a:xfrm>
            <a:off x="6990079" y="2783840"/>
            <a:ext cx="1107611" cy="55399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Female-29%</a:t>
            </a:r>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2FA60AC-CFE7-44A7-BECE-F95E48BE7679}"/>
              </a:ext>
            </a:extLst>
          </p:cNvPr>
          <p:cNvSpPr txBox="1"/>
          <p:nvPr/>
        </p:nvSpPr>
        <p:spPr>
          <a:xfrm>
            <a:off x="8058936" y="3975819"/>
            <a:ext cx="1432558" cy="55399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Male-71%</a:t>
            </a:r>
            <a:endParaRPr lang="en-IN"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48277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0133C9-A3CC-4E81-BEFE-E05B0D57BA4F}"/>
              </a:ext>
            </a:extLst>
          </p:cNvPr>
          <p:cNvSpPr>
            <a:spLocks noGrp="1"/>
          </p:cNvSpPr>
          <p:nvPr>
            <p:ph type="sldNum" sz="quarter" idx="14"/>
          </p:nvPr>
        </p:nvSpPr>
        <p:spPr/>
        <p:txBody>
          <a:bodyPr/>
          <a:lstStyle/>
          <a:p>
            <a:fld id="{058DB212-BFA2-403F-85EF-DFD3FF6D973A}" type="slidenum">
              <a:rPr lang="en-US" noProof="0" smtClean="0"/>
              <a:pPr/>
              <a:t>6</a:t>
            </a:fld>
            <a:endParaRPr lang="en-US" noProof="0"/>
          </a:p>
        </p:txBody>
      </p:sp>
      <p:sp>
        <p:nvSpPr>
          <p:cNvPr id="5" name="Title 1">
            <a:extLst>
              <a:ext uri="{FF2B5EF4-FFF2-40B4-BE49-F238E27FC236}">
                <a16:creationId xmlns:a16="http://schemas.microsoft.com/office/drawing/2014/main" id="{933734C9-A298-48D4-B4C6-8D87A9D5C6AC}"/>
              </a:ext>
            </a:extLst>
          </p:cNvPr>
          <p:cNvSpPr txBox="1">
            <a:spLocks/>
          </p:cNvSpPr>
          <p:nvPr/>
        </p:nvSpPr>
        <p:spPr>
          <a:xfrm>
            <a:off x="614000" y="444939"/>
            <a:ext cx="11473200" cy="540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pPr>
              <a:lnSpc>
                <a:spcPts val="3850"/>
              </a:lnSpc>
            </a:pPr>
            <a:r>
              <a:rPr lang="en-US" sz="5500" b="1" dirty="0">
                <a:solidFill>
                  <a:schemeClr val="tx1"/>
                </a:solidFill>
                <a:latin typeface="Times New Roman" panose="02020603050405020304" pitchFamily="18" charset="0"/>
                <a:cs typeface="Times New Roman" panose="02020603050405020304" pitchFamily="18" charset="0"/>
              </a:rPr>
              <a:t>SUFFERING FROM DENGUE</a:t>
            </a:r>
          </a:p>
        </p:txBody>
      </p:sp>
      <p:sp>
        <p:nvSpPr>
          <p:cNvPr id="6" name="Rectangle 5" descr="legend">
            <a:extLst>
              <a:ext uri="{FF2B5EF4-FFF2-40B4-BE49-F238E27FC236}">
                <a16:creationId xmlns:a16="http://schemas.microsoft.com/office/drawing/2014/main" id="{AA0570F4-CCA7-44D2-95DD-8E59164788A3}"/>
              </a:ext>
              <a:ext uri="{C183D7F6-B498-43B3-948B-1728B52AA6E4}">
                <adec:decorative xmlns:adec="http://schemas.microsoft.com/office/drawing/2017/decorative"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3">
            <a:extLst>
              <a:ext uri="{FF2B5EF4-FFF2-40B4-BE49-F238E27FC236}">
                <a16:creationId xmlns:a16="http://schemas.microsoft.com/office/drawing/2014/main" id="{7CE02958-5C6D-4E11-9028-A87A980BDF1B}"/>
              </a:ext>
            </a:extLst>
          </p:cNvPr>
          <p:cNvSpPr txBox="1">
            <a:spLocks/>
          </p:cNvSpPr>
          <p:nvPr/>
        </p:nvSpPr>
        <p:spPr>
          <a:xfrm>
            <a:off x="11594400" y="6678000"/>
            <a:ext cx="597600" cy="144000"/>
          </a:xfrm>
          <a:prstGeom prst="rect">
            <a:avLst/>
          </a:prstGeom>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8DB212-BFA2-403F-85EF-DFD3FF6D973A}" type="slidenum">
              <a:rPr lang="en-US" smtClean="0"/>
              <a:pPr/>
              <a:t>6</a:t>
            </a:fld>
            <a:endParaRPr lang="en-US" dirty="0"/>
          </a:p>
        </p:txBody>
      </p:sp>
      <p:sp>
        <p:nvSpPr>
          <p:cNvPr id="15" name="TextBox 14">
            <a:extLst>
              <a:ext uri="{FF2B5EF4-FFF2-40B4-BE49-F238E27FC236}">
                <a16:creationId xmlns:a16="http://schemas.microsoft.com/office/drawing/2014/main" id="{15F001D8-F6D7-4808-8CA8-71453624FDF7}"/>
              </a:ext>
            </a:extLst>
          </p:cNvPr>
          <p:cNvSpPr txBox="1"/>
          <p:nvPr/>
        </p:nvSpPr>
        <p:spPr>
          <a:xfrm>
            <a:off x="741680" y="1899920"/>
            <a:ext cx="5577840" cy="4024179"/>
          </a:xfrm>
          <a:prstGeom prst="rect">
            <a:avLst/>
          </a:prstGeom>
          <a:noFill/>
        </p:spPr>
        <p:txBody>
          <a:bodyPr wrap="square" rtlCol="0">
            <a:spAutoFit/>
          </a:bodyPr>
          <a:lstStyle/>
          <a:p>
            <a:pPr>
              <a:lnSpc>
                <a:spcPts val="3864"/>
              </a:lnSpc>
            </a:pPr>
            <a:r>
              <a:rPr lang="en-US" sz="2800" dirty="0">
                <a:latin typeface="Times New Roman" panose="02020603050405020304" pitchFamily="18" charset="0"/>
                <a:cs typeface="Times New Roman" panose="02020603050405020304" pitchFamily="18" charset="0"/>
              </a:rPr>
              <a:t>How many people were suffered from dengue ?</a:t>
            </a:r>
          </a:p>
          <a:p>
            <a:pPr>
              <a:lnSpc>
                <a:spcPts val="3864"/>
              </a:lnSpc>
            </a:pPr>
            <a:endParaRPr lang="en-US" sz="2800" dirty="0">
              <a:latin typeface="Times New Roman" panose="02020603050405020304" pitchFamily="18" charset="0"/>
              <a:cs typeface="Times New Roman" panose="02020603050405020304" pitchFamily="18" charset="0"/>
            </a:endParaRPr>
          </a:p>
          <a:p>
            <a:pPr>
              <a:lnSpc>
                <a:spcPts val="3864"/>
              </a:lnSpc>
            </a:pPr>
            <a:r>
              <a:rPr lang="en-US" sz="2800" b="1" dirty="0">
                <a:latin typeface="Times New Roman" panose="02020603050405020304" pitchFamily="18" charset="0"/>
                <a:cs typeface="Times New Roman" panose="02020603050405020304" pitchFamily="18" charset="0"/>
              </a:rPr>
              <a:t>Conclusion:</a:t>
            </a:r>
          </a:p>
          <a:p>
            <a:pPr>
              <a:lnSpc>
                <a:spcPts val="3864"/>
              </a:lnSpc>
            </a:pPr>
            <a:r>
              <a:rPr lang="en-US" sz="2800" dirty="0">
                <a:latin typeface="Times New Roman" panose="02020603050405020304" pitchFamily="18" charset="0"/>
                <a:cs typeface="Times New Roman" panose="02020603050405020304" pitchFamily="18" charset="0"/>
              </a:rPr>
              <a:t>75% male and 25% female suffered from dengue.</a:t>
            </a:r>
          </a:p>
          <a:p>
            <a:pPr>
              <a:lnSpc>
                <a:spcPts val="3864"/>
              </a:lnSpc>
            </a:pPr>
            <a:r>
              <a:rPr lang="en-US" sz="2800" dirty="0">
                <a:latin typeface="Times New Roman" panose="02020603050405020304" pitchFamily="18" charset="0"/>
                <a:cs typeface="Times New Roman" panose="02020603050405020304" pitchFamily="18" charset="0"/>
              </a:rPr>
              <a:t> </a:t>
            </a:r>
          </a:p>
          <a:p>
            <a:endParaRPr lang="en-IN" sz="28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AFC3F9EE-0849-4CDA-9ED0-40D97AB79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519" y="1864320"/>
            <a:ext cx="5898597" cy="2962898"/>
          </a:xfrm>
          <a:prstGeom prst="rect">
            <a:avLst/>
          </a:prstGeom>
        </p:spPr>
      </p:pic>
      <p:sp>
        <p:nvSpPr>
          <p:cNvPr id="20" name="TextBox 19">
            <a:extLst>
              <a:ext uri="{FF2B5EF4-FFF2-40B4-BE49-F238E27FC236}">
                <a16:creationId xmlns:a16="http://schemas.microsoft.com/office/drawing/2014/main" id="{9A36A545-B5F4-4BA3-BB70-3B172661B7C8}"/>
              </a:ext>
            </a:extLst>
          </p:cNvPr>
          <p:cNvSpPr txBox="1"/>
          <p:nvPr/>
        </p:nvSpPr>
        <p:spPr>
          <a:xfrm>
            <a:off x="7654250" y="2520252"/>
            <a:ext cx="110656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NO-75%</a:t>
            </a:r>
            <a:endParaRPr lang="en-IN" sz="1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0BA0080-1324-4253-9B26-61E4D554AEFE}"/>
              </a:ext>
            </a:extLst>
          </p:cNvPr>
          <p:cNvSpPr txBox="1"/>
          <p:nvPr/>
        </p:nvSpPr>
        <p:spPr>
          <a:xfrm>
            <a:off x="8665608" y="3576320"/>
            <a:ext cx="121121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YES-75%</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06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7C91-134C-4104-B84F-56B7E4AD2545}"/>
              </a:ext>
            </a:extLst>
          </p:cNvPr>
          <p:cNvSpPr>
            <a:spLocks noGrp="1"/>
          </p:cNvSpPr>
          <p:nvPr>
            <p:ph type="title"/>
          </p:nvPr>
        </p:nvSpPr>
        <p:spPr/>
        <p:txBody>
          <a:bodyPr/>
          <a:lstStyle/>
          <a:p>
            <a:r>
              <a:rPr lang="en-US" sz="55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DESCRIPTIVE STATISTICS</a:t>
            </a:r>
            <a:br>
              <a:rPr lang="en-US" sz="3200" b="1" dirty="0">
                <a:solidFill>
                  <a:srgbClr val="592F2D"/>
                </a:solidFill>
                <a:latin typeface="Quicksand Medium" panose="020B0604020202020204" charset="0"/>
              </a:rPr>
            </a:br>
            <a:endParaRPr lang="en-IN" dirty="0"/>
          </a:p>
        </p:txBody>
      </p:sp>
      <p:sp>
        <p:nvSpPr>
          <p:cNvPr id="3" name="Text Placeholder 2">
            <a:extLst>
              <a:ext uri="{FF2B5EF4-FFF2-40B4-BE49-F238E27FC236}">
                <a16:creationId xmlns:a16="http://schemas.microsoft.com/office/drawing/2014/main" id="{818C9F21-5D27-489F-AF2A-DF484CFDAF79}"/>
              </a:ext>
            </a:extLst>
          </p:cNvPr>
          <p:cNvSpPr>
            <a:spLocks noGrp="1"/>
          </p:cNvSpPr>
          <p:nvPr>
            <p:ph type="body" sz="quarter" idx="12"/>
          </p:nvPr>
        </p:nvSpPr>
        <p:spPr>
          <a:xfrm>
            <a:off x="664801" y="1976077"/>
            <a:ext cx="4212000" cy="2905846"/>
          </a:xfrm>
        </p:spPr>
        <p:txBody>
          <a:bodyPr/>
          <a:lstStyle/>
          <a:p>
            <a:r>
              <a:rPr lang="en-US" sz="2800" b="1" dirty="0">
                <a:solidFill>
                  <a:schemeClr val="tx1"/>
                </a:solidFill>
                <a:latin typeface="Times New Roman" panose="02020603050405020304" pitchFamily="18" charset="0"/>
                <a:cs typeface="Times New Roman" panose="02020603050405020304" pitchFamily="18" charset="0"/>
              </a:rPr>
              <a:t>We find:</a:t>
            </a:r>
          </a:p>
          <a:p>
            <a:pPr marL="285750" indent="-28575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Mean</a:t>
            </a:r>
          </a:p>
          <a:p>
            <a:pPr marL="285750" indent="-28575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Median</a:t>
            </a:r>
          </a:p>
          <a:p>
            <a:pPr marL="285750" indent="-28575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Mode</a:t>
            </a:r>
          </a:p>
          <a:p>
            <a:pPr marL="285750" indent="-28575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Standard Deviation</a:t>
            </a:r>
          </a:p>
          <a:p>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405A745-32B8-4926-837B-0C116135CBFB}"/>
              </a:ext>
            </a:extLst>
          </p:cNvPr>
          <p:cNvSpPr>
            <a:spLocks noGrp="1"/>
          </p:cNvSpPr>
          <p:nvPr>
            <p:ph type="sldNum" sz="quarter" idx="14"/>
          </p:nvPr>
        </p:nvSpPr>
        <p:spPr/>
        <p:txBody>
          <a:bodyPr/>
          <a:lstStyle/>
          <a:p>
            <a:fld id="{058DB212-BFA2-403F-85EF-DFD3FF6D973A}" type="slidenum">
              <a:rPr lang="en-US" noProof="0" smtClean="0"/>
              <a:pPr/>
              <a:t>7</a:t>
            </a:fld>
            <a:endParaRPr lang="en-US" noProof="0"/>
          </a:p>
        </p:txBody>
      </p:sp>
      <p:pic>
        <p:nvPicPr>
          <p:cNvPr id="5" name="Picture 4" descr="A screenshot of a computer program&#10;&#10;Description automatically generated">
            <a:extLst>
              <a:ext uri="{FF2B5EF4-FFF2-40B4-BE49-F238E27FC236}">
                <a16:creationId xmlns:a16="http://schemas.microsoft.com/office/drawing/2014/main" id="{C27F595B-CE38-47A8-916F-FD65FC498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760" y="1030815"/>
            <a:ext cx="7524353" cy="5516370"/>
          </a:xfrm>
          <a:prstGeom prst="rect">
            <a:avLst/>
          </a:prstGeom>
        </p:spPr>
      </p:pic>
    </p:spTree>
    <p:extLst>
      <p:ext uri="{BB962C8B-B14F-4D97-AF65-F5344CB8AC3E}">
        <p14:creationId xmlns:p14="http://schemas.microsoft.com/office/powerpoint/2010/main" val="3451232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6EF7-ABA3-4D4D-A9E1-9005FA67D362}"/>
              </a:ext>
            </a:extLst>
          </p:cNvPr>
          <p:cNvSpPr>
            <a:spLocks noGrp="1"/>
          </p:cNvSpPr>
          <p:nvPr>
            <p:ph type="title"/>
          </p:nvPr>
        </p:nvSpPr>
        <p:spPr/>
        <p:txBody>
          <a:bodyPr/>
          <a:lstStyle/>
          <a:p>
            <a:r>
              <a:rPr lang="en-US" sz="55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DESCRIPTIVE STATISTICS</a:t>
            </a:r>
            <a:br>
              <a:rPr lang="en-US" sz="5500" b="1" dirty="0">
                <a:solidFill>
                  <a:srgbClr val="592F2D"/>
                </a:solidFill>
                <a:latin typeface="Quicksand Medium" panose="020B0604020202020204" charset="0"/>
              </a:rPr>
            </a:br>
            <a:endParaRPr lang="en-IN" sz="5500" dirty="0"/>
          </a:p>
        </p:txBody>
      </p:sp>
      <p:sp>
        <p:nvSpPr>
          <p:cNvPr id="3" name="Text Placeholder 2">
            <a:extLst>
              <a:ext uri="{FF2B5EF4-FFF2-40B4-BE49-F238E27FC236}">
                <a16:creationId xmlns:a16="http://schemas.microsoft.com/office/drawing/2014/main" id="{322AED1D-5BCD-44C5-A0F4-82A3158A9F54}"/>
              </a:ext>
            </a:extLst>
          </p:cNvPr>
          <p:cNvSpPr>
            <a:spLocks noGrp="1"/>
          </p:cNvSpPr>
          <p:nvPr>
            <p:ph type="body" sz="quarter" idx="12"/>
          </p:nvPr>
        </p:nvSpPr>
        <p:spPr>
          <a:xfrm>
            <a:off x="361925" y="2515802"/>
            <a:ext cx="4712995" cy="540000"/>
          </a:xfrm>
        </p:spPr>
        <p:txBody>
          <a:bodyPr/>
          <a:lstStyle/>
          <a:p>
            <a:endParaRPr lang="en-US" dirty="0"/>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977152BC-6275-402B-A61A-C5D16D43AE7C}"/>
              </a:ext>
            </a:extLst>
          </p:cNvPr>
          <p:cNvSpPr>
            <a:spLocks noGrp="1"/>
          </p:cNvSpPr>
          <p:nvPr>
            <p:ph type="sldNum" sz="quarter" idx="14"/>
          </p:nvPr>
        </p:nvSpPr>
        <p:spPr/>
        <p:txBody>
          <a:bodyPr/>
          <a:lstStyle/>
          <a:p>
            <a:fld id="{058DB212-BFA2-403F-85EF-DFD3FF6D973A}" type="slidenum">
              <a:rPr lang="en-US" noProof="0" smtClean="0"/>
              <a:pPr/>
              <a:t>8</a:t>
            </a:fld>
            <a:endParaRPr lang="en-US" noProof="0"/>
          </a:p>
        </p:txBody>
      </p:sp>
      <p:sp>
        <p:nvSpPr>
          <p:cNvPr id="6" name="TextBox 5">
            <a:extLst>
              <a:ext uri="{FF2B5EF4-FFF2-40B4-BE49-F238E27FC236}">
                <a16:creationId xmlns:a16="http://schemas.microsoft.com/office/drawing/2014/main" id="{474D1B24-ED8C-4C1E-9A82-6887708374E3}"/>
              </a:ext>
            </a:extLst>
          </p:cNvPr>
          <p:cNvSpPr txBox="1"/>
          <p:nvPr/>
        </p:nvSpPr>
        <p:spPr>
          <a:xfrm>
            <a:off x="1242060" y="2244907"/>
            <a:ext cx="4274820"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We find:</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Co-variance</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Cor-relation</a:t>
            </a:r>
          </a:p>
        </p:txBody>
      </p:sp>
      <p:pic>
        <p:nvPicPr>
          <p:cNvPr id="7" name="Picture 6" descr="A screenshot of a computer program&#10;&#10;Description automatically generated">
            <a:extLst>
              <a:ext uri="{FF2B5EF4-FFF2-40B4-BE49-F238E27FC236}">
                <a16:creationId xmlns:a16="http://schemas.microsoft.com/office/drawing/2014/main" id="{12866C9C-2E66-4BFF-A906-532F1385C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280" y="1234440"/>
            <a:ext cx="7495995" cy="5263560"/>
          </a:xfrm>
          <a:prstGeom prst="rect">
            <a:avLst/>
          </a:prstGeom>
        </p:spPr>
      </p:pic>
    </p:spTree>
    <p:extLst>
      <p:ext uri="{BB962C8B-B14F-4D97-AF65-F5344CB8AC3E}">
        <p14:creationId xmlns:p14="http://schemas.microsoft.com/office/powerpoint/2010/main" val="72445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AFA6-2D72-453A-A96B-C3EFCA46EBF8}"/>
              </a:ext>
            </a:extLst>
          </p:cNvPr>
          <p:cNvSpPr>
            <a:spLocks noGrp="1"/>
          </p:cNvSpPr>
          <p:nvPr>
            <p:ph type="title"/>
          </p:nvPr>
        </p:nvSpPr>
        <p:spPr>
          <a:xfrm>
            <a:off x="360000" y="360000"/>
            <a:ext cx="11832000" cy="540000"/>
          </a:xfrm>
        </p:spPr>
        <p:txBody>
          <a:bodyPr/>
          <a:lstStyle/>
          <a:p>
            <a:r>
              <a:rPr lang="en-US" sz="55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VISUALIZATION IN HISTOGRAMS</a:t>
            </a:r>
            <a:br>
              <a:rPr lang="en-US" sz="5500" b="1" dirty="0">
                <a:solidFill>
                  <a:srgbClr val="592F2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5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B4181A2-CB7D-4AEE-8D5B-E8DE5F411D58}"/>
              </a:ext>
            </a:extLst>
          </p:cNvPr>
          <p:cNvSpPr>
            <a:spLocks noGrp="1"/>
          </p:cNvSpPr>
          <p:nvPr>
            <p:ph type="body" sz="quarter" idx="12"/>
          </p:nvPr>
        </p:nvSpPr>
        <p:spPr>
          <a:xfrm>
            <a:off x="233041" y="2176041"/>
            <a:ext cx="5247957" cy="4213184"/>
          </a:xfrm>
        </p:spPr>
        <p:txBody>
          <a:bodyPr/>
          <a:lstStyle/>
          <a:p>
            <a:pPr algn="just">
              <a:lnSpc>
                <a:spcPct val="100000"/>
              </a:lnSpc>
            </a:pPr>
            <a:r>
              <a:rPr lang="en-IN" sz="2800" dirty="0">
                <a:solidFill>
                  <a:srgbClr val="0D0D0D"/>
                </a:solidFill>
                <a:effectLst/>
                <a:latin typeface="Times New Roman" panose="02020603050405020304" pitchFamily="18" charset="0"/>
                <a:ea typeface="Calibri" panose="020F0502020204030204" pitchFamily="34" charset="0"/>
                <a:cs typeface="Mangal" panose="02040503050203030202" pitchFamily="18" charset="0"/>
              </a:rPr>
              <a:t>A histogram is a graphical representation of the distribution of numerical data. It consists of a series of adjacent rectangles, or bins, where the width of each bin represents a range of values, and the height of each bin represents the frequency or count of data points within that range.</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gn="just">
              <a:lnSpc>
                <a:spcPts val="3864"/>
              </a:lnSpc>
            </a:pPr>
            <a:endParaRPr lang="en-US" sz="2400" dirty="0">
              <a:solidFill>
                <a:srgbClr val="592F2D"/>
              </a:solidFill>
              <a:latin typeface="Quicksand Medium"/>
            </a:endParaRPr>
          </a:p>
        </p:txBody>
      </p:sp>
      <p:sp>
        <p:nvSpPr>
          <p:cNvPr id="4" name="Slide Number Placeholder 3">
            <a:extLst>
              <a:ext uri="{FF2B5EF4-FFF2-40B4-BE49-F238E27FC236}">
                <a16:creationId xmlns:a16="http://schemas.microsoft.com/office/drawing/2014/main" id="{33F6BB2B-7071-42D5-9218-F1FF093A55EC}"/>
              </a:ext>
            </a:extLst>
          </p:cNvPr>
          <p:cNvSpPr>
            <a:spLocks noGrp="1"/>
          </p:cNvSpPr>
          <p:nvPr>
            <p:ph type="sldNum" sz="quarter" idx="14"/>
          </p:nvPr>
        </p:nvSpPr>
        <p:spPr/>
        <p:txBody>
          <a:bodyPr/>
          <a:lstStyle/>
          <a:p>
            <a:fld id="{058DB212-BFA2-403F-85EF-DFD3FF6D973A}" type="slidenum">
              <a:rPr lang="en-US" noProof="0" smtClean="0"/>
              <a:pPr/>
              <a:t>9</a:t>
            </a:fld>
            <a:endParaRPr lang="en-US" noProof="0"/>
          </a:p>
        </p:txBody>
      </p:sp>
      <p:pic>
        <p:nvPicPr>
          <p:cNvPr id="5" name="Picture 4">
            <a:extLst>
              <a:ext uri="{FF2B5EF4-FFF2-40B4-BE49-F238E27FC236}">
                <a16:creationId xmlns:a16="http://schemas.microsoft.com/office/drawing/2014/main" id="{186909F9-FAF7-440A-8CC5-2628684EF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20" y="1246800"/>
            <a:ext cx="6440387" cy="5251200"/>
          </a:xfrm>
          <a:prstGeom prst="rect">
            <a:avLst/>
          </a:prstGeom>
        </p:spPr>
      </p:pic>
    </p:spTree>
    <p:extLst>
      <p:ext uri="{BB962C8B-B14F-4D97-AF65-F5344CB8AC3E}">
        <p14:creationId xmlns:p14="http://schemas.microsoft.com/office/powerpoint/2010/main" val="61899026"/>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2724</TotalTime>
  <Words>544</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Kollektif Bold</vt:lpstr>
      <vt:lpstr>Lucida Sans Typewriter</vt:lpstr>
      <vt:lpstr>Quicksand Medium</vt:lpstr>
      <vt:lpstr>Times New Roman</vt:lpstr>
      <vt:lpstr>Tw Cen MT</vt:lpstr>
      <vt:lpstr>Wingdings</vt:lpstr>
      <vt:lpstr>Office Theme</vt:lpstr>
      <vt:lpstr>DENGUE ANALYSIS</vt:lpstr>
      <vt:lpstr>Why this project ? </vt:lpstr>
      <vt:lpstr>INTRODUCTION  </vt:lpstr>
      <vt:lpstr>DATA COLLECTION PROCESS </vt:lpstr>
      <vt:lpstr>Gender Participation </vt:lpstr>
      <vt:lpstr>PowerPoint Presentation</vt:lpstr>
      <vt:lpstr>DESCRIPTIVE STATISTICS </vt:lpstr>
      <vt:lpstr>DESCRIPTIVE STATISTICS </vt:lpstr>
      <vt:lpstr>VISUALIZATION IN HISTOGRAMS </vt:lpstr>
      <vt:lpstr>VISUALIZATION IN BOXPLOT</vt:lpstr>
      <vt:lpstr>VISUALIZATION IN SCATTERPLOT</vt:lpstr>
      <vt:lpstr>SUMMARY OF DATASET</vt:lpstr>
      <vt:lpstr>PowerPoint Presentation</vt:lpstr>
      <vt:lpstr>SIMPLE LINEAR REGRESSION MODEL</vt:lpstr>
      <vt:lpstr>ANOVA (ANALYSIS OF VARIANCE)</vt:lpstr>
      <vt:lpstr>Large Image slide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DENGUE ANALYSIS</dc:title>
  <dc:creator>Ashwani Pandey</dc:creator>
  <cp:lastModifiedBy>Ashwani Pandey</cp:lastModifiedBy>
  <cp:revision>18</cp:revision>
  <dcterms:created xsi:type="dcterms:W3CDTF">2024-04-25T12:08:30Z</dcterms:created>
  <dcterms:modified xsi:type="dcterms:W3CDTF">2024-11-14T04:45:28Z</dcterms:modified>
</cp:coreProperties>
</file>