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1"/>
  </p:sldMasterIdLst>
  <p:notesMasterIdLst>
    <p:notesMasterId r:id="rId18"/>
  </p:notesMasterIdLst>
  <p:sldIdLst>
    <p:sldId id="278" r:id="rId2"/>
    <p:sldId id="279" r:id="rId3"/>
    <p:sldId id="301" r:id="rId4"/>
    <p:sldId id="298" r:id="rId5"/>
    <p:sldId id="297" r:id="rId6"/>
    <p:sldId id="281" r:id="rId7"/>
    <p:sldId id="299" r:id="rId8"/>
    <p:sldId id="292" r:id="rId9"/>
    <p:sldId id="300" r:id="rId10"/>
    <p:sldId id="302" r:id="rId11"/>
    <p:sldId id="307" r:id="rId12"/>
    <p:sldId id="303" r:id="rId13"/>
    <p:sldId id="304" r:id="rId14"/>
    <p:sldId id="305" r:id="rId15"/>
    <p:sldId id="306"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57" d="100"/>
          <a:sy n="57" d="100"/>
        </p:scale>
        <p:origin x="696" y="4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Shape 6">
            <a:extLst>
              <a:ext uri="{FF2B5EF4-FFF2-40B4-BE49-F238E27FC236}">
                <a16:creationId xmlns:a16="http://schemas.microsoft.com/office/drawing/2014/main" id="{1C961D03-A85F-7D8F-6CB9-6A263FAF9698}"/>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E3C1D2AB-C8B7-8313-FF36-B653D5ED4D3C}"/>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290121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2/6/2025</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6324778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2/6/2025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82986089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2/6/2025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6105357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2/6/2025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5037117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2/6/2025</a:t>
            </a:fld>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467637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2/6/2025</a:t>
            </a:fld>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85694253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2/6/2025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02615546"/>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2/6/2025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37870633"/>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44235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56065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2/6/2025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8551576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Shape 6">
            <a:extLst>
              <a:ext uri="{FF2B5EF4-FFF2-40B4-BE49-F238E27FC236}">
                <a16:creationId xmlns:a16="http://schemas.microsoft.com/office/drawing/2014/main" id="{843EE33C-7FFE-3468-4363-34C4DE1E330E}"/>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3E6FD1CB-2CC8-B07C-E274-9ED0990083A5}"/>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3F86B656-2E30-3180-3D1F-29C3B933E549}"/>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5686F80D-261C-0359-27DD-139875B44C3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C8032A31-BC53-6399-2F23-3CC951DE454A}"/>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07CF4EAE-FE7A-7295-FA77-7A21BBEA2107}"/>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315737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2/6/2025</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1314715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609F2B0A-EFE6-6769-87B7-20BBE9022CAE}"/>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E1909C58-AA1B-0BA6-EAEE-F5570C1C934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1A836CEE-9E3F-1B95-1BA7-B2BF52DB242D}"/>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9E0F7EAF-FB14-562D-69DE-752D71869DDD}"/>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1805074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2/6/2025</a:t>
            </a:fld>
            <a:endParaRPr lang="en-US" dirty="0"/>
          </a:p>
        </p:txBody>
      </p:sp>
      <p:sp>
        <p:nvSpPr>
          <p:cNvPr id="5" name="Footer Placeholder 3"/>
          <p:cNvSpPr>
            <a:spLocks noGrp="1"/>
          </p:cNvSpPr>
          <p:nvPr>
            <p:ph type="ftr" sz="quarter" idx="11"/>
          </p:nvPr>
        </p:nvSpPr>
        <p:spPr/>
        <p:txBody>
          <a:bodyPr/>
          <a:lstStyle/>
          <a:p>
            <a:r>
              <a:rPr lang="en-US"/>
              <a:t>Presentation title</a:t>
            </a:r>
            <a:endParaRPr lang="en-US" dirty="0"/>
          </a:p>
        </p:txBody>
      </p:sp>
      <p:sp>
        <p:nvSpPr>
          <p:cNvPr id="6"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3" name="Freeform: Shape 2">
            <a:extLst>
              <a:ext uri="{FF2B5EF4-FFF2-40B4-BE49-F238E27FC236}">
                <a16:creationId xmlns:a16="http://schemas.microsoft.com/office/drawing/2014/main" id="{D469E92D-8D63-5253-C774-D3A9E10F85A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Freeform: Shape 3">
            <a:extLst>
              <a:ext uri="{FF2B5EF4-FFF2-40B4-BE49-F238E27FC236}">
                <a16:creationId xmlns:a16="http://schemas.microsoft.com/office/drawing/2014/main" id="{1D4F821B-92B9-12E9-CA9B-31D02172A5CF}"/>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134877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2/6/2025</a:t>
            </a:fld>
            <a:endParaRPr lang="en-US" dirty="0"/>
          </a:p>
        </p:txBody>
      </p:sp>
      <p:sp>
        <p:nvSpPr>
          <p:cNvPr id="5" name="Footer Placeholder 2"/>
          <p:cNvSpPr>
            <a:spLocks noGrp="1"/>
          </p:cNvSpPr>
          <p:nvPr>
            <p:ph type="ftr" sz="quarter" idx="11"/>
          </p:nvPr>
        </p:nvSpPr>
        <p:spPr/>
        <p:txBody>
          <a:bodyPr/>
          <a:lstStyle/>
          <a:p>
            <a:r>
              <a:rPr lang="en-US"/>
              <a:t>Presentation title</a:t>
            </a:r>
            <a:endParaRPr lang="en-US" dirty="0"/>
          </a:p>
        </p:txBody>
      </p:sp>
      <p:sp>
        <p:nvSpPr>
          <p:cNvPr id="6"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2" name="Freeform: Shape 1">
            <a:extLst>
              <a:ext uri="{FF2B5EF4-FFF2-40B4-BE49-F238E27FC236}">
                <a16:creationId xmlns:a16="http://schemas.microsoft.com/office/drawing/2014/main" id="{0017BBE2-8E90-6C2C-9078-81428D466F6A}"/>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reeform: Shape 2">
            <a:extLst>
              <a:ext uri="{FF2B5EF4-FFF2-40B4-BE49-F238E27FC236}">
                <a16:creationId xmlns:a16="http://schemas.microsoft.com/office/drawing/2014/main" id="{5DF64CA0-28AD-686E-0433-5C0B0C2CBB2D}"/>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48728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2/6/2025</a:t>
            </a:fld>
            <a:endParaRPr lang="en-US" dirty="0"/>
          </a:p>
        </p:txBody>
      </p:sp>
      <p:sp>
        <p:nvSpPr>
          <p:cNvPr id="5" name="Footer Placeholder 5"/>
          <p:cNvSpPr>
            <a:spLocks noGrp="1"/>
          </p:cNvSpPr>
          <p:nvPr>
            <p:ph type="ftr" sz="quarter" idx="11"/>
          </p:nvPr>
        </p:nvSpPr>
        <p:spPr/>
        <p:txBody>
          <a:bodyPr/>
          <a:lstStyle/>
          <a:p>
            <a:r>
              <a:rPr lang="en-US"/>
              <a:t>Presentation title</a:t>
            </a:r>
            <a:endParaRPr lang="en-US" dirty="0"/>
          </a:p>
        </p:txBody>
      </p:sp>
      <p:sp>
        <p:nvSpPr>
          <p:cNvPr id="6"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67CD646C-A943-A8E0-9166-9015B487C58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76151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2/6/2025</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B6184409-B05C-FDC8-3FA2-AA4D75C7AD7C}"/>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023502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2/6/2025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63212170"/>
      </p:ext>
    </p:extLst>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667" r:id="rId20"/>
    <p:sldLayoutId id="2147483669" r:id="rId21"/>
    <p:sldLayoutId id="2147483673" r:id="rId22"/>
    <p:sldLayoutId id="2147483670" r:id="rId23"/>
    <p:sldLayoutId id="2147483671" r:id="rId24"/>
    <p:sldLayoutId id="2147483655" r:id="rId25"/>
    <p:sldLayoutId id="2147483674" r:id="rId26"/>
    <p:sldLayoutId id="2147483654" r:id="rId2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803585" y="2764240"/>
            <a:ext cx="6349041" cy="471664"/>
          </a:xfrm>
        </p:spPr>
        <p:txBody>
          <a:bodyPr>
            <a:normAutofit fontScale="90000"/>
          </a:bodyPr>
          <a:lstStyle/>
          <a:p>
            <a:pPr algn="ctr"/>
            <a:r>
              <a:rPr lang="en-US" dirty="0"/>
              <a:t>   </a:t>
            </a:r>
            <a:r>
              <a:rPr lang="en-US" dirty="0">
                <a:solidFill>
                  <a:schemeClr val="tx1"/>
                </a:solidFill>
                <a:latin typeface="Georgia" panose="02040502050405020303" pitchFamily="18" charset="0"/>
              </a:rPr>
              <a:t>DSA SELF PACED</a:t>
            </a:r>
            <a:r>
              <a:rPr lang="en-US" dirty="0">
                <a:solidFill>
                  <a:schemeClr val="tx1"/>
                </a:solidFill>
              </a:rPr>
              <a:t/>
            </a:r>
            <a:br>
              <a:rPr lang="en-US" dirty="0">
                <a:solidFill>
                  <a:schemeClr val="tx1"/>
                </a:solidFill>
              </a:rPr>
            </a:br>
            <a:endParaRPr lang="en-US" dirty="0">
              <a:solidFill>
                <a:schemeClr val="tx1"/>
              </a:solidFill>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554964" y="2509935"/>
            <a:ext cx="4707418" cy="2123425"/>
          </a:xfrm>
        </p:spPr>
        <p:txBody>
          <a:bodyPr/>
          <a:lstStyle/>
          <a:p>
            <a:pPr algn="ctr"/>
            <a:r>
              <a:rPr lang="en-US" sz="2400" b="1" dirty="0">
                <a:solidFill>
                  <a:schemeClr val="tx1"/>
                </a:solidFill>
                <a:latin typeface="Georgia" panose="02040502050405020303" pitchFamily="18" charset="0"/>
              </a:rPr>
              <a:t>16 WEEKS SUMMER TRAINING</a:t>
            </a:r>
          </a:p>
          <a:p>
            <a:pPr algn="ctr"/>
            <a:r>
              <a:rPr lang="en-US" sz="2400" b="1" dirty="0">
                <a:solidFill>
                  <a:schemeClr val="tx1"/>
                </a:solidFill>
                <a:latin typeface="Georgia" panose="02040502050405020303" pitchFamily="18" charset="0"/>
              </a:rPr>
              <a:t>BY</a:t>
            </a:r>
          </a:p>
          <a:p>
            <a:pPr algn="ctr"/>
            <a:r>
              <a:rPr lang="en-US" sz="2400" b="1" dirty="0">
                <a:solidFill>
                  <a:schemeClr val="tx1"/>
                </a:solidFill>
                <a:latin typeface="Georgia" panose="02040502050405020303" pitchFamily="18" charset="0"/>
              </a:rPr>
              <a:t>GEEKS FOR GEEKS</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C72B-4F92-E410-2409-3AC5A50FE629}"/>
              </a:ext>
            </a:extLst>
          </p:cNvPr>
          <p:cNvSpPr>
            <a:spLocks noGrp="1"/>
          </p:cNvSpPr>
          <p:nvPr>
            <p:ph type="title"/>
          </p:nvPr>
        </p:nvSpPr>
        <p:spPr>
          <a:xfrm>
            <a:off x="2142421" y="167980"/>
            <a:ext cx="7220310" cy="594360"/>
          </a:xfrm>
        </p:spPr>
        <p:txBody>
          <a:bodyPr>
            <a:noAutofit/>
          </a:bodyPr>
          <a:lstStyle/>
          <a:p>
            <a:pPr algn="ctr"/>
            <a:r>
              <a:rPr lang="en-IN" sz="3200" u="sng" dirty="0">
                <a:solidFill>
                  <a:schemeClr val="tx1"/>
                </a:solidFill>
                <a:latin typeface="Georgia" panose="02040502050405020303" pitchFamily="18" charset="0"/>
              </a:rPr>
              <a:t>Sudoku solver (Project Illustration):</a:t>
            </a:r>
          </a:p>
        </p:txBody>
      </p:sp>
      <p:sp>
        <p:nvSpPr>
          <p:cNvPr id="4" name="Slide Number Placeholder 3">
            <a:extLst>
              <a:ext uri="{FF2B5EF4-FFF2-40B4-BE49-F238E27FC236}">
                <a16:creationId xmlns:a16="http://schemas.microsoft.com/office/drawing/2014/main" id="{D1DDFB89-4236-26BA-E9BE-78B5132D20C2}"/>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7" name="Picture 6">
            <a:extLst>
              <a:ext uri="{FF2B5EF4-FFF2-40B4-BE49-F238E27FC236}">
                <a16:creationId xmlns:a16="http://schemas.microsoft.com/office/drawing/2014/main" id="{7BF9E5E7-88D2-4A1D-A615-2F48758DBFF1}"/>
              </a:ext>
            </a:extLst>
          </p:cNvPr>
          <p:cNvPicPr>
            <a:picLocks noChangeAspect="1"/>
          </p:cNvPicPr>
          <p:nvPr/>
        </p:nvPicPr>
        <p:blipFill>
          <a:blip r:embed="rId2"/>
          <a:stretch>
            <a:fillRect/>
          </a:stretch>
        </p:blipFill>
        <p:spPr>
          <a:xfrm>
            <a:off x="2324082" y="1054538"/>
            <a:ext cx="7543836" cy="5088820"/>
          </a:xfrm>
          <a:prstGeom prst="rect">
            <a:avLst/>
          </a:prstGeom>
        </p:spPr>
      </p:pic>
    </p:spTree>
    <p:extLst>
      <p:ext uri="{BB962C8B-B14F-4D97-AF65-F5344CB8AC3E}">
        <p14:creationId xmlns:p14="http://schemas.microsoft.com/office/powerpoint/2010/main" val="903221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C72B-4F92-E410-2409-3AC5A50FE629}"/>
              </a:ext>
            </a:extLst>
          </p:cNvPr>
          <p:cNvSpPr>
            <a:spLocks noGrp="1"/>
          </p:cNvSpPr>
          <p:nvPr>
            <p:ph type="title"/>
          </p:nvPr>
        </p:nvSpPr>
        <p:spPr>
          <a:xfrm>
            <a:off x="1849927" y="79204"/>
            <a:ext cx="7220310" cy="594360"/>
          </a:xfrm>
        </p:spPr>
        <p:txBody>
          <a:bodyPr>
            <a:noAutofit/>
          </a:bodyPr>
          <a:lstStyle/>
          <a:p>
            <a:pPr algn="ctr"/>
            <a:r>
              <a:rPr lang="en-US" sz="3200" u="sng" dirty="0">
                <a:solidFill>
                  <a:schemeClr val="tx1"/>
                </a:solidFill>
                <a:latin typeface="Georgia" panose="02040502050405020303" pitchFamily="18" charset="0"/>
              </a:rPr>
              <a:t>B</a:t>
            </a:r>
            <a:r>
              <a:rPr lang="en-IN" sz="3200" u="sng" dirty="0" err="1">
                <a:solidFill>
                  <a:schemeClr val="tx1"/>
                </a:solidFill>
                <a:latin typeface="Georgia" panose="02040502050405020303" pitchFamily="18" charset="0"/>
              </a:rPr>
              <a:t>acktracking</a:t>
            </a:r>
            <a:r>
              <a:rPr lang="en-IN" sz="3200" u="sng" dirty="0">
                <a:solidFill>
                  <a:schemeClr val="tx1"/>
                </a:solidFill>
                <a:latin typeface="Georgia" panose="02040502050405020303" pitchFamily="18" charset="0"/>
              </a:rPr>
              <a:t> algorithm </a:t>
            </a:r>
          </a:p>
        </p:txBody>
      </p:sp>
      <p:sp>
        <p:nvSpPr>
          <p:cNvPr id="4" name="Slide Number Placeholder 3">
            <a:extLst>
              <a:ext uri="{FF2B5EF4-FFF2-40B4-BE49-F238E27FC236}">
                <a16:creationId xmlns:a16="http://schemas.microsoft.com/office/drawing/2014/main" id="{D1DDFB89-4236-26BA-E9BE-78B5132D20C2}"/>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3" name="TextBox 2">
            <a:extLst>
              <a:ext uri="{FF2B5EF4-FFF2-40B4-BE49-F238E27FC236}">
                <a16:creationId xmlns:a16="http://schemas.microsoft.com/office/drawing/2014/main" id="{141A1AD9-AE5A-932F-B2F0-4A5CD6C01B32}"/>
              </a:ext>
            </a:extLst>
          </p:cNvPr>
          <p:cNvSpPr txBox="1"/>
          <p:nvPr/>
        </p:nvSpPr>
        <p:spPr>
          <a:xfrm>
            <a:off x="2016930" y="725364"/>
            <a:ext cx="8201268" cy="2585323"/>
          </a:xfrm>
          <a:prstGeom prst="rect">
            <a:avLst/>
          </a:prstGeom>
          <a:noFill/>
        </p:spPr>
        <p:txBody>
          <a:bodyPr wrap="square" rtlCol="0">
            <a:spAutoFit/>
          </a:bodyPr>
          <a:lstStyle/>
          <a:p>
            <a:pPr marL="285750" indent="-285750" algn="just">
              <a:buFont typeface="Arial" panose="020B0604020202020204" pitchFamily="34" charset="0"/>
              <a:buChar char="•"/>
            </a:pPr>
            <a:r>
              <a:rPr lang="en-IN" dirty="0"/>
              <a:t>Backtracking is a method of solving problems recursively by trying out every possible solutions and undoing choices that lead to the dead  end. </a:t>
            </a:r>
          </a:p>
          <a:p>
            <a:pPr marL="285750" indent="-285750" algn="just">
              <a:buFont typeface="Arial" panose="020B0604020202020204" pitchFamily="34" charset="0"/>
              <a:buChar char="•"/>
            </a:pPr>
            <a:r>
              <a:rPr lang="en-IN" dirty="0"/>
              <a:t>In this method, if it finds that the current step does not lead to a valid or optimal solution, it "backtracks" by undoing the last step and tries a different path.</a:t>
            </a:r>
          </a:p>
          <a:p>
            <a:pPr marL="285750" indent="-285750" algn="just">
              <a:buFont typeface="Arial" panose="020B0604020202020204" pitchFamily="34" charset="0"/>
              <a:buChar char="•"/>
            </a:pPr>
            <a:r>
              <a:rPr lang="en-IN" dirty="0"/>
              <a:t>The backtracking algorithm follows brute force approach which says that for any given problem we should try all possible solutions and pick the desired solution.</a:t>
            </a:r>
          </a:p>
        </p:txBody>
      </p:sp>
      <p:pic>
        <p:nvPicPr>
          <p:cNvPr id="7" name="Picture 6">
            <a:extLst>
              <a:ext uri="{FF2B5EF4-FFF2-40B4-BE49-F238E27FC236}">
                <a16:creationId xmlns:a16="http://schemas.microsoft.com/office/drawing/2014/main" id="{6ADEBE22-0713-5C5D-AA5B-56594AF185ED}"/>
              </a:ext>
            </a:extLst>
          </p:cNvPr>
          <p:cNvPicPr>
            <a:picLocks noChangeAspect="1"/>
          </p:cNvPicPr>
          <p:nvPr/>
        </p:nvPicPr>
        <p:blipFill>
          <a:blip r:embed="rId2"/>
          <a:stretch>
            <a:fillRect/>
          </a:stretch>
        </p:blipFill>
        <p:spPr>
          <a:xfrm>
            <a:off x="3185970" y="3500646"/>
            <a:ext cx="3088995" cy="3097948"/>
          </a:xfrm>
          <a:prstGeom prst="rect">
            <a:avLst/>
          </a:prstGeom>
        </p:spPr>
      </p:pic>
    </p:spTree>
    <p:extLst>
      <p:ext uri="{BB962C8B-B14F-4D97-AF65-F5344CB8AC3E}">
        <p14:creationId xmlns:p14="http://schemas.microsoft.com/office/powerpoint/2010/main" val="173739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C72B-4F92-E410-2409-3AC5A50FE629}"/>
              </a:ext>
            </a:extLst>
          </p:cNvPr>
          <p:cNvSpPr>
            <a:spLocks noGrp="1"/>
          </p:cNvSpPr>
          <p:nvPr>
            <p:ph type="title"/>
          </p:nvPr>
        </p:nvSpPr>
        <p:spPr>
          <a:xfrm>
            <a:off x="1849927" y="79204"/>
            <a:ext cx="7220310" cy="594360"/>
          </a:xfrm>
        </p:spPr>
        <p:txBody>
          <a:bodyPr>
            <a:noAutofit/>
          </a:bodyPr>
          <a:lstStyle/>
          <a:p>
            <a:pPr algn="ctr"/>
            <a:r>
              <a:rPr lang="en-IN" sz="3200" u="sng" dirty="0">
                <a:solidFill>
                  <a:schemeClr val="tx1"/>
                </a:solidFill>
                <a:latin typeface="Georgia" panose="02040502050405020303" pitchFamily="18" charset="0"/>
              </a:rPr>
              <a:t>Sudoku solver (Project Illustration):</a:t>
            </a:r>
          </a:p>
        </p:txBody>
      </p:sp>
      <p:sp>
        <p:nvSpPr>
          <p:cNvPr id="4" name="Slide Number Placeholder 3">
            <a:extLst>
              <a:ext uri="{FF2B5EF4-FFF2-40B4-BE49-F238E27FC236}">
                <a16:creationId xmlns:a16="http://schemas.microsoft.com/office/drawing/2014/main" id="{D1DDFB89-4236-26BA-E9BE-78B5132D20C2}"/>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6" name="Picture 5">
            <a:extLst>
              <a:ext uri="{FF2B5EF4-FFF2-40B4-BE49-F238E27FC236}">
                <a16:creationId xmlns:a16="http://schemas.microsoft.com/office/drawing/2014/main" id="{15A2C525-0CEE-C726-D374-DFB04D803604}"/>
              </a:ext>
            </a:extLst>
          </p:cNvPr>
          <p:cNvPicPr>
            <a:picLocks noChangeAspect="1"/>
          </p:cNvPicPr>
          <p:nvPr/>
        </p:nvPicPr>
        <p:blipFill>
          <a:blip r:embed="rId2"/>
          <a:stretch>
            <a:fillRect/>
          </a:stretch>
        </p:blipFill>
        <p:spPr>
          <a:xfrm>
            <a:off x="0" y="553672"/>
            <a:ext cx="6344535" cy="6304327"/>
          </a:xfrm>
          <a:prstGeom prst="rect">
            <a:avLst/>
          </a:prstGeom>
        </p:spPr>
      </p:pic>
      <p:sp>
        <p:nvSpPr>
          <p:cNvPr id="7" name="TextBox 6">
            <a:extLst>
              <a:ext uri="{FF2B5EF4-FFF2-40B4-BE49-F238E27FC236}">
                <a16:creationId xmlns:a16="http://schemas.microsoft.com/office/drawing/2014/main" id="{8DD7B8E9-A59E-C9D6-7C4E-BD1234715E5D}"/>
              </a:ext>
            </a:extLst>
          </p:cNvPr>
          <p:cNvSpPr txBox="1"/>
          <p:nvPr/>
        </p:nvSpPr>
        <p:spPr>
          <a:xfrm>
            <a:off x="4427104" y="694084"/>
            <a:ext cx="6344535" cy="369332"/>
          </a:xfrm>
          <a:prstGeom prst="rect">
            <a:avLst/>
          </a:prstGeom>
          <a:noFill/>
        </p:spPr>
        <p:txBody>
          <a:bodyPr wrap="square" rtlCol="0">
            <a:spAutoFit/>
          </a:bodyPr>
          <a:lstStyle/>
          <a:p>
            <a:r>
              <a:rPr lang="en-US" dirty="0" err="1"/>
              <a:t>SudokuSolver</a:t>
            </a:r>
            <a:r>
              <a:rPr lang="en-US" dirty="0"/>
              <a:t> class contain the main logic</a:t>
            </a:r>
            <a:endParaRPr lang="en-IN" dirty="0"/>
          </a:p>
        </p:txBody>
      </p:sp>
      <p:sp>
        <p:nvSpPr>
          <p:cNvPr id="8" name="Arrow: Down 7">
            <a:extLst>
              <a:ext uri="{FF2B5EF4-FFF2-40B4-BE49-F238E27FC236}">
                <a16:creationId xmlns:a16="http://schemas.microsoft.com/office/drawing/2014/main" id="{B4F8E743-265B-8304-807E-CA99A28BEA71}"/>
              </a:ext>
            </a:extLst>
          </p:cNvPr>
          <p:cNvSpPr/>
          <p:nvPr/>
        </p:nvSpPr>
        <p:spPr>
          <a:xfrm rot="5400000">
            <a:off x="3785336" y="732681"/>
            <a:ext cx="310392" cy="35107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C943E9C-C82F-EBF6-D27D-53BAE072E3F0}"/>
              </a:ext>
            </a:extLst>
          </p:cNvPr>
          <p:cNvSpPr txBox="1"/>
          <p:nvPr/>
        </p:nvSpPr>
        <p:spPr>
          <a:xfrm>
            <a:off x="5176270" y="1279804"/>
            <a:ext cx="6344535" cy="369332"/>
          </a:xfrm>
          <a:prstGeom prst="rect">
            <a:avLst/>
          </a:prstGeom>
          <a:noFill/>
        </p:spPr>
        <p:txBody>
          <a:bodyPr wrap="square" rtlCol="0">
            <a:spAutoFit/>
          </a:bodyPr>
          <a:lstStyle/>
          <a:p>
            <a:r>
              <a:rPr lang="en-US" dirty="0"/>
              <a:t>GRID_SIZE can not be changed after initialized </a:t>
            </a:r>
            <a:endParaRPr lang="en-IN" dirty="0"/>
          </a:p>
        </p:txBody>
      </p:sp>
      <p:sp>
        <p:nvSpPr>
          <p:cNvPr id="10" name="TextBox 9">
            <a:extLst>
              <a:ext uri="{FF2B5EF4-FFF2-40B4-BE49-F238E27FC236}">
                <a16:creationId xmlns:a16="http://schemas.microsoft.com/office/drawing/2014/main" id="{F6CF6513-9323-E4A1-9C36-B572DBB2A13D}"/>
              </a:ext>
            </a:extLst>
          </p:cNvPr>
          <p:cNvSpPr txBox="1"/>
          <p:nvPr/>
        </p:nvSpPr>
        <p:spPr>
          <a:xfrm>
            <a:off x="4579504" y="2432003"/>
            <a:ext cx="4061157" cy="1477328"/>
          </a:xfrm>
          <a:prstGeom prst="rect">
            <a:avLst/>
          </a:prstGeom>
          <a:noFill/>
        </p:spPr>
        <p:txBody>
          <a:bodyPr wrap="square" rtlCol="0">
            <a:spAutoFit/>
          </a:bodyPr>
          <a:lstStyle/>
          <a:p>
            <a:r>
              <a:rPr lang="en-US" dirty="0"/>
              <a:t>This 2D-array represent the sudoku-grid</a:t>
            </a:r>
          </a:p>
          <a:p>
            <a:endParaRPr lang="en-US" dirty="0"/>
          </a:p>
          <a:p>
            <a:r>
              <a:rPr lang="en-US" dirty="0"/>
              <a:t>All the 0’s represents the empty cells needed to be filled</a:t>
            </a:r>
            <a:endParaRPr lang="en-IN" dirty="0"/>
          </a:p>
        </p:txBody>
      </p:sp>
      <p:sp>
        <p:nvSpPr>
          <p:cNvPr id="11" name="TextBox 10">
            <a:extLst>
              <a:ext uri="{FF2B5EF4-FFF2-40B4-BE49-F238E27FC236}">
                <a16:creationId xmlns:a16="http://schemas.microsoft.com/office/drawing/2014/main" id="{063A3A1D-6DF0-F3DC-BF54-67A33CD9DB1D}"/>
              </a:ext>
            </a:extLst>
          </p:cNvPr>
          <p:cNvSpPr txBox="1"/>
          <p:nvPr/>
        </p:nvSpPr>
        <p:spPr>
          <a:xfrm>
            <a:off x="6420649" y="4737333"/>
            <a:ext cx="3931891" cy="1754326"/>
          </a:xfrm>
          <a:prstGeom prst="rect">
            <a:avLst/>
          </a:prstGeom>
          <a:noFill/>
        </p:spPr>
        <p:txBody>
          <a:bodyPr wrap="square" rtlCol="0">
            <a:spAutoFit/>
          </a:bodyPr>
          <a:lstStyle/>
          <a:p>
            <a:r>
              <a:rPr lang="en-US" dirty="0"/>
              <a:t>This method is called to attempt to solve sudoku.</a:t>
            </a:r>
          </a:p>
          <a:p>
            <a:endParaRPr lang="en-US" dirty="0"/>
          </a:p>
          <a:p>
            <a:r>
              <a:rPr lang="en-US" dirty="0"/>
              <a:t>If sudoku is solved the it will print successful other wise unsolvable sudoku.</a:t>
            </a:r>
            <a:endParaRPr lang="en-IN" dirty="0"/>
          </a:p>
        </p:txBody>
      </p:sp>
      <p:sp>
        <p:nvSpPr>
          <p:cNvPr id="12" name="Arrow: Down 11">
            <a:extLst>
              <a:ext uri="{FF2B5EF4-FFF2-40B4-BE49-F238E27FC236}">
                <a16:creationId xmlns:a16="http://schemas.microsoft.com/office/drawing/2014/main" id="{8B02248D-C72C-6B9A-91E7-093F0691E165}"/>
              </a:ext>
            </a:extLst>
          </p:cNvPr>
          <p:cNvSpPr/>
          <p:nvPr/>
        </p:nvSpPr>
        <p:spPr>
          <a:xfrm rot="5400000">
            <a:off x="4248769" y="2411660"/>
            <a:ext cx="310392" cy="35107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37EF37E6-D972-CE00-94B8-05675FEFDA3C}"/>
              </a:ext>
            </a:extLst>
          </p:cNvPr>
          <p:cNvSpPr/>
          <p:nvPr/>
        </p:nvSpPr>
        <p:spPr>
          <a:xfrm rot="5400000">
            <a:off x="4248769" y="3279850"/>
            <a:ext cx="310392" cy="35107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D674AC1A-177B-E8F5-00BF-D7A9BE34C20B}"/>
              </a:ext>
            </a:extLst>
          </p:cNvPr>
          <p:cNvSpPr/>
          <p:nvPr/>
        </p:nvSpPr>
        <p:spPr>
          <a:xfrm rot="5400000">
            <a:off x="6089914" y="4790459"/>
            <a:ext cx="310392" cy="35107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A842CFDE-3DF7-41DA-9231-59A5A44AB77E}"/>
              </a:ext>
            </a:extLst>
          </p:cNvPr>
          <p:cNvSpPr/>
          <p:nvPr/>
        </p:nvSpPr>
        <p:spPr>
          <a:xfrm rot="5400000">
            <a:off x="4629135" y="1306433"/>
            <a:ext cx="310392" cy="35107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64779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B64B-E6A6-9E6D-3BBA-8FB0FA9C8A21}"/>
              </a:ext>
            </a:extLst>
          </p:cNvPr>
          <p:cNvSpPr>
            <a:spLocks noGrp="1"/>
          </p:cNvSpPr>
          <p:nvPr>
            <p:ph type="title"/>
          </p:nvPr>
        </p:nvSpPr>
        <p:spPr>
          <a:xfrm>
            <a:off x="2218084" y="86892"/>
            <a:ext cx="7716030" cy="864066"/>
          </a:xfrm>
        </p:spPr>
        <p:txBody>
          <a:bodyPr/>
          <a:lstStyle/>
          <a:p>
            <a:r>
              <a:rPr lang="en-US" dirty="0"/>
              <a:t>Code Explanation</a:t>
            </a:r>
            <a:endParaRPr lang="en-IN" dirty="0"/>
          </a:p>
        </p:txBody>
      </p:sp>
      <p:sp>
        <p:nvSpPr>
          <p:cNvPr id="3" name="Footer Placeholder 2">
            <a:extLst>
              <a:ext uri="{FF2B5EF4-FFF2-40B4-BE49-F238E27FC236}">
                <a16:creationId xmlns:a16="http://schemas.microsoft.com/office/drawing/2014/main" id="{FAD4C693-3D9C-9F32-ED60-BEB270BFAD18}"/>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B072A35-7417-16C3-FECE-BD786F30DE26}"/>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8" name="Picture 7">
            <a:extLst>
              <a:ext uri="{FF2B5EF4-FFF2-40B4-BE49-F238E27FC236}">
                <a16:creationId xmlns:a16="http://schemas.microsoft.com/office/drawing/2014/main" id="{F8A18A1B-FDB5-B566-DB73-6DE3F46019CA}"/>
              </a:ext>
            </a:extLst>
          </p:cNvPr>
          <p:cNvPicPr>
            <a:picLocks noChangeAspect="1"/>
          </p:cNvPicPr>
          <p:nvPr/>
        </p:nvPicPr>
        <p:blipFill>
          <a:blip r:embed="rId2"/>
          <a:stretch>
            <a:fillRect/>
          </a:stretch>
        </p:blipFill>
        <p:spPr>
          <a:xfrm>
            <a:off x="0" y="1168674"/>
            <a:ext cx="12192000" cy="5689326"/>
          </a:xfrm>
          <a:prstGeom prst="rect">
            <a:avLst/>
          </a:prstGeom>
        </p:spPr>
      </p:pic>
      <p:sp>
        <p:nvSpPr>
          <p:cNvPr id="9" name="TextBox 8">
            <a:extLst>
              <a:ext uri="{FF2B5EF4-FFF2-40B4-BE49-F238E27FC236}">
                <a16:creationId xmlns:a16="http://schemas.microsoft.com/office/drawing/2014/main" id="{020F8314-2B08-4170-B6C7-6F0400724D8E}"/>
              </a:ext>
            </a:extLst>
          </p:cNvPr>
          <p:cNvSpPr txBox="1"/>
          <p:nvPr/>
        </p:nvSpPr>
        <p:spPr>
          <a:xfrm>
            <a:off x="4689336" y="1518088"/>
            <a:ext cx="6344535" cy="369332"/>
          </a:xfrm>
          <a:prstGeom prst="rect">
            <a:avLst/>
          </a:prstGeom>
          <a:noFill/>
        </p:spPr>
        <p:txBody>
          <a:bodyPr wrap="square" rtlCol="0">
            <a:spAutoFit/>
          </a:bodyPr>
          <a:lstStyle/>
          <a:p>
            <a:r>
              <a:rPr lang="en-IN" dirty="0"/>
              <a:t>This loop iterates over each row in the Sudoku board.</a:t>
            </a:r>
          </a:p>
        </p:txBody>
      </p:sp>
      <p:sp>
        <p:nvSpPr>
          <p:cNvPr id="10" name="TextBox 9">
            <a:extLst>
              <a:ext uri="{FF2B5EF4-FFF2-40B4-BE49-F238E27FC236}">
                <a16:creationId xmlns:a16="http://schemas.microsoft.com/office/drawing/2014/main" id="{5E89FC17-4CED-2DBE-64C1-380E8DE8A9C1}"/>
              </a:ext>
            </a:extLst>
          </p:cNvPr>
          <p:cNvSpPr txBox="1"/>
          <p:nvPr/>
        </p:nvSpPr>
        <p:spPr>
          <a:xfrm>
            <a:off x="4689336" y="1773042"/>
            <a:ext cx="6786803" cy="369332"/>
          </a:xfrm>
          <a:prstGeom prst="rect">
            <a:avLst/>
          </a:prstGeom>
          <a:noFill/>
        </p:spPr>
        <p:txBody>
          <a:bodyPr wrap="square" rtlCol="0">
            <a:spAutoFit/>
          </a:bodyPr>
          <a:lstStyle/>
          <a:p>
            <a:r>
              <a:rPr lang="en-IN" dirty="0"/>
              <a:t>This loop iterates over each column in the Sudoku board.</a:t>
            </a:r>
          </a:p>
        </p:txBody>
      </p:sp>
      <p:sp>
        <p:nvSpPr>
          <p:cNvPr id="11" name="TextBox 10">
            <a:extLst>
              <a:ext uri="{FF2B5EF4-FFF2-40B4-BE49-F238E27FC236}">
                <a16:creationId xmlns:a16="http://schemas.microsoft.com/office/drawing/2014/main" id="{B8F98513-A532-169A-4348-097CCED5B81F}"/>
              </a:ext>
            </a:extLst>
          </p:cNvPr>
          <p:cNvSpPr txBox="1"/>
          <p:nvPr/>
        </p:nvSpPr>
        <p:spPr>
          <a:xfrm>
            <a:off x="6744356" y="1990758"/>
            <a:ext cx="4202565" cy="369332"/>
          </a:xfrm>
          <a:prstGeom prst="rect">
            <a:avLst/>
          </a:prstGeom>
          <a:noFill/>
        </p:spPr>
        <p:txBody>
          <a:bodyPr wrap="square" rtlCol="0">
            <a:spAutoFit/>
          </a:bodyPr>
          <a:lstStyle/>
          <a:p>
            <a:r>
              <a:rPr lang="en-US" dirty="0"/>
              <a:t>C</a:t>
            </a:r>
            <a:r>
              <a:rPr lang="en-IN" dirty="0" err="1"/>
              <a:t>hecks</a:t>
            </a:r>
            <a:r>
              <a:rPr lang="en-IN" dirty="0"/>
              <a:t> if cell is empty</a:t>
            </a:r>
          </a:p>
        </p:txBody>
      </p:sp>
      <p:sp>
        <p:nvSpPr>
          <p:cNvPr id="15" name="TextBox 14">
            <a:extLst>
              <a:ext uri="{FF2B5EF4-FFF2-40B4-BE49-F238E27FC236}">
                <a16:creationId xmlns:a16="http://schemas.microsoft.com/office/drawing/2014/main" id="{45F57281-740A-B3F6-7DB4-8D9610609DE6}"/>
              </a:ext>
            </a:extLst>
          </p:cNvPr>
          <p:cNvSpPr txBox="1"/>
          <p:nvPr/>
        </p:nvSpPr>
        <p:spPr>
          <a:xfrm>
            <a:off x="6896756" y="2271804"/>
            <a:ext cx="4202565" cy="369332"/>
          </a:xfrm>
          <a:prstGeom prst="rect">
            <a:avLst/>
          </a:prstGeom>
          <a:noFill/>
        </p:spPr>
        <p:txBody>
          <a:bodyPr wrap="square" rtlCol="0">
            <a:spAutoFit/>
          </a:bodyPr>
          <a:lstStyle/>
          <a:p>
            <a:r>
              <a:rPr lang="en-US" dirty="0"/>
              <a:t>Iterate from 1 to 9</a:t>
            </a:r>
            <a:endParaRPr lang="en-IN" dirty="0"/>
          </a:p>
        </p:txBody>
      </p:sp>
      <p:sp>
        <p:nvSpPr>
          <p:cNvPr id="16" name="TextBox 15">
            <a:extLst>
              <a:ext uri="{FF2B5EF4-FFF2-40B4-BE49-F238E27FC236}">
                <a16:creationId xmlns:a16="http://schemas.microsoft.com/office/drawing/2014/main" id="{18FCE88E-491E-67F7-62E9-1B390F88D836}"/>
              </a:ext>
            </a:extLst>
          </p:cNvPr>
          <p:cNvSpPr txBox="1"/>
          <p:nvPr/>
        </p:nvSpPr>
        <p:spPr>
          <a:xfrm>
            <a:off x="6368249" y="2548903"/>
            <a:ext cx="4202565" cy="923330"/>
          </a:xfrm>
          <a:prstGeom prst="rect">
            <a:avLst/>
          </a:prstGeom>
          <a:noFill/>
        </p:spPr>
        <p:txBody>
          <a:bodyPr wrap="square" rtlCol="0">
            <a:spAutoFit/>
          </a:bodyPr>
          <a:lstStyle/>
          <a:p>
            <a:r>
              <a:rPr lang="en-US" dirty="0" err="1"/>
              <a:t>isValidPlacement</a:t>
            </a:r>
            <a:r>
              <a:rPr lang="en-US" dirty="0"/>
              <a:t> function checks the sudoku rules, if true it </a:t>
            </a:r>
            <a:r>
              <a:rPr lang="en-US" dirty="0" err="1"/>
              <a:t>assines</a:t>
            </a:r>
            <a:r>
              <a:rPr lang="en-US" dirty="0"/>
              <a:t> that value to empty cell</a:t>
            </a:r>
            <a:endParaRPr lang="en-IN" dirty="0"/>
          </a:p>
        </p:txBody>
      </p:sp>
      <p:sp>
        <p:nvSpPr>
          <p:cNvPr id="17" name="TextBox 16">
            <a:extLst>
              <a:ext uri="{FF2B5EF4-FFF2-40B4-BE49-F238E27FC236}">
                <a16:creationId xmlns:a16="http://schemas.microsoft.com/office/drawing/2014/main" id="{FEE7B236-A837-696B-5046-0E51138F0A26}"/>
              </a:ext>
            </a:extLst>
          </p:cNvPr>
          <p:cNvSpPr txBox="1"/>
          <p:nvPr/>
        </p:nvSpPr>
        <p:spPr>
          <a:xfrm>
            <a:off x="4309030" y="3133395"/>
            <a:ext cx="2059219" cy="369332"/>
          </a:xfrm>
          <a:prstGeom prst="rect">
            <a:avLst/>
          </a:prstGeom>
          <a:noFill/>
        </p:spPr>
        <p:txBody>
          <a:bodyPr wrap="square" rtlCol="0">
            <a:spAutoFit/>
          </a:bodyPr>
          <a:lstStyle/>
          <a:p>
            <a:r>
              <a:rPr lang="en-US" dirty="0"/>
              <a:t>Recursive call</a:t>
            </a:r>
            <a:endParaRPr lang="en-IN" dirty="0"/>
          </a:p>
        </p:txBody>
      </p:sp>
      <p:sp>
        <p:nvSpPr>
          <p:cNvPr id="18" name="TextBox 17">
            <a:extLst>
              <a:ext uri="{FF2B5EF4-FFF2-40B4-BE49-F238E27FC236}">
                <a16:creationId xmlns:a16="http://schemas.microsoft.com/office/drawing/2014/main" id="{32087219-A87E-84EA-A107-285CE80D1F2D}"/>
              </a:ext>
            </a:extLst>
          </p:cNvPr>
          <p:cNvSpPr txBox="1"/>
          <p:nvPr/>
        </p:nvSpPr>
        <p:spPr>
          <a:xfrm>
            <a:off x="4534148" y="3931307"/>
            <a:ext cx="4202565" cy="369332"/>
          </a:xfrm>
          <a:prstGeom prst="rect">
            <a:avLst/>
          </a:prstGeom>
          <a:noFill/>
        </p:spPr>
        <p:txBody>
          <a:bodyPr wrap="square" rtlCol="0">
            <a:spAutoFit/>
          </a:bodyPr>
          <a:lstStyle/>
          <a:p>
            <a:r>
              <a:rPr lang="en-US" dirty="0"/>
              <a:t>Else values remains 0 Empty</a:t>
            </a:r>
            <a:endParaRPr lang="en-IN" dirty="0"/>
          </a:p>
        </p:txBody>
      </p:sp>
      <p:sp>
        <p:nvSpPr>
          <p:cNvPr id="19" name="Arrow: Down 18">
            <a:extLst>
              <a:ext uri="{FF2B5EF4-FFF2-40B4-BE49-F238E27FC236}">
                <a16:creationId xmlns:a16="http://schemas.microsoft.com/office/drawing/2014/main" id="{F94CD0D5-6C52-051D-95BE-56C22EC68037}"/>
              </a:ext>
            </a:extLst>
          </p:cNvPr>
          <p:cNvSpPr/>
          <p:nvPr/>
        </p:nvSpPr>
        <p:spPr>
          <a:xfrm rot="5400000">
            <a:off x="4282607" y="1563637"/>
            <a:ext cx="207422" cy="27850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43632DDD-CBF6-A18E-890F-14A45199DDE0}"/>
              </a:ext>
            </a:extLst>
          </p:cNvPr>
          <p:cNvSpPr/>
          <p:nvPr/>
        </p:nvSpPr>
        <p:spPr>
          <a:xfrm rot="5400000">
            <a:off x="4315106" y="1867080"/>
            <a:ext cx="207422" cy="27850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Down 24">
            <a:extLst>
              <a:ext uri="{FF2B5EF4-FFF2-40B4-BE49-F238E27FC236}">
                <a16:creationId xmlns:a16="http://schemas.microsoft.com/office/drawing/2014/main" id="{0B97AA35-0CCC-6636-F716-86AAC5313A65}"/>
              </a:ext>
            </a:extLst>
          </p:cNvPr>
          <p:cNvSpPr/>
          <p:nvPr/>
        </p:nvSpPr>
        <p:spPr>
          <a:xfrm rot="5400000">
            <a:off x="5101091" y="716134"/>
            <a:ext cx="155741" cy="299988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id="{57E1F1BE-9A14-D3A6-9BF8-8792E1809296}"/>
              </a:ext>
            </a:extLst>
          </p:cNvPr>
          <p:cNvSpPr/>
          <p:nvPr/>
        </p:nvSpPr>
        <p:spPr>
          <a:xfrm rot="5400000">
            <a:off x="6588345" y="2322498"/>
            <a:ext cx="207422" cy="27850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Down 26">
            <a:extLst>
              <a:ext uri="{FF2B5EF4-FFF2-40B4-BE49-F238E27FC236}">
                <a16:creationId xmlns:a16="http://schemas.microsoft.com/office/drawing/2014/main" id="{AAB72DA3-4DDD-570A-0037-B48A8BAB2823}"/>
              </a:ext>
            </a:extLst>
          </p:cNvPr>
          <p:cNvSpPr/>
          <p:nvPr/>
        </p:nvSpPr>
        <p:spPr>
          <a:xfrm rot="5400000">
            <a:off x="6059837" y="2565565"/>
            <a:ext cx="207422" cy="27850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Down 27">
            <a:extLst>
              <a:ext uri="{FF2B5EF4-FFF2-40B4-BE49-F238E27FC236}">
                <a16:creationId xmlns:a16="http://schemas.microsoft.com/office/drawing/2014/main" id="{E0BFF338-A108-2FC2-4DF7-955F91559CEF}"/>
              </a:ext>
            </a:extLst>
          </p:cNvPr>
          <p:cNvSpPr/>
          <p:nvPr/>
        </p:nvSpPr>
        <p:spPr>
          <a:xfrm rot="5400000">
            <a:off x="4110023" y="3197121"/>
            <a:ext cx="207422" cy="27850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Down 28">
            <a:extLst>
              <a:ext uri="{FF2B5EF4-FFF2-40B4-BE49-F238E27FC236}">
                <a16:creationId xmlns:a16="http://schemas.microsoft.com/office/drawing/2014/main" id="{2CDBC713-5078-9E32-1E1A-7B44EBE819D6}"/>
              </a:ext>
            </a:extLst>
          </p:cNvPr>
          <p:cNvSpPr/>
          <p:nvPr/>
        </p:nvSpPr>
        <p:spPr>
          <a:xfrm rot="5400000">
            <a:off x="4228836" y="3976723"/>
            <a:ext cx="207422" cy="27850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4858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C1B-E41B-DD01-BBAA-345D70189C24}"/>
              </a:ext>
            </a:extLst>
          </p:cNvPr>
          <p:cNvSpPr>
            <a:spLocks noGrp="1"/>
          </p:cNvSpPr>
          <p:nvPr>
            <p:ph type="title"/>
          </p:nvPr>
        </p:nvSpPr>
        <p:spPr/>
        <p:txBody>
          <a:bodyPr/>
          <a:lstStyle/>
          <a:p>
            <a:endParaRPr lang="en-IN" dirty="0"/>
          </a:p>
        </p:txBody>
      </p:sp>
      <p:sp>
        <p:nvSpPr>
          <p:cNvPr id="3" name="Footer Placeholder 2">
            <a:extLst>
              <a:ext uri="{FF2B5EF4-FFF2-40B4-BE49-F238E27FC236}">
                <a16:creationId xmlns:a16="http://schemas.microsoft.com/office/drawing/2014/main" id="{B272BC44-F265-7652-7AE3-FC954B4554C8}"/>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0DB52226-C61B-B2B6-F6DE-E735AD01B094}"/>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6" name="Picture 5">
            <a:extLst>
              <a:ext uri="{FF2B5EF4-FFF2-40B4-BE49-F238E27FC236}">
                <a16:creationId xmlns:a16="http://schemas.microsoft.com/office/drawing/2014/main" id="{2EC14F83-3C04-F588-47F1-FF8BA50DDE35}"/>
              </a:ext>
            </a:extLst>
          </p:cNvPr>
          <p:cNvPicPr>
            <a:picLocks noChangeAspect="1"/>
          </p:cNvPicPr>
          <p:nvPr/>
        </p:nvPicPr>
        <p:blipFill>
          <a:blip r:embed="rId2"/>
          <a:stretch>
            <a:fillRect/>
          </a:stretch>
        </p:blipFill>
        <p:spPr>
          <a:xfrm>
            <a:off x="0" y="0"/>
            <a:ext cx="12192000" cy="6843047"/>
          </a:xfrm>
          <a:prstGeom prst="rect">
            <a:avLst/>
          </a:prstGeom>
        </p:spPr>
      </p:pic>
      <p:sp>
        <p:nvSpPr>
          <p:cNvPr id="7" name="Right Brace 6">
            <a:extLst>
              <a:ext uri="{FF2B5EF4-FFF2-40B4-BE49-F238E27FC236}">
                <a16:creationId xmlns:a16="http://schemas.microsoft.com/office/drawing/2014/main" id="{BFF8168C-CCCE-C5FA-C90D-198D87032D53}"/>
              </a:ext>
            </a:extLst>
          </p:cNvPr>
          <p:cNvSpPr/>
          <p:nvPr/>
        </p:nvSpPr>
        <p:spPr>
          <a:xfrm>
            <a:off x="3951215" y="696286"/>
            <a:ext cx="377504" cy="751514"/>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9" name="Right Brace 8">
            <a:extLst>
              <a:ext uri="{FF2B5EF4-FFF2-40B4-BE49-F238E27FC236}">
                <a16:creationId xmlns:a16="http://schemas.microsoft.com/office/drawing/2014/main" id="{B627DA13-8899-FA58-E8FB-34E0F3C32628}"/>
              </a:ext>
            </a:extLst>
          </p:cNvPr>
          <p:cNvSpPr/>
          <p:nvPr/>
        </p:nvSpPr>
        <p:spPr>
          <a:xfrm>
            <a:off x="4139967" y="2174146"/>
            <a:ext cx="377504" cy="751514"/>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11" name="Right Brace 10">
            <a:extLst>
              <a:ext uri="{FF2B5EF4-FFF2-40B4-BE49-F238E27FC236}">
                <a16:creationId xmlns:a16="http://schemas.microsoft.com/office/drawing/2014/main" id="{4BE08147-3337-848F-92D1-1F009C7EDDDB}"/>
              </a:ext>
            </a:extLst>
          </p:cNvPr>
          <p:cNvSpPr/>
          <p:nvPr/>
        </p:nvSpPr>
        <p:spPr>
          <a:xfrm>
            <a:off x="3914863" y="3712332"/>
            <a:ext cx="377504" cy="67511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12" name="Right Brace 11">
            <a:extLst>
              <a:ext uri="{FF2B5EF4-FFF2-40B4-BE49-F238E27FC236}">
                <a16:creationId xmlns:a16="http://schemas.microsoft.com/office/drawing/2014/main" id="{CC536EE8-1062-D152-9D2D-1104E981EB40}"/>
              </a:ext>
            </a:extLst>
          </p:cNvPr>
          <p:cNvSpPr/>
          <p:nvPr/>
        </p:nvSpPr>
        <p:spPr>
          <a:xfrm>
            <a:off x="5798191" y="4556081"/>
            <a:ext cx="377504" cy="140053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13" name="TextBox 12">
            <a:extLst>
              <a:ext uri="{FF2B5EF4-FFF2-40B4-BE49-F238E27FC236}">
                <a16:creationId xmlns:a16="http://schemas.microsoft.com/office/drawing/2014/main" id="{C00DF54C-4A6F-A75C-A121-207766B3D718}"/>
              </a:ext>
            </a:extLst>
          </p:cNvPr>
          <p:cNvSpPr txBox="1"/>
          <p:nvPr/>
        </p:nvSpPr>
        <p:spPr>
          <a:xfrm>
            <a:off x="4748169" y="696286"/>
            <a:ext cx="5604371" cy="646331"/>
          </a:xfrm>
          <a:prstGeom prst="rect">
            <a:avLst/>
          </a:prstGeom>
          <a:noFill/>
        </p:spPr>
        <p:txBody>
          <a:bodyPr wrap="square" rtlCol="0">
            <a:spAutoFit/>
          </a:bodyPr>
          <a:lstStyle/>
          <a:p>
            <a:r>
              <a:rPr lang="en-IN" dirty="0"/>
              <a:t>This loop iterates over all columns in the specified row.</a:t>
            </a:r>
          </a:p>
        </p:txBody>
      </p:sp>
      <p:sp>
        <p:nvSpPr>
          <p:cNvPr id="14" name="TextBox 13">
            <a:extLst>
              <a:ext uri="{FF2B5EF4-FFF2-40B4-BE49-F238E27FC236}">
                <a16:creationId xmlns:a16="http://schemas.microsoft.com/office/drawing/2014/main" id="{0167D4D2-273D-6019-8E64-0DB2A545A054}"/>
              </a:ext>
            </a:extLst>
          </p:cNvPr>
          <p:cNvSpPr txBox="1"/>
          <p:nvPr/>
        </p:nvSpPr>
        <p:spPr>
          <a:xfrm>
            <a:off x="4708533" y="2225240"/>
            <a:ext cx="5604371" cy="646331"/>
          </a:xfrm>
          <a:prstGeom prst="rect">
            <a:avLst/>
          </a:prstGeom>
          <a:noFill/>
        </p:spPr>
        <p:txBody>
          <a:bodyPr wrap="square" rtlCol="0">
            <a:spAutoFit/>
          </a:bodyPr>
          <a:lstStyle/>
          <a:p>
            <a:r>
              <a:rPr lang="en-IN" dirty="0"/>
              <a:t>This loop iterates over all rows in the specified column.</a:t>
            </a:r>
          </a:p>
        </p:txBody>
      </p:sp>
      <p:sp>
        <p:nvSpPr>
          <p:cNvPr id="15" name="TextBox 14">
            <a:extLst>
              <a:ext uri="{FF2B5EF4-FFF2-40B4-BE49-F238E27FC236}">
                <a16:creationId xmlns:a16="http://schemas.microsoft.com/office/drawing/2014/main" id="{BC40AC2D-B432-D0FE-DCA0-04563E3F1ACC}"/>
              </a:ext>
            </a:extLst>
          </p:cNvPr>
          <p:cNvSpPr txBox="1"/>
          <p:nvPr/>
        </p:nvSpPr>
        <p:spPr>
          <a:xfrm>
            <a:off x="4446463" y="3595099"/>
            <a:ext cx="5604371" cy="923330"/>
          </a:xfrm>
          <a:prstGeom prst="rect">
            <a:avLst/>
          </a:prstGeom>
          <a:noFill/>
        </p:spPr>
        <p:txBody>
          <a:bodyPr wrap="square" rtlCol="0">
            <a:spAutoFit/>
          </a:bodyPr>
          <a:lstStyle/>
          <a:p>
            <a:r>
              <a:rPr lang="en-IN" dirty="0"/>
              <a:t>This calculates the starting row and column index of the 3x3 </a:t>
            </a:r>
            <a:r>
              <a:rPr lang="en-IN" dirty="0" err="1"/>
              <a:t>subgrid</a:t>
            </a:r>
            <a:r>
              <a:rPr lang="en-IN" dirty="0"/>
              <a:t> containing the cell at (row, col</a:t>
            </a:r>
          </a:p>
        </p:txBody>
      </p:sp>
      <p:sp>
        <p:nvSpPr>
          <p:cNvPr id="17" name="TextBox 16">
            <a:extLst>
              <a:ext uri="{FF2B5EF4-FFF2-40B4-BE49-F238E27FC236}">
                <a16:creationId xmlns:a16="http://schemas.microsoft.com/office/drawing/2014/main" id="{32F9AF47-3186-9F77-FA0F-D75F6E2C8869}"/>
              </a:ext>
            </a:extLst>
          </p:cNvPr>
          <p:cNvSpPr txBox="1"/>
          <p:nvPr/>
        </p:nvSpPr>
        <p:spPr>
          <a:xfrm>
            <a:off x="6576969" y="4840448"/>
            <a:ext cx="4152101" cy="369332"/>
          </a:xfrm>
          <a:prstGeom prst="rect">
            <a:avLst/>
          </a:prstGeom>
          <a:noFill/>
        </p:spPr>
        <p:txBody>
          <a:bodyPr wrap="square" rtlCol="0">
            <a:spAutoFit/>
          </a:bodyPr>
          <a:lstStyle/>
          <a:p>
            <a:r>
              <a:rPr lang="en-US" dirty="0"/>
              <a:t>Loop to </a:t>
            </a:r>
            <a:r>
              <a:rPr lang="en-US" dirty="0" err="1"/>
              <a:t>ckeck</a:t>
            </a:r>
            <a:r>
              <a:rPr lang="en-US" dirty="0"/>
              <a:t> across the </a:t>
            </a:r>
            <a:r>
              <a:rPr lang="en-US" dirty="0" err="1"/>
              <a:t>subgrids</a:t>
            </a:r>
            <a:endParaRPr lang="en-IN" dirty="0"/>
          </a:p>
        </p:txBody>
      </p:sp>
    </p:spTree>
    <p:extLst>
      <p:ext uri="{BB962C8B-B14F-4D97-AF65-F5344CB8AC3E}">
        <p14:creationId xmlns:p14="http://schemas.microsoft.com/office/powerpoint/2010/main" val="2777764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C1B-E41B-DD01-BBAA-345D70189C24}"/>
              </a:ext>
            </a:extLst>
          </p:cNvPr>
          <p:cNvSpPr>
            <a:spLocks noGrp="1"/>
          </p:cNvSpPr>
          <p:nvPr>
            <p:ph type="title"/>
          </p:nvPr>
        </p:nvSpPr>
        <p:spPr/>
        <p:txBody>
          <a:bodyPr/>
          <a:lstStyle/>
          <a:p>
            <a:endParaRPr lang="en-IN"/>
          </a:p>
        </p:txBody>
      </p:sp>
      <p:sp>
        <p:nvSpPr>
          <p:cNvPr id="3" name="Footer Placeholder 2">
            <a:extLst>
              <a:ext uri="{FF2B5EF4-FFF2-40B4-BE49-F238E27FC236}">
                <a16:creationId xmlns:a16="http://schemas.microsoft.com/office/drawing/2014/main" id="{B272BC44-F265-7652-7AE3-FC954B4554C8}"/>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0DB52226-C61B-B2B6-F6DE-E735AD01B094}"/>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6" name="Picture 5">
            <a:extLst>
              <a:ext uri="{FF2B5EF4-FFF2-40B4-BE49-F238E27FC236}">
                <a16:creationId xmlns:a16="http://schemas.microsoft.com/office/drawing/2014/main" id="{F7340FAF-3490-51A6-01D1-6FDCF7D122EC}"/>
              </a:ext>
            </a:extLst>
          </p:cNvPr>
          <p:cNvPicPr>
            <a:picLocks noChangeAspect="1"/>
          </p:cNvPicPr>
          <p:nvPr/>
        </p:nvPicPr>
        <p:blipFill>
          <a:blip r:embed="rId2"/>
          <a:stretch>
            <a:fillRect/>
          </a:stretch>
        </p:blipFill>
        <p:spPr>
          <a:xfrm>
            <a:off x="-10960" y="0"/>
            <a:ext cx="12192000" cy="4326605"/>
          </a:xfrm>
          <a:prstGeom prst="rect">
            <a:avLst/>
          </a:prstGeom>
        </p:spPr>
      </p:pic>
      <p:sp>
        <p:nvSpPr>
          <p:cNvPr id="8" name="TextBox 7">
            <a:extLst>
              <a:ext uri="{FF2B5EF4-FFF2-40B4-BE49-F238E27FC236}">
                <a16:creationId xmlns:a16="http://schemas.microsoft.com/office/drawing/2014/main" id="{A0040AC3-AD5A-525E-3F7E-9DEB09F37305}"/>
              </a:ext>
            </a:extLst>
          </p:cNvPr>
          <p:cNvSpPr txBox="1"/>
          <p:nvPr/>
        </p:nvSpPr>
        <p:spPr>
          <a:xfrm>
            <a:off x="5018714" y="1206917"/>
            <a:ext cx="7094989" cy="646331"/>
          </a:xfrm>
          <a:prstGeom prst="rect">
            <a:avLst/>
          </a:prstGeom>
          <a:noFill/>
        </p:spPr>
        <p:txBody>
          <a:bodyPr wrap="square">
            <a:spAutoFit/>
          </a:bodyPr>
          <a:lstStyle/>
          <a:p>
            <a:r>
              <a:rPr lang="en-IN" dirty="0"/>
              <a:t>This checks if the row is a multiple of 3 (except the first row) to print a separator line.</a:t>
            </a:r>
          </a:p>
        </p:txBody>
      </p:sp>
      <p:sp>
        <p:nvSpPr>
          <p:cNvPr id="9" name="TextBox 8">
            <a:extLst>
              <a:ext uri="{FF2B5EF4-FFF2-40B4-BE49-F238E27FC236}">
                <a16:creationId xmlns:a16="http://schemas.microsoft.com/office/drawing/2014/main" id="{A4580193-95B3-C09F-EC8F-13AA35FC45F7}"/>
              </a:ext>
            </a:extLst>
          </p:cNvPr>
          <p:cNvSpPr txBox="1"/>
          <p:nvPr/>
        </p:nvSpPr>
        <p:spPr>
          <a:xfrm>
            <a:off x="5179503" y="2268294"/>
            <a:ext cx="7094989" cy="646331"/>
          </a:xfrm>
          <a:prstGeom prst="rect">
            <a:avLst/>
          </a:prstGeom>
          <a:noFill/>
        </p:spPr>
        <p:txBody>
          <a:bodyPr wrap="square">
            <a:spAutoFit/>
          </a:bodyPr>
          <a:lstStyle/>
          <a:p>
            <a:r>
              <a:rPr lang="en-IN" dirty="0"/>
              <a:t>This checks if the column is a multiple of 3 (except the first column) to print a vertical separator</a:t>
            </a:r>
          </a:p>
        </p:txBody>
      </p:sp>
      <p:sp>
        <p:nvSpPr>
          <p:cNvPr id="12" name="Arrow: Down 11">
            <a:extLst>
              <a:ext uri="{FF2B5EF4-FFF2-40B4-BE49-F238E27FC236}">
                <a16:creationId xmlns:a16="http://schemas.microsoft.com/office/drawing/2014/main" id="{F6B873AB-9C37-36AD-329A-A180F0A45302}"/>
              </a:ext>
            </a:extLst>
          </p:cNvPr>
          <p:cNvSpPr/>
          <p:nvPr/>
        </p:nvSpPr>
        <p:spPr>
          <a:xfrm rot="5400000">
            <a:off x="4561108" y="1287121"/>
            <a:ext cx="207422" cy="27850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5EBCA018-5176-0332-388B-8AA32754337C}"/>
              </a:ext>
            </a:extLst>
          </p:cNvPr>
          <p:cNvSpPr/>
          <p:nvPr/>
        </p:nvSpPr>
        <p:spPr>
          <a:xfrm rot="5400000">
            <a:off x="4775752" y="2260775"/>
            <a:ext cx="207422" cy="27850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9E48D12C-3DBA-40A2-025E-E9DAF6345CDF}"/>
              </a:ext>
            </a:extLst>
          </p:cNvPr>
          <p:cNvPicPr>
            <a:picLocks noChangeAspect="1"/>
          </p:cNvPicPr>
          <p:nvPr/>
        </p:nvPicPr>
        <p:blipFill>
          <a:blip r:embed="rId3"/>
          <a:stretch>
            <a:fillRect/>
          </a:stretch>
        </p:blipFill>
        <p:spPr>
          <a:xfrm>
            <a:off x="5018714" y="3041214"/>
            <a:ext cx="7173286" cy="3812984"/>
          </a:xfrm>
          <a:prstGeom prst="rect">
            <a:avLst/>
          </a:prstGeom>
        </p:spPr>
      </p:pic>
      <p:sp>
        <p:nvSpPr>
          <p:cNvPr id="18" name="TextBox 17">
            <a:extLst>
              <a:ext uri="{FF2B5EF4-FFF2-40B4-BE49-F238E27FC236}">
                <a16:creationId xmlns:a16="http://schemas.microsoft.com/office/drawing/2014/main" id="{876F4861-23C4-E64A-CD5B-BE9CF7D569B8}"/>
              </a:ext>
            </a:extLst>
          </p:cNvPr>
          <p:cNvSpPr txBox="1"/>
          <p:nvPr/>
        </p:nvSpPr>
        <p:spPr>
          <a:xfrm>
            <a:off x="100803" y="5185299"/>
            <a:ext cx="4378919" cy="646331"/>
          </a:xfrm>
          <a:prstGeom prst="rect">
            <a:avLst/>
          </a:prstGeom>
          <a:noFill/>
        </p:spPr>
        <p:txBody>
          <a:bodyPr wrap="square">
            <a:spAutoFit/>
          </a:bodyPr>
          <a:lstStyle/>
          <a:p>
            <a:r>
              <a:rPr lang="en-US" dirty="0"/>
              <a:t>F</a:t>
            </a:r>
            <a:r>
              <a:rPr lang="en-IN" dirty="0" err="1"/>
              <a:t>inal</a:t>
            </a:r>
            <a:r>
              <a:rPr lang="en-IN" dirty="0"/>
              <a:t> Result of solved sudoku on terminal </a:t>
            </a:r>
          </a:p>
        </p:txBody>
      </p:sp>
      <p:sp>
        <p:nvSpPr>
          <p:cNvPr id="19" name="Arrow: Down 18">
            <a:extLst>
              <a:ext uri="{FF2B5EF4-FFF2-40B4-BE49-F238E27FC236}">
                <a16:creationId xmlns:a16="http://schemas.microsoft.com/office/drawing/2014/main" id="{2390E5E3-123C-52BF-2FE2-79E1323BF4AE}"/>
              </a:ext>
            </a:extLst>
          </p:cNvPr>
          <p:cNvSpPr/>
          <p:nvPr/>
        </p:nvSpPr>
        <p:spPr>
          <a:xfrm rot="5400000" flipV="1">
            <a:off x="4094285" y="5001375"/>
            <a:ext cx="860041" cy="95634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069804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3970145" y="-401324"/>
            <a:ext cx="8915399" cy="2262781"/>
          </a:xfrm>
        </p:spPr>
        <p:txBody>
          <a:bodyPr/>
          <a:lstStyle/>
          <a:p>
            <a:r>
              <a:rPr lang="en-US" dirty="0">
                <a:solidFill>
                  <a:schemeClr val="tx1"/>
                </a:solidFill>
                <a:latin typeface="Georgia" panose="02040502050405020303" pitchFamily="18" charset="0"/>
              </a:rPr>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4315376" y="3136081"/>
            <a:ext cx="4958981" cy="2176272"/>
          </a:xfrm>
        </p:spPr>
        <p:txBody>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497150" y="581152"/>
            <a:ext cx="6462864" cy="768096"/>
          </a:xfrm>
        </p:spPr>
        <p:txBody>
          <a:bodyPr/>
          <a:lstStyle/>
          <a:p>
            <a:pPr algn="ctr"/>
            <a:r>
              <a:rPr lang="en-US" u="sng" dirty="0">
                <a:solidFill>
                  <a:schemeClr val="tx1"/>
                </a:solidFill>
                <a:latin typeface="Georgia" panose="02040502050405020303" pitchFamily="18" charset="0"/>
                <a:ea typeface="Arial Regular" pitchFamily="34" charset="-122"/>
                <a:cs typeface="Arial Black" panose="020B0604020202020204" pitchFamily="34" charset="0"/>
              </a:rPr>
              <a:t>COURSE CODE: CAP-368 </a:t>
            </a:r>
            <a:endParaRPr lang="en-US" sz="4400" b="1" u="sng" dirty="0">
              <a:solidFill>
                <a:schemeClr val="tx1"/>
              </a:solidFill>
              <a:latin typeface="Georgia" panose="02040502050405020303" pitchFamily="18"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201465"/>
            <a:ext cx="5693664" cy="3122168"/>
          </a:xfrm>
        </p:spPr>
        <p:txBody>
          <a:bodyPr/>
          <a:lstStyle/>
          <a:p>
            <a:pPr algn="ctr"/>
            <a:r>
              <a:rPr lang="en-US" sz="3600" dirty="0">
                <a:solidFill>
                  <a:schemeClr val="tx1"/>
                </a:solidFill>
                <a:latin typeface="Georgia" panose="02040502050405020303" pitchFamily="18" charset="0"/>
              </a:rPr>
              <a:t>SUBMITTED BY:-</a:t>
            </a:r>
          </a:p>
          <a:p>
            <a:pPr algn="ctr"/>
            <a:r>
              <a:rPr lang="en-US" sz="3600" dirty="0" smtClean="0">
                <a:solidFill>
                  <a:schemeClr val="tx1"/>
                </a:solidFill>
                <a:latin typeface="Georgia" panose="02040502050405020303" pitchFamily="18" charset="0"/>
              </a:rPr>
              <a:t>Ashwani Pandey</a:t>
            </a:r>
            <a:endParaRPr lang="en-US" sz="3600" dirty="0">
              <a:solidFill>
                <a:schemeClr val="tx1"/>
              </a:solidFill>
              <a:latin typeface="Georgia" panose="02040502050405020303" pitchFamily="18" charset="0"/>
            </a:endParaRPr>
          </a:p>
          <a:p>
            <a:pPr algn="ctr"/>
            <a:r>
              <a:rPr lang="en-US" sz="3600" dirty="0" err="1">
                <a:solidFill>
                  <a:schemeClr val="tx1"/>
                </a:solidFill>
                <a:latin typeface="Georgia" panose="02040502050405020303" pitchFamily="18" charset="0"/>
              </a:rPr>
              <a:t>Reg</a:t>
            </a:r>
            <a:r>
              <a:rPr lang="en-US" sz="3600">
                <a:solidFill>
                  <a:schemeClr val="tx1"/>
                </a:solidFill>
                <a:latin typeface="Georgia" panose="02040502050405020303" pitchFamily="18" charset="0"/>
              </a:rPr>
              <a:t> </a:t>
            </a:r>
            <a:r>
              <a:rPr lang="en-US" sz="3600" smtClean="0">
                <a:solidFill>
                  <a:schemeClr val="tx1"/>
                </a:solidFill>
                <a:latin typeface="Georgia" panose="02040502050405020303" pitchFamily="18" charset="0"/>
              </a:rPr>
              <a:t>No:12211155</a:t>
            </a:r>
            <a:endParaRPr lang="en-US" sz="3600" dirty="0">
              <a:solidFill>
                <a:schemeClr val="tx1"/>
              </a:solidFill>
              <a:latin typeface="Georgia" panose="02040502050405020303" pitchFamily="18" charset="0"/>
            </a:endParaRPr>
          </a:p>
          <a:p>
            <a:r>
              <a:rPr lang="en-US" dirty="0">
                <a:latin typeface="Georgia" panose="02040502050405020303" pitchFamily="18" charset="0"/>
              </a:rPr>
              <a:t>​</a:t>
            </a:r>
          </a:p>
          <a:p>
            <a:endParaRPr lang="en-US" dirty="0"/>
          </a:p>
        </p:txBody>
      </p:sp>
    </p:spTree>
    <p:extLst>
      <p:ext uri="{BB962C8B-B14F-4D97-AF65-F5344CB8AC3E}">
        <p14:creationId xmlns:p14="http://schemas.microsoft.com/office/powerpoint/2010/main" val="3855531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440DAFA-C697-5E9D-07A6-9EF1E3821462}"/>
              </a:ext>
            </a:extLst>
          </p:cNvPr>
          <p:cNvSpPr>
            <a:spLocks noGrp="1"/>
          </p:cNvSpPr>
          <p:nvPr>
            <p:ph type="ftr" sz="quarter" idx="11"/>
          </p:nvPr>
        </p:nvSpPr>
        <p:spPr>
          <a:xfrm>
            <a:off x="2702517" y="1254267"/>
            <a:ext cx="6305219" cy="274320"/>
          </a:xfrm>
        </p:spPr>
        <p:txBody>
          <a:bodyPr/>
          <a:lstStyle/>
          <a:p>
            <a:pPr algn="ctr"/>
            <a:r>
              <a:rPr lang="en-US" sz="3600" u="sng" dirty="0">
                <a:solidFill>
                  <a:schemeClr val="tx1"/>
                </a:solidFill>
                <a:latin typeface="Georgia" panose="02040502050405020303" pitchFamily="18" charset="0"/>
              </a:rPr>
              <a:t>CERTIFICATE OF COURSE COMPLETION</a:t>
            </a:r>
          </a:p>
        </p:txBody>
      </p:sp>
      <p:sp>
        <p:nvSpPr>
          <p:cNvPr id="3" name="Slide Number Placeholder 2">
            <a:extLst>
              <a:ext uri="{FF2B5EF4-FFF2-40B4-BE49-F238E27FC236}">
                <a16:creationId xmlns:a16="http://schemas.microsoft.com/office/drawing/2014/main" id="{841DB112-B643-D03C-420B-29FC959C7C72}"/>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5" name="Picture 4">
            <a:extLst>
              <a:ext uri="{FF2B5EF4-FFF2-40B4-BE49-F238E27FC236}">
                <a16:creationId xmlns:a16="http://schemas.microsoft.com/office/drawing/2014/main" id="{CE9C9BB3-D816-444C-9C9F-2F1618B142A4}"/>
              </a:ext>
            </a:extLst>
          </p:cNvPr>
          <p:cNvPicPr>
            <a:picLocks noChangeAspect="1"/>
          </p:cNvPicPr>
          <p:nvPr/>
        </p:nvPicPr>
        <p:blipFill>
          <a:blip r:embed="rId2"/>
          <a:stretch>
            <a:fillRect/>
          </a:stretch>
        </p:blipFill>
        <p:spPr>
          <a:xfrm>
            <a:off x="2281562" y="1732068"/>
            <a:ext cx="7016822" cy="4957255"/>
          </a:xfrm>
          <a:prstGeom prst="rect">
            <a:avLst/>
          </a:prstGeom>
        </p:spPr>
      </p:pic>
    </p:spTree>
    <p:extLst>
      <p:ext uri="{BB962C8B-B14F-4D97-AF65-F5344CB8AC3E}">
        <p14:creationId xmlns:p14="http://schemas.microsoft.com/office/powerpoint/2010/main" val="1684473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6EB2-EC3F-0434-6564-F2647DA0B861}"/>
              </a:ext>
            </a:extLst>
          </p:cNvPr>
          <p:cNvSpPr>
            <a:spLocks noGrp="1"/>
          </p:cNvSpPr>
          <p:nvPr>
            <p:ph type="title"/>
          </p:nvPr>
        </p:nvSpPr>
        <p:spPr>
          <a:xfrm>
            <a:off x="402336" y="340571"/>
            <a:ext cx="5693664" cy="624629"/>
          </a:xfrm>
        </p:spPr>
        <p:txBody>
          <a:bodyPr/>
          <a:lstStyle/>
          <a:p>
            <a:r>
              <a:rPr lang="en-IN" sz="2800" u="sng" dirty="0">
                <a:solidFill>
                  <a:schemeClr val="tx1"/>
                </a:solidFill>
                <a:latin typeface="Georgia" panose="02040502050405020303" pitchFamily="18" charset="0"/>
              </a:rPr>
              <a:t>ABOUT SUMMER TRAINING:</a:t>
            </a:r>
          </a:p>
        </p:txBody>
      </p:sp>
      <p:sp>
        <p:nvSpPr>
          <p:cNvPr id="3" name="Content Placeholder 2">
            <a:extLst>
              <a:ext uri="{FF2B5EF4-FFF2-40B4-BE49-F238E27FC236}">
                <a16:creationId xmlns:a16="http://schemas.microsoft.com/office/drawing/2014/main" id="{AB773C34-ABC3-1036-3E96-7EAD70FBC02E}"/>
              </a:ext>
            </a:extLst>
          </p:cNvPr>
          <p:cNvSpPr>
            <a:spLocks noGrp="1"/>
          </p:cNvSpPr>
          <p:nvPr>
            <p:ph idx="1"/>
          </p:nvPr>
        </p:nvSpPr>
        <p:spPr>
          <a:xfrm>
            <a:off x="839755" y="1306286"/>
            <a:ext cx="6225509" cy="4226767"/>
          </a:xfrm>
        </p:spPr>
        <p:txBody>
          <a:bodyPr/>
          <a:lstStyle/>
          <a:p>
            <a:pPr marL="285750" indent="-285750">
              <a:lnSpc>
                <a:spcPct val="100000"/>
              </a:lnSpc>
              <a:buFont typeface="Arial" panose="020B0604020202020204" pitchFamily="34" charset="0"/>
              <a:buChar char="•"/>
            </a:pPr>
            <a:r>
              <a:rPr lang="en-IN" sz="1800" dirty="0">
                <a:solidFill>
                  <a:schemeClr val="tx1"/>
                </a:solidFill>
                <a:latin typeface="Georgia" panose="02040502050405020303" pitchFamily="18" charset="0"/>
                <a:cs typeface="Times New Roman" panose="02020603050405020304" pitchFamily="18" charset="0"/>
              </a:rPr>
              <a:t>It is an online Summer Training Program by Geeks For Geeks on Data Structures And Algorithms(Self-Paced).</a:t>
            </a:r>
          </a:p>
          <a:p>
            <a:endParaRPr lang="en-IN" sz="1800" dirty="0">
              <a:solidFill>
                <a:schemeClr val="tx1"/>
              </a:solidFill>
              <a:latin typeface="Georgia" panose="02040502050405020303" pitchFamily="18" charset="0"/>
            </a:endParaRPr>
          </a:p>
          <a:p>
            <a:pPr marL="285750" indent="-285750">
              <a:lnSpc>
                <a:spcPct val="100000"/>
              </a:lnSpc>
              <a:buFont typeface="Arial" panose="020B0604020202020204" pitchFamily="34" charset="0"/>
              <a:buChar char="•"/>
            </a:pPr>
            <a:r>
              <a:rPr lang="en-IN" sz="1800" dirty="0">
                <a:solidFill>
                  <a:schemeClr val="tx1"/>
                </a:solidFill>
                <a:latin typeface="Georgia" panose="02040502050405020303" pitchFamily="18" charset="0"/>
                <a:cs typeface="Times New Roman" panose="02020603050405020304" pitchFamily="18" charset="0"/>
              </a:rPr>
              <a:t>The training started with basic data structures like Arrays, Strings and recursion, to the implementation of complex algorithms like dynamic programming, Segment trees and backtracking.</a:t>
            </a:r>
          </a:p>
          <a:p>
            <a:endParaRPr lang="en-IN" sz="1800" dirty="0">
              <a:solidFill>
                <a:schemeClr val="tx1"/>
              </a:solidFill>
              <a:latin typeface="Georgia" panose="02040502050405020303"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IN" sz="1800" dirty="0">
                <a:solidFill>
                  <a:schemeClr val="tx1"/>
                </a:solidFill>
                <a:latin typeface="Georgia" panose="02040502050405020303" pitchFamily="18" charset="0"/>
                <a:cs typeface="Times New Roman" panose="02020603050405020304" pitchFamily="18" charset="0"/>
              </a:rPr>
              <a:t>And in the end, I prepared well planned mini project about a small game called </a:t>
            </a:r>
            <a:r>
              <a:rPr lang="en-IN" sz="1800" dirty="0">
                <a:latin typeface="Georgia" panose="02040502050405020303" pitchFamily="18" charset="0"/>
                <a:cs typeface="Times New Roman" panose="02020603050405020304" pitchFamily="18" charset="0"/>
              </a:rPr>
              <a:t>Sudoku solver</a:t>
            </a:r>
            <a:r>
              <a:rPr lang="en-IN" sz="1800" dirty="0">
                <a:solidFill>
                  <a:schemeClr val="tx1"/>
                </a:solidFill>
                <a:latin typeface="Georgia" panose="02040502050405020303" pitchFamily="18" charset="0"/>
                <a:cs typeface="Times New Roman" panose="02020603050405020304" pitchFamily="18" charset="0"/>
              </a:rPr>
              <a:t> using </a:t>
            </a:r>
            <a:r>
              <a:rPr lang="en-IN" sz="1800" dirty="0">
                <a:latin typeface="Georgia" panose="02040502050405020303" pitchFamily="18" charset="0"/>
                <a:cs typeface="Times New Roman" panose="02020603050405020304" pitchFamily="18" charset="0"/>
              </a:rPr>
              <a:t>Backtracking</a:t>
            </a:r>
            <a:r>
              <a:rPr lang="en-IN" sz="1800" dirty="0">
                <a:solidFill>
                  <a:schemeClr val="tx1"/>
                </a:solidFill>
                <a:latin typeface="Georgia" panose="02040502050405020303" pitchFamily="18" charset="0"/>
                <a:cs typeface="Times New Roman" panose="02020603050405020304" pitchFamily="18" charset="0"/>
              </a:rPr>
              <a:t> algorithm</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rPr>
              <a:t> </a:t>
            </a:r>
          </a:p>
        </p:txBody>
      </p:sp>
    </p:spTree>
    <p:extLst>
      <p:ext uri="{BB962C8B-B14F-4D97-AF65-F5344CB8AC3E}">
        <p14:creationId xmlns:p14="http://schemas.microsoft.com/office/powerpoint/2010/main" val="225438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EA0-52E3-E4A2-031C-74C53270FF67}"/>
              </a:ext>
            </a:extLst>
          </p:cNvPr>
          <p:cNvSpPr>
            <a:spLocks noGrp="1"/>
          </p:cNvSpPr>
          <p:nvPr>
            <p:ph type="title"/>
          </p:nvPr>
        </p:nvSpPr>
        <p:spPr>
          <a:xfrm>
            <a:off x="1922106" y="202248"/>
            <a:ext cx="6832121" cy="768096"/>
          </a:xfrm>
        </p:spPr>
        <p:txBody>
          <a:bodyPr/>
          <a:lstStyle/>
          <a:p>
            <a:pPr algn="ctr"/>
            <a:r>
              <a:rPr lang="en-IN" dirty="0">
                <a:solidFill>
                  <a:schemeClr val="tx1"/>
                </a:solidFill>
                <a:latin typeface="Georgia" panose="02040502050405020303" pitchFamily="18" charset="0"/>
              </a:rPr>
              <a:t>Why this course?</a:t>
            </a:r>
          </a:p>
        </p:txBody>
      </p:sp>
      <p:sp>
        <p:nvSpPr>
          <p:cNvPr id="3" name="Content Placeholder 2">
            <a:extLst>
              <a:ext uri="{FF2B5EF4-FFF2-40B4-BE49-F238E27FC236}">
                <a16:creationId xmlns:a16="http://schemas.microsoft.com/office/drawing/2014/main" id="{05DD3B4F-F860-7C34-BC47-D8C412A522FC}"/>
              </a:ext>
            </a:extLst>
          </p:cNvPr>
          <p:cNvSpPr>
            <a:spLocks noGrp="1"/>
          </p:cNvSpPr>
          <p:nvPr>
            <p:ph sz="half" idx="1"/>
          </p:nvPr>
        </p:nvSpPr>
        <p:spPr>
          <a:xfrm>
            <a:off x="1586829" y="1456851"/>
            <a:ext cx="10344849" cy="3885239"/>
          </a:xfrm>
        </p:spPr>
        <p:txBody>
          <a:bodyPr/>
          <a:lstStyle/>
          <a:p>
            <a:r>
              <a:rPr lang="en-IN" sz="2000" dirty="0">
                <a:solidFill>
                  <a:schemeClr val="tx1"/>
                </a:solidFill>
                <a:latin typeface="Georgia" panose="02040502050405020303" pitchFamily="18" charset="0"/>
              </a:rPr>
              <a:t>This course is complete package that helped me learn Data Structures and Algorithms from  basic to advanced level. </a:t>
            </a:r>
          </a:p>
          <a:p>
            <a:r>
              <a:rPr lang="en-IN" sz="2000" dirty="0">
                <a:solidFill>
                  <a:schemeClr val="tx1"/>
                </a:solidFill>
                <a:latin typeface="Georgia" panose="02040502050405020303" pitchFamily="18" charset="0"/>
              </a:rPr>
              <a:t>The course curriculum is divided into 8 weeks where one can practice questions and attempt the assessments according to their own pace.</a:t>
            </a:r>
          </a:p>
          <a:p>
            <a:r>
              <a:rPr lang="en-IN" sz="2000" dirty="0">
                <a:solidFill>
                  <a:schemeClr val="tx1"/>
                </a:solidFill>
                <a:latin typeface="Georgia" panose="02040502050405020303" pitchFamily="18" charset="0"/>
              </a:rPr>
              <a:t>This course offered a wealth of programming challenges that helped me to prepare for interviews with any company requirements.</a:t>
            </a:r>
          </a:p>
          <a:p>
            <a:r>
              <a:rPr lang="en-IN" sz="2000" dirty="0">
                <a:solidFill>
                  <a:schemeClr val="tx1"/>
                </a:solidFill>
                <a:latin typeface="Georgia" panose="02040502050405020303" pitchFamily="18" charset="0"/>
              </a:rPr>
              <a:t>Data Structures and Algorithms goes through solutions to standard problems in detail and gives us an insight into how efficient it is in use each one of them. It also teaches you the science of evaluating the efficiency of an algorithm. This enables you to choose the best of various choices.</a:t>
            </a:r>
          </a:p>
        </p:txBody>
      </p:sp>
      <p:sp>
        <p:nvSpPr>
          <p:cNvPr id="5" name="Slide Number Placeholder 4">
            <a:extLst>
              <a:ext uri="{FF2B5EF4-FFF2-40B4-BE49-F238E27FC236}">
                <a16:creationId xmlns:a16="http://schemas.microsoft.com/office/drawing/2014/main" id="{1FB18F4E-229B-1C80-B550-66F0F1A4C775}"/>
              </a:ext>
            </a:extLst>
          </p:cNvPr>
          <p:cNvSpPr>
            <a:spLocks noGrp="1"/>
          </p:cNvSpPr>
          <p:nvPr>
            <p:ph type="sldNum" sz="quarter" idx="12"/>
          </p:nvPr>
        </p:nvSpPr>
        <p:spPr>
          <a:xfrm>
            <a:off x="-149323" y="202248"/>
            <a:ext cx="779767" cy="365125"/>
          </a:xfrm>
        </p:spPr>
        <p:txBody>
          <a:bodyPr/>
          <a:lstStyle/>
          <a:p>
            <a:r>
              <a:rPr lang="en-US" dirty="0">
                <a:solidFill>
                  <a:schemeClr val="tx1"/>
                </a:solidFill>
                <a:latin typeface="Georgia" panose="02040502050405020303" pitchFamily="18" charset="0"/>
              </a:rPr>
              <a:t>5</a:t>
            </a:r>
          </a:p>
        </p:txBody>
      </p:sp>
    </p:spTree>
    <p:extLst>
      <p:ext uri="{BB962C8B-B14F-4D97-AF65-F5344CB8AC3E}">
        <p14:creationId xmlns:p14="http://schemas.microsoft.com/office/powerpoint/2010/main" val="300123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40995" y="511691"/>
            <a:ext cx="5693664" cy="768096"/>
          </a:xfrm>
        </p:spPr>
        <p:txBody>
          <a:bodyPr>
            <a:normAutofit/>
          </a:bodyPr>
          <a:lstStyle/>
          <a:p>
            <a:pPr algn="ctr"/>
            <a:r>
              <a:rPr lang="en-US" sz="3600" u="sng" dirty="0">
                <a:solidFill>
                  <a:schemeClr val="tx1"/>
                </a:solidFill>
                <a:latin typeface="Georgia" panose="02040502050405020303" pitchFamily="18"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665825" y="1734933"/>
            <a:ext cx="7403977" cy="4683621"/>
          </a:xfrm>
        </p:spPr>
        <p:txBody>
          <a:bodyPr/>
          <a:lstStyle/>
          <a:p>
            <a:r>
              <a:rPr lang="en-US" sz="2400" dirty="0">
                <a:solidFill>
                  <a:schemeClr val="tx1"/>
                </a:solidFill>
                <a:latin typeface="Sabon Next LT" panose="02000500000000000000" pitchFamily="2" charset="0"/>
                <a:cs typeface="Sabon Next LT" panose="02000500000000000000" pitchFamily="2" charset="0"/>
              </a:rPr>
              <a:t>1. Being able to solve problem on Data Structures and Algorithms. </a:t>
            </a:r>
          </a:p>
          <a:p>
            <a:endParaRPr lang="en-US" sz="2400" dirty="0">
              <a:solidFill>
                <a:schemeClr val="tx1"/>
              </a:solidFill>
              <a:latin typeface="Sabon Next LT" panose="02000500000000000000" pitchFamily="2" charset="0"/>
              <a:cs typeface="Sabon Next LT" panose="02000500000000000000" pitchFamily="2" charset="0"/>
            </a:endParaRPr>
          </a:p>
          <a:p>
            <a:r>
              <a:rPr lang="en-US" sz="2400" dirty="0">
                <a:solidFill>
                  <a:schemeClr val="tx1"/>
                </a:solidFill>
                <a:latin typeface="Sabon Next LT" panose="02000500000000000000" pitchFamily="2" charset="0"/>
                <a:cs typeface="Sabon Next LT" panose="02000500000000000000" pitchFamily="2" charset="0"/>
              </a:rPr>
              <a:t>2. Efficiency in writing code.</a:t>
            </a:r>
          </a:p>
          <a:p>
            <a:endParaRPr lang="en-US" sz="2400" dirty="0">
              <a:solidFill>
                <a:schemeClr val="tx1"/>
              </a:solidFill>
              <a:latin typeface="Sabon Next LT" panose="02000500000000000000" pitchFamily="2" charset="0"/>
              <a:cs typeface="Sabon Next LT" panose="02000500000000000000" pitchFamily="2" charset="0"/>
            </a:endParaRPr>
          </a:p>
          <a:p>
            <a:r>
              <a:rPr lang="en-US" sz="2400" dirty="0">
                <a:solidFill>
                  <a:schemeClr val="tx1"/>
                </a:solidFill>
                <a:latin typeface="Sabon Next LT" panose="02000500000000000000" pitchFamily="2" charset="0"/>
                <a:cs typeface="Sabon Next LT" panose="02000500000000000000" pitchFamily="2" charset="0"/>
              </a:rPr>
              <a:t>3. Understanding complex algorithms like dynamic programming, segment trees and backtracking.</a:t>
            </a: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CCFE4-F441-4A9D-61B0-F70850BC6D38}"/>
              </a:ext>
            </a:extLst>
          </p:cNvPr>
          <p:cNvSpPr>
            <a:spLocks noGrp="1"/>
          </p:cNvSpPr>
          <p:nvPr>
            <p:ph type="title"/>
          </p:nvPr>
        </p:nvSpPr>
        <p:spPr>
          <a:xfrm>
            <a:off x="188399" y="275615"/>
            <a:ext cx="6721358" cy="768096"/>
          </a:xfrm>
        </p:spPr>
        <p:txBody>
          <a:bodyPr/>
          <a:lstStyle/>
          <a:p>
            <a:r>
              <a:rPr lang="en-IN" u="sng" dirty="0">
                <a:solidFill>
                  <a:schemeClr val="tx1"/>
                </a:solidFill>
                <a:latin typeface="Georgia" panose="02040502050405020303" pitchFamily="18" charset="0"/>
              </a:rPr>
              <a:t>Why DSA is important:</a:t>
            </a:r>
          </a:p>
        </p:txBody>
      </p:sp>
      <p:sp>
        <p:nvSpPr>
          <p:cNvPr id="3" name="Content Placeholder 2">
            <a:extLst>
              <a:ext uri="{FF2B5EF4-FFF2-40B4-BE49-F238E27FC236}">
                <a16:creationId xmlns:a16="http://schemas.microsoft.com/office/drawing/2014/main" id="{D2202923-5AC4-EBE2-F074-042B763C8D44}"/>
              </a:ext>
            </a:extLst>
          </p:cNvPr>
          <p:cNvSpPr>
            <a:spLocks noGrp="1"/>
          </p:cNvSpPr>
          <p:nvPr>
            <p:ph idx="1"/>
          </p:nvPr>
        </p:nvSpPr>
        <p:spPr>
          <a:xfrm>
            <a:off x="188400" y="1651519"/>
            <a:ext cx="7570684" cy="3586306"/>
          </a:xfrm>
        </p:spPr>
        <p:txBody>
          <a:bodyPr/>
          <a:lstStyle/>
          <a:p>
            <a:pPr marL="342900" indent="-342900" algn="just">
              <a:lnSpc>
                <a:spcPct val="100000"/>
              </a:lnSpc>
              <a:buFont typeface="Arial" panose="020B0604020202020204" pitchFamily="34" charset="0"/>
              <a:buChar char="•"/>
            </a:pPr>
            <a:r>
              <a:rPr lang="en-IN" sz="2000" dirty="0">
                <a:solidFill>
                  <a:schemeClr val="tx1"/>
                </a:solidFill>
                <a:latin typeface="Georgia" panose="02040502050405020303" pitchFamily="18" charset="0"/>
                <a:cs typeface="Times New Roman" panose="02020603050405020304" pitchFamily="18" charset="0"/>
              </a:rPr>
              <a:t>Data structures and Algorithms are an essential part of computer science because they help us to store, process and analyse large amount of data.</a:t>
            </a:r>
          </a:p>
          <a:p>
            <a:pPr algn="just">
              <a:lnSpc>
                <a:spcPct val="100000"/>
              </a:lnSpc>
            </a:pPr>
            <a:endParaRPr lang="en-IN" sz="2000" dirty="0">
              <a:solidFill>
                <a:schemeClr val="tx1"/>
              </a:solidFill>
              <a:latin typeface="Georgia" panose="02040502050405020303"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IN" sz="2000" dirty="0">
                <a:solidFill>
                  <a:schemeClr val="tx1"/>
                </a:solidFill>
                <a:latin typeface="Georgia" panose="02040502050405020303" pitchFamily="18" charset="0"/>
                <a:cs typeface="Times New Roman" panose="02020603050405020304" pitchFamily="18" charset="0"/>
              </a:rPr>
              <a:t>Without these tools it is practically impossible to collect, store and analyse all the data that is generated by computers around the world. In data structures, we learn how to organise data using various techniques , such as arrays and linked lists.</a:t>
            </a:r>
          </a:p>
          <a:p>
            <a:pPr algn="just">
              <a:lnSpc>
                <a:spcPct val="100000"/>
              </a:lnSpc>
            </a:pPr>
            <a:endParaRPr lang="en-IN" sz="2000" dirty="0">
              <a:solidFill>
                <a:schemeClr val="tx1"/>
              </a:solidFill>
              <a:latin typeface="Georgia" panose="02040502050405020303"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IN" sz="2000" dirty="0">
                <a:solidFill>
                  <a:schemeClr val="tx1"/>
                </a:solidFill>
                <a:latin typeface="Georgia" panose="02040502050405020303" pitchFamily="18" charset="0"/>
                <a:cs typeface="Times New Roman" panose="02020603050405020304" pitchFamily="18" charset="0"/>
              </a:rPr>
              <a:t>In algorithms we study various ways that computers can be programmed to solve problems </a:t>
            </a:r>
          </a:p>
        </p:txBody>
      </p:sp>
    </p:spTree>
    <p:extLst>
      <p:ext uri="{BB962C8B-B14F-4D97-AF65-F5344CB8AC3E}">
        <p14:creationId xmlns:p14="http://schemas.microsoft.com/office/powerpoint/2010/main" val="711256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837145" y="512462"/>
            <a:ext cx="8911687" cy="1280890"/>
          </a:xfrm>
        </p:spPr>
        <p:txBody>
          <a:bodyPr/>
          <a:lstStyle/>
          <a:p>
            <a:r>
              <a:rPr lang="en-US" u="sng" dirty="0">
                <a:solidFill>
                  <a:schemeClr val="tx1"/>
                </a:solidFill>
                <a:latin typeface="Georgia" panose="02040502050405020303" pitchFamily="18" charset="0"/>
              </a:rPr>
              <a:t>Summary:</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712134" y="2049624"/>
            <a:ext cx="8915400" cy="3777622"/>
          </a:xfrm>
        </p:spPr>
        <p:txBody>
          <a:bodyPr/>
          <a:lstStyle/>
          <a:p>
            <a:r>
              <a:rPr lang="en-US" sz="2400" dirty="0">
                <a:solidFill>
                  <a:schemeClr val="tx1"/>
                </a:solidFill>
                <a:latin typeface="Georgia" panose="02040502050405020303" pitchFamily="18" charset="0"/>
                <a:cs typeface="Times New Roman" panose="02020603050405020304" pitchFamily="18" charset="0"/>
              </a:rPr>
              <a:t>With the idea of imparting programming knowledge, Geeks For Geeks helped me a lot to ace Data Structures and Algorithms. It is a one stop solution for all programming requirements. </a:t>
            </a:r>
          </a:p>
          <a:p>
            <a:r>
              <a:rPr lang="en-US" sz="2400" dirty="0">
                <a:solidFill>
                  <a:schemeClr val="tx1"/>
                </a:solidFill>
                <a:latin typeface="Georgia" panose="02040502050405020303" pitchFamily="18" charset="0"/>
                <a:cs typeface="Times New Roman" panose="02020603050405020304" pitchFamily="18" charset="0"/>
              </a:rPr>
              <a:t>With every tick of time, I have learnt about new technologies and various tools that are very helpful for my interviews and other competitive tests.</a:t>
            </a:r>
          </a:p>
          <a:p>
            <a:r>
              <a:rPr lang="en-US" sz="2400" dirty="0">
                <a:solidFill>
                  <a:schemeClr val="tx1"/>
                </a:solidFill>
                <a:latin typeface="Georgia" panose="02040502050405020303" pitchFamily="18" charset="0"/>
                <a:cs typeface="Times New Roman" panose="02020603050405020304" pitchFamily="18" charset="0"/>
              </a:rPr>
              <a:t>Following slide consists of the mini game project called </a:t>
            </a:r>
            <a:r>
              <a:rPr lang="en-US" sz="2400" dirty="0">
                <a:latin typeface="Georgia" panose="02040502050405020303" pitchFamily="18" charset="0"/>
                <a:cs typeface="Times New Roman" panose="02020603050405020304" pitchFamily="18" charset="0"/>
              </a:rPr>
              <a:t>Sudoku solver</a:t>
            </a:r>
            <a:r>
              <a:rPr lang="en-US" sz="2400" dirty="0">
                <a:solidFill>
                  <a:schemeClr val="tx1"/>
                </a:solidFill>
                <a:latin typeface="Georgia" panose="02040502050405020303" pitchFamily="18" charset="0"/>
                <a:cs typeface="Times New Roman" panose="02020603050405020304" pitchFamily="18" charset="0"/>
              </a:rPr>
              <a:t> by using </a:t>
            </a:r>
            <a:r>
              <a:rPr lang="en-US" sz="2400" dirty="0">
                <a:latin typeface="Georgia" panose="02040502050405020303" pitchFamily="18" charset="0"/>
                <a:cs typeface="Times New Roman" panose="02020603050405020304" pitchFamily="18" charset="0"/>
              </a:rPr>
              <a:t>Backtracking</a:t>
            </a:r>
            <a:r>
              <a:rPr lang="en-US" sz="2400" dirty="0">
                <a:solidFill>
                  <a:schemeClr val="tx1"/>
                </a:solidFill>
                <a:latin typeface="Georgia" panose="02040502050405020303" pitchFamily="18" charset="0"/>
                <a:cs typeface="Times New Roman" panose="02020603050405020304" pitchFamily="18" charset="0"/>
              </a:rPr>
              <a:t> algorithm.</a:t>
            </a:r>
          </a:p>
          <a:p>
            <a:pPr marL="0" indent="0">
              <a:buNone/>
            </a:pPr>
            <a:endParaRPr lang="en-US" sz="2400" dirty="0">
              <a:solidFill>
                <a:schemeClr val="tx1"/>
              </a:solidFill>
              <a:latin typeface="Georgia" panose="02040502050405020303" pitchFamily="18"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9481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C72B-4F92-E410-2409-3AC5A50FE629}"/>
              </a:ext>
            </a:extLst>
          </p:cNvPr>
          <p:cNvSpPr>
            <a:spLocks noGrp="1"/>
          </p:cNvSpPr>
          <p:nvPr>
            <p:ph type="title"/>
          </p:nvPr>
        </p:nvSpPr>
        <p:spPr>
          <a:xfrm>
            <a:off x="2391465" y="222141"/>
            <a:ext cx="7220310" cy="594360"/>
          </a:xfrm>
        </p:spPr>
        <p:txBody>
          <a:bodyPr>
            <a:noAutofit/>
          </a:bodyPr>
          <a:lstStyle/>
          <a:p>
            <a:pPr algn="ctr"/>
            <a:r>
              <a:rPr lang="en-IN" sz="3200" u="sng" dirty="0">
                <a:solidFill>
                  <a:schemeClr val="tx1"/>
                </a:solidFill>
                <a:latin typeface="Georgia" panose="02040502050405020303" pitchFamily="18" charset="0"/>
              </a:rPr>
              <a:t>Sudoku solver (Project Illustration):</a:t>
            </a:r>
          </a:p>
        </p:txBody>
      </p:sp>
      <p:sp>
        <p:nvSpPr>
          <p:cNvPr id="4" name="Slide Number Placeholder 3">
            <a:extLst>
              <a:ext uri="{FF2B5EF4-FFF2-40B4-BE49-F238E27FC236}">
                <a16:creationId xmlns:a16="http://schemas.microsoft.com/office/drawing/2014/main" id="{D1DDFB89-4236-26BA-E9BE-78B5132D20C2}"/>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7" name="Picture 6">
            <a:extLst>
              <a:ext uri="{FF2B5EF4-FFF2-40B4-BE49-F238E27FC236}">
                <a16:creationId xmlns:a16="http://schemas.microsoft.com/office/drawing/2014/main" id="{980CD63E-8563-4615-B6FF-53FE91F9E615}"/>
              </a:ext>
            </a:extLst>
          </p:cNvPr>
          <p:cNvPicPr>
            <a:picLocks noChangeAspect="1"/>
          </p:cNvPicPr>
          <p:nvPr/>
        </p:nvPicPr>
        <p:blipFill>
          <a:blip r:embed="rId2"/>
          <a:stretch>
            <a:fillRect/>
          </a:stretch>
        </p:blipFill>
        <p:spPr>
          <a:xfrm>
            <a:off x="2059619" y="966695"/>
            <a:ext cx="7892249" cy="5591703"/>
          </a:xfrm>
          <a:prstGeom prst="rect">
            <a:avLst/>
          </a:prstGeom>
        </p:spPr>
      </p:pic>
    </p:spTree>
    <p:extLst>
      <p:ext uri="{BB962C8B-B14F-4D97-AF65-F5344CB8AC3E}">
        <p14:creationId xmlns:p14="http://schemas.microsoft.com/office/powerpoint/2010/main" val="4003277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TM02836342[[fn=Ion]]</Template>
  <TotalTime>3115</TotalTime>
  <Words>762</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Black</vt:lpstr>
      <vt:lpstr>Arial Regular</vt:lpstr>
      <vt:lpstr>Century Gothic</vt:lpstr>
      <vt:lpstr>Georgia</vt:lpstr>
      <vt:lpstr>Sabon Next LT</vt:lpstr>
      <vt:lpstr>Times New Roman</vt:lpstr>
      <vt:lpstr>Wingdings 3</vt:lpstr>
      <vt:lpstr>Ion</vt:lpstr>
      <vt:lpstr>   DSA SELF PACED </vt:lpstr>
      <vt:lpstr>COURSE CODE: CAP-368 </vt:lpstr>
      <vt:lpstr>PowerPoint Presentation</vt:lpstr>
      <vt:lpstr>ABOUT SUMMER TRAINING:</vt:lpstr>
      <vt:lpstr>Why this course?</vt:lpstr>
      <vt:lpstr>Primary Goals:</vt:lpstr>
      <vt:lpstr>Why DSA is important:</vt:lpstr>
      <vt:lpstr>Summary:</vt:lpstr>
      <vt:lpstr>Sudoku solver (Project Illustration):</vt:lpstr>
      <vt:lpstr>Sudoku solver (Project Illustration):</vt:lpstr>
      <vt:lpstr>Backtracking algorithm </vt:lpstr>
      <vt:lpstr>Sudoku solver (Project Illustration):</vt:lpstr>
      <vt:lpstr>Code Explanation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SELF PACED</dc:title>
  <dc:subject/>
  <dc:creator>erugadindla 12017419</dc:creator>
  <cp:lastModifiedBy>DELL</cp:lastModifiedBy>
  <cp:revision>32</cp:revision>
  <dcterms:created xsi:type="dcterms:W3CDTF">2022-10-27T16:43:13Z</dcterms:created>
  <dcterms:modified xsi:type="dcterms:W3CDTF">2025-02-06T06:31:38Z</dcterms:modified>
</cp:coreProperties>
</file>