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59" r:id="rId6"/>
    <p:sldId id="260" r:id="rId7"/>
    <p:sldId id="263" r:id="rId8"/>
    <p:sldId id="264" r:id="rId9"/>
    <p:sldId id="265" r:id="rId10"/>
    <p:sldId id="266" r:id="rId11"/>
    <p:sldId id="267" r:id="rId12"/>
    <p:sldId id="268"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5FB66C-E57F-4B13-AC9A-AED8FDC83330}"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A4AED-EACC-42BB-9D7C-72C9396F8C07}" type="slidenum">
              <a:rPr lang="en-US" smtClean="0"/>
              <a:t>‹#›</a:t>
            </a:fld>
            <a:endParaRPr lang="en-US"/>
          </a:p>
        </p:txBody>
      </p:sp>
    </p:spTree>
    <p:extLst>
      <p:ext uri="{BB962C8B-B14F-4D97-AF65-F5344CB8AC3E}">
        <p14:creationId xmlns:p14="http://schemas.microsoft.com/office/powerpoint/2010/main" val="1552056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5FB66C-E57F-4B13-AC9A-AED8FDC83330}"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A4AED-EACC-42BB-9D7C-72C9396F8C07}" type="slidenum">
              <a:rPr lang="en-US" smtClean="0"/>
              <a:t>‹#›</a:t>
            </a:fld>
            <a:endParaRPr lang="en-US"/>
          </a:p>
        </p:txBody>
      </p:sp>
    </p:spTree>
    <p:extLst>
      <p:ext uri="{BB962C8B-B14F-4D97-AF65-F5344CB8AC3E}">
        <p14:creationId xmlns:p14="http://schemas.microsoft.com/office/powerpoint/2010/main" val="2820290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5FB66C-E57F-4B13-AC9A-AED8FDC83330}"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A4AED-EACC-42BB-9D7C-72C9396F8C07}" type="slidenum">
              <a:rPr lang="en-US" smtClean="0"/>
              <a:t>‹#›</a:t>
            </a:fld>
            <a:endParaRPr lang="en-US"/>
          </a:p>
        </p:txBody>
      </p:sp>
    </p:spTree>
    <p:extLst>
      <p:ext uri="{BB962C8B-B14F-4D97-AF65-F5344CB8AC3E}">
        <p14:creationId xmlns:p14="http://schemas.microsoft.com/office/powerpoint/2010/main" val="3532296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5FB66C-E57F-4B13-AC9A-AED8FDC83330}"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A4AED-EACC-42BB-9D7C-72C9396F8C07}" type="slidenum">
              <a:rPr lang="en-US" smtClean="0"/>
              <a:t>‹#›</a:t>
            </a:fld>
            <a:endParaRPr lang="en-US"/>
          </a:p>
        </p:txBody>
      </p:sp>
    </p:spTree>
    <p:extLst>
      <p:ext uri="{BB962C8B-B14F-4D97-AF65-F5344CB8AC3E}">
        <p14:creationId xmlns:p14="http://schemas.microsoft.com/office/powerpoint/2010/main" val="3409944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5FB66C-E57F-4B13-AC9A-AED8FDC83330}"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A4AED-EACC-42BB-9D7C-72C9396F8C07}" type="slidenum">
              <a:rPr lang="en-US" smtClean="0"/>
              <a:t>‹#›</a:t>
            </a:fld>
            <a:endParaRPr lang="en-US"/>
          </a:p>
        </p:txBody>
      </p:sp>
    </p:spTree>
    <p:extLst>
      <p:ext uri="{BB962C8B-B14F-4D97-AF65-F5344CB8AC3E}">
        <p14:creationId xmlns:p14="http://schemas.microsoft.com/office/powerpoint/2010/main" val="1913811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5FB66C-E57F-4B13-AC9A-AED8FDC83330}"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6A4AED-EACC-42BB-9D7C-72C9396F8C07}" type="slidenum">
              <a:rPr lang="en-US" smtClean="0"/>
              <a:t>‹#›</a:t>
            </a:fld>
            <a:endParaRPr lang="en-US"/>
          </a:p>
        </p:txBody>
      </p:sp>
    </p:spTree>
    <p:extLst>
      <p:ext uri="{BB962C8B-B14F-4D97-AF65-F5344CB8AC3E}">
        <p14:creationId xmlns:p14="http://schemas.microsoft.com/office/powerpoint/2010/main" val="2071502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5FB66C-E57F-4B13-AC9A-AED8FDC83330}" type="datetimeFigureOut">
              <a:rPr lang="en-US" smtClean="0"/>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6A4AED-EACC-42BB-9D7C-72C9396F8C07}" type="slidenum">
              <a:rPr lang="en-US" smtClean="0"/>
              <a:t>‹#›</a:t>
            </a:fld>
            <a:endParaRPr lang="en-US"/>
          </a:p>
        </p:txBody>
      </p:sp>
    </p:spTree>
    <p:extLst>
      <p:ext uri="{BB962C8B-B14F-4D97-AF65-F5344CB8AC3E}">
        <p14:creationId xmlns:p14="http://schemas.microsoft.com/office/powerpoint/2010/main" val="2714463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5FB66C-E57F-4B13-AC9A-AED8FDC83330}" type="datetimeFigureOut">
              <a:rPr lang="en-US" smtClean="0"/>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6A4AED-EACC-42BB-9D7C-72C9396F8C07}" type="slidenum">
              <a:rPr lang="en-US" smtClean="0"/>
              <a:t>‹#›</a:t>
            </a:fld>
            <a:endParaRPr lang="en-US"/>
          </a:p>
        </p:txBody>
      </p:sp>
    </p:spTree>
    <p:extLst>
      <p:ext uri="{BB962C8B-B14F-4D97-AF65-F5344CB8AC3E}">
        <p14:creationId xmlns:p14="http://schemas.microsoft.com/office/powerpoint/2010/main" val="202443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5FB66C-E57F-4B13-AC9A-AED8FDC83330}" type="datetimeFigureOut">
              <a:rPr lang="en-US" smtClean="0"/>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6A4AED-EACC-42BB-9D7C-72C9396F8C07}" type="slidenum">
              <a:rPr lang="en-US" smtClean="0"/>
              <a:t>‹#›</a:t>
            </a:fld>
            <a:endParaRPr lang="en-US"/>
          </a:p>
        </p:txBody>
      </p:sp>
    </p:spTree>
    <p:extLst>
      <p:ext uri="{BB962C8B-B14F-4D97-AF65-F5344CB8AC3E}">
        <p14:creationId xmlns:p14="http://schemas.microsoft.com/office/powerpoint/2010/main" val="915566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5FB66C-E57F-4B13-AC9A-AED8FDC83330}"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6A4AED-EACC-42BB-9D7C-72C9396F8C07}" type="slidenum">
              <a:rPr lang="en-US" smtClean="0"/>
              <a:t>‹#›</a:t>
            </a:fld>
            <a:endParaRPr lang="en-US"/>
          </a:p>
        </p:txBody>
      </p:sp>
    </p:spTree>
    <p:extLst>
      <p:ext uri="{BB962C8B-B14F-4D97-AF65-F5344CB8AC3E}">
        <p14:creationId xmlns:p14="http://schemas.microsoft.com/office/powerpoint/2010/main" val="1037082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5FB66C-E57F-4B13-AC9A-AED8FDC83330}"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6A4AED-EACC-42BB-9D7C-72C9396F8C07}" type="slidenum">
              <a:rPr lang="en-US" smtClean="0"/>
              <a:t>‹#›</a:t>
            </a:fld>
            <a:endParaRPr lang="en-US"/>
          </a:p>
        </p:txBody>
      </p:sp>
    </p:spTree>
    <p:extLst>
      <p:ext uri="{BB962C8B-B14F-4D97-AF65-F5344CB8AC3E}">
        <p14:creationId xmlns:p14="http://schemas.microsoft.com/office/powerpoint/2010/main" val="2239351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5FB66C-E57F-4B13-AC9A-AED8FDC83330}" type="datetimeFigureOut">
              <a:rPr lang="en-US" smtClean="0"/>
              <a:t>12/4/2022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6A4AED-EACC-42BB-9D7C-72C9396F8C07}" type="slidenum">
              <a:rPr lang="en-US" smtClean="0"/>
              <a:t>‹#›</a:t>
            </a:fld>
            <a:endParaRPr lang="en-US"/>
          </a:p>
        </p:txBody>
      </p:sp>
    </p:spTree>
    <p:extLst>
      <p:ext uri="{BB962C8B-B14F-4D97-AF65-F5344CB8AC3E}">
        <p14:creationId xmlns:p14="http://schemas.microsoft.com/office/powerpoint/2010/main" val="3717173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5605" y="368489"/>
            <a:ext cx="10861343" cy="573205"/>
          </a:xfrm>
        </p:spPr>
        <p:txBody>
          <a:bodyPr>
            <a:normAutofit/>
          </a:bodyPr>
          <a:lstStyle/>
          <a:p>
            <a:pPr algn="l"/>
            <a:r>
              <a:rPr lang="en-US" sz="35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Addressing Modes</a:t>
            </a:r>
          </a:p>
        </p:txBody>
      </p:sp>
      <p:sp>
        <p:nvSpPr>
          <p:cNvPr id="3" name="Subtitle 2"/>
          <p:cNvSpPr>
            <a:spLocks noGrp="1"/>
          </p:cNvSpPr>
          <p:nvPr>
            <p:ph type="subTitle" idx="1"/>
          </p:nvPr>
        </p:nvSpPr>
        <p:spPr>
          <a:xfrm>
            <a:off x="725605" y="941693"/>
            <a:ext cx="10861343" cy="5513697"/>
          </a:xfrm>
        </p:spPr>
        <p:txBody>
          <a:bodyPr>
            <a:normAutofit/>
          </a:bodyPr>
          <a:lstStyle/>
          <a:p>
            <a:pPr marL="342900" indent="-342900" algn="l">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The addressing mode specifies a rule for interpreting or modifying the address field of the instruction before the operand is actually referenced.</a:t>
            </a:r>
          </a:p>
          <a:p>
            <a:pPr marL="342900" indent="-342900" algn="l">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Computers use addressing mode techniques for the purpose of accommodating one or both of the following provisions:</a:t>
            </a:r>
          </a:p>
          <a:p>
            <a:pPr marL="457200" indent="-457200" algn="just">
              <a:buAutoNum type="arabicPeriod"/>
            </a:pPr>
            <a:r>
              <a:rPr lang="en-US" sz="2200" dirty="0" smtClean="0">
                <a:latin typeface="Times New Roman" panose="02020603050405020304" pitchFamily="18" charset="0"/>
                <a:cs typeface="Times New Roman" panose="02020603050405020304" pitchFamily="18" charset="0"/>
              </a:rPr>
              <a:t>To give programming versatility to the user by providing such facilities as pointers to  memory, counters for loop control, indexing of data, and program relocation.</a:t>
            </a:r>
          </a:p>
          <a:p>
            <a:pPr algn="l"/>
            <a:r>
              <a:rPr lang="en-US" sz="2200" dirty="0" smtClean="0">
                <a:latin typeface="Times New Roman" panose="02020603050405020304" pitchFamily="18" charset="0"/>
                <a:cs typeface="Times New Roman" panose="02020603050405020304" pitchFamily="18" charset="0"/>
              </a:rPr>
              <a:t>2. To reduce the number of bits in the addressing field of the instruction.</a:t>
            </a:r>
          </a:p>
          <a:p>
            <a:pPr algn="l"/>
            <a:endParaRPr lang="en-US" sz="2200" dirty="0">
              <a:latin typeface="Times New Roman" panose="02020603050405020304" pitchFamily="18" charset="0"/>
              <a:cs typeface="Times New Roman" panose="02020603050405020304" pitchFamily="18" charset="0"/>
            </a:endParaRPr>
          </a:p>
          <a:p>
            <a:pPr algn="l"/>
            <a:endParaRPr lang="en-US" sz="2200" dirty="0" smtClean="0">
              <a:latin typeface="Times New Roman" panose="02020603050405020304" pitchFamily="18" charset="0"/>
              <a:cs typeface="Times New Roman" panose="02020603050405020304" pitchFamily="18" charset="0"/>
            </a:endParaRPr>
          </a:p>
          <a:p>
            <a:pPr algn="l"/>
            <a:r>
              <a:rPr lang="en-US" sz="2200" dirty="0" smtClean="0">
                <a:latin typeface="Times New Roman" panose="02020603050405020304" pitchFamily="18" charset="0"/>
                <a:cs typeface="Times New Roman" panose="02020603050405020304" pitchFamily="18" charset="0"/>
              </a:rPr>
              <a:t>                                                         Instruction Format</a:t>
            </a:r>
          </a:p>
          <a:p>
            <a:pPr marL="342900" indent="-342900" algn="l">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The operation code specifies the operation to be performed. </a:t>
            </a:r>
          </a:p>
          <a:p>
            <a:pPr marL="342900" indent="-342900" algn="l">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The mode field is used to locate the operands needed for the operation.</a:t>
            </a:r>
          </a:p>
          <a:p>
            <a:pPr marL="342900" indent="-342900" algn="l">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There may or may not be an address field in the instruction. If there is an address field, it may designate a memory address or a processor register.</a:t>
            </a:r>
          </a:p>
          <a:p>
            <a:pPr algn="l"/>
            <a:endParaRPr lang="en-US"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712972" y="3698541"/>
            <a:ext cx="4029075" cy="818868"/>
          </a:xfrm>
          <a:prstGeom prst="rect">
            <a:avLst/>
          </a:prstGeom>
        </p:spPr>
      </p:pic>
    </p:spTree>
    <p:extLst>
      <p:ext uri="{BB962C8B-B14F-4D97-AF65-F5344CB8AC3E}">
        <p14:creationId xmlns:p14="http://schemas.microsoft.com/office/powerpoint/2010/main" val="2664249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6473" y="374074"/>
            <a:ext cx="11388436" cy="6220690"/>
          </a:xfrm>
        </p:spPr>
        <p:txBody>
          <a:bodyPr/>
          <a:lstStyle/>
          <a:p>
            <a:pPr marL="0" indent="0" fontAlgn="base">
              <a:buNone/>
            </a:pPr>
            <a:r>
              <a:rPr lang="en-US" sz="2400" b="1" dirty="0" smtClean="0">
                <a:solidFill>
                  <a:srgbClr val="FF0000"/>
                </a:solidFill>
                <a:latin typeface="Times New Roman" panose="02020603050405020304" pitchFamily="18" charset="0"/>
                <a:cs typeface="Times New Roman" panose="02020603050405020304" pitchFamily="18" charset="0"/>
              </a:rPr>
              <a:t>2. Base-</a:t>
            </a:r>
            <a:r>
              <a:rPr lang="en-US" sz="2400" b="1" dirty="0">
                <a:solidFill>
                  <a:srgbClr val="FF0000"/>
                </a:solidFill>
                <a:latin typeface="Times New Roman" panose="02020603050405020304" pitchFamily="18" charset="0"/>
                <a:cs typeface="Times New Roman" panose="02020603050405020304" pitchFamily="18" charset="0"/>
              </a:rPr>
              <a:t>R</a:t>
            </a:r>
            <a:r>
              <a:rPr lang="en-US" sz="2400" b="1" dirty="0" smtClean="0">
                <a:solidFill>
                  <a:srgbClr val="FF0000"/>
                </a:solidFill>
                <a:latin typeface="Times New Roman" panose="02020603050405020304" pitchFamily="18" charset="0"/>
                <a:cs typeface="Times New Roman" panose="02020603050405020304" pitchFamily="18" charset="0"/>
              </a:rPr>
              <a:t>egister Addressing</a:t>
            </a:r>
            <a:r>
              <a:rPr lang="en-US" sz="2400" dirty="0" smtClean="0">
                <a:latin typeface="Times New Roman" panose="02020603050405020304" pitchFamily="18" charset="0"/>
                <a:cs typeface="Times New Roman" panose="02020603050405020304" pitchFamily="18" charset="0"/>
              </a:rPr>
              <a:t>: In </a:t>
            </a:r>
            <a:r>
              <a:rPr lang="en-US" sz="2400" dirty="0">
                <a:latin typeface="Times New Roman" panose="02020603050405020304" pitchFamily="18" charset="0"/>
                <a:cs typeface="Times New Roman" panose="02020603050405020304" pitchFamily="18" charset="0"/>
              </a:rPr>
              <a:t>this mode the contents of </a:t>
            </a:r>
            <a:r>
              <a:rPr lang="en-US" sz="2400" dirty="0" smtClean="0">
                <a:latin typeface="Times New Roman" panose="02020603050405020304" pitchFamily="18" charset="0"/>
                <a:cs typeface="Times New Roman" panose="02020603050405020304" pitchFamily="18" charset="0"/>
              </a:rPr>
              <a:t>Base Register is </a:t>
            </a:r>
            <a:r>
              <a:rPr lang="en-US" sz="2400" dirty="0">
                <a:latin typeface="Times New Roman" panose="02020603050405020304" pitchFamily="18" charset="0"/>
                <a:cs typeface="Times New Roman" panose="02020603050405020304" pitchFamily="18" charset="0"/>
              </a:rPr>
              <a:t>added to address part of instruction to obtain the effective </a:t>
            </a:r>
            <a:r>
              <a:rPr lang="en-US" sz="2400" dirty="0" smtClean="0">
                <a:latin typeface="Times New Roman" panose="02020603050405020304" pitchFamily="18" charset="0"/>
                <a:cs typeface="Times New Roman" panose="02020603050405020304" pitchFamily="18" charset="0"/>
              </a:rPr>
              <a:t>address</a:t>
            </a:r>
            <a:endParaRPr lang="en-US" sz="2400" dirty="0">
              <a:latin typeface="Times New Roman" panose="02020603050405020304" pitchFamily="18" charset="0"/>
              <a:cs typeface="Times New Roman" panose="02020603050405020304" pitchFamily="18" charset="0"/>
            </a:endParaRPr>
          </a:p>
          <a:p>
            <a:pPr marL="0" indent="0" fontAlgn="base">
              <a:buNone/>
            </a:pPr>
            <a:r>
              <a:rPr lang="en-US" b="1" dirty="0" smtClean="0"/>
              <a:t>                                       </a:t>
            </a:r>
            <a:r>
              <a:rPr lang="en-US" sz="2400" dirty="0" smtClean="0">
                <a:latin typeface="Times New Roman" panose="02020603050405020304" pitchFamily="18" charset="0"/>
                <a:cs typeface="Times New Roman" panose="02020603050405020304" pitchFamily="18" charset="0"/>
              </a:rPr>
              <a:t>EA= A + Base Register</a:t>
            </a:r>
            <a:endParaRPr lang="en-US" sz="2400" dirty="0">
              <a:latin typeface="Times New Roman" panose="02020603050405020304" pitchFamily="18" charset="0"/>
              <a:cs typeface="Times New Roman" panose="02020603050405020304" pitchFamily="18" charset="0"/>
            </a:endParaRPr>
          </a:p>
          <a:p>
            <a:endParaRPr lang="en-IN" dirty="0"/>
          </a:p>
        </p:txBody>
      </p:sp>
      <p:pic>
        <p:nvPicPr>
          <p:cNvPr id="4" name="Picture 3"/>
          <p:cNvPicPr>
            <a:picLocks noChangeAspect="1"/>
          </p:cNvPicPr>
          <p:nvPr/>
        </p:nvPicPr>
        <p:blipFill>
          <a:blip r:embed="rId2"/>
          <a:stretch>
            <a:fillRect/>
          </a:stretch>
        </p:blipFill>
        <p:spPr>
          <a:xfrm>
            <a:off x="2022765" y="1981200"/>
            <a:ext cx="7453744" cy="4308763"/>
          </a:xfrm>
          <a:prstGeom prst="rect">
            <a:avLst/>
          </a:prstGeom>
        </p:spPr>
      </p:pic>
    </p:spTree>
    <p:extLst>
      <p:ext uri="{BB962C8B-B14F-4D97-AF65-F5344CB8AC3E}">
        <p14:creationId xmlns:p14="http://schemas.microsoft.com/office/powerpoint/2010/main" val="3222202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2617" y="263236"/>
            <a:ext cx="11402291" cy="6303819"/>
          </a:xfrm>
        </p:spPr>
        <p:txBody>
          <a:bodyPr/>
          <a:lstStyle/>
          <a:p>
            <a:pPr marL="0" indent="0" algn="just" fontAlgn="base">
              <a:buNone/>
            </a:pPr>
            <a:r>
              <a:rPr lang="en-IN" sz="2400" b="1" dirty="0" smtClean="0">
                <a:solidFill>
                  <a:srgbClr val="FF0000"/>
                </a:solidFill>
                <a:latin typeface="Times New Roman" panose="02020603050405020304" pitchFamily="18" charset="0"/>
                <a:cs typeface="Times New Roman" panose="02020603050405020304" pitchFamily="18" charset="0"/>
              </a:rPr>
              <a:t>3. Indexed </a:t>
            </a:r>
            <a:r>
              <a:rPr lang="en-IN" sz="2400" b="1" dirty="0">
                <a:solidFill>
                  <a:srgbClr val="FF0000"/>
                </a:solidFill>
                <a:latin typeface="Times New Roman" panose="02020603050405020304" pitchFamily="18" charset="0"/>
                <a:cs typeface="Times New Roman" panose="02020603050405020304" pitchFamily="18" charset="0"/>
              </a:rPr>
              <a:t>Addressing </a:t>
            </a:r>
            <a:r>
              <a:rPr lang="en-IN" sz="2400" b="1" dirty="0" smtClean="0">
                <a:solidFill>
                  <a:srgbClr val="FF0000"/>
                </a:solidFill>
                <a:latin typeface="Times New Roman" panose="02020603050405020304" pitchFamily="18" charset="0"/>
                <a:cs typeface="Times New Roman" panose="02020603050405020304" pitchFamily="18" charset="0"/>
              </a:rPr>
              <a:t>Mode: </a:t>
            </a:r>
            <a:r>
              <a:rPr lang="en-US" dirty="0">
                <a:latin typeface="Times New Roman" panose="02020603050405020304" pitchFamily="18" charset="0"/>
                <a:cs typeface="Times New Roman" panose="02020603050405020304" pitchFamily="18" charset="0"/>
              </a:rPr>
              <a:t>In this mode the contents of </a:t>
            </a:r>
            <a:r>
              <a:rPr lang="en-US" dirty="0" smtClean="0">
                <a:latin typeface="Times New Roman" panose="02020603050405020304" pitchFamily="18" charset="0"/>
                <a:cs typeface="Times New Roman" panose="02020603050405020304" pitchFamily="18" charset="0"/>
              </a:rPr>
              <a:t>Index </a:t>
            </a:r>
            <a:r>
              <a:rPr lang="en-US" dirty="0">
                <a:latin typeface="Times New Roman" panose="02020603050405020304" pitchFamily="18" charset="0"/>
                <a:cs typeface="Times New Roman" panose="02020603050405020304" pitchFamily="18" charset="0"/>
              </a:rPr>
              <a:t>Register is added to address part of instruction to obtain the effective address</a:t>
            </a:r>
          </a:p>
          <a:p>
            <a:pPr marL="0" indent="0" fontAlgn="base">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EA= A + </a:t>
            </a:r>
            <a:r>
              <a:rPr lang="en-US" dirty="0" smtClean="0">
                <a:latin typeface="Times New Roman" panose="02020603050405020304" pitchFamily="18" charset="0"/>
                <a:cs typeface="Times New Roman" panose="02020603050405020304" pitchFamily="18" charset="0"/>
              </a:rPr>
              <a:t>Index </a:t>
            </a:r>
            <a:r>
              <a:rPr lang="en-US" dirty="0">
                <a:latin typeface="Times New Roman" panose="02020603050405020304" pitchFamily="18" charset="0"/>
                <a:cs typeface="Times New Roman" panose="02020603050405020304" pitchFamily="18" charset="0"/>
              </a:rPr>
              <a:t>Register</a:t>
            </a:r>
          </a:p>
          <a:p>
            <a:pPr marL="0" indent="0">
              <a:buNone/>
            </a:pPr>
            <a:endParaRPr lang="en-IN" b="1" dirty="0" smtClean="0"/>
          </a:p>
          <a:p>
            <a:pPr marL="0" indent="0">
              <a:buNone/>
            </a:pPr>
            <a:endParaRPr lang="en-US" b="1" dirty="0"/>
          </a:p>
          <a:p>
            <a:pPr marL="0" indent="0">
              <a:buNone/>
            </a:pPr>
            <a:endParaRPr lang="en-US" b="1" dirty="0" smtClean="0"/>
          </a:p>
          <a:p>
            <a:pPr marL="0" indent="0">
              <a:buNone/>
            </a:pPr>
            <a:endParaRPr lang="en-IN" b="1" dirty="0"/>
          </a:p>
          <a:p>
            <a:endParaRPr lang="en-IN" dirty="0"/>
          </a:p>
        </p:txBody>
      </p:sp>
      <p:pic>
        <p:nvPicPr>
          <p:cNvPr id="4" name="Picture 3"/>
          <p:cNvPicPr>
            <a:picLocks noChangeAspect="1"/>
          </p:cNvPicPr>
          <p:nvPr/>
        </p:nvPicPr>
        <p:blipFill>
          <a:blip r:embed="rId2"/>
          <a:stretch>
            <a:fillRect/>
          </a:stretch>
        </p:blipFill>
        <p:spPr>
          <a:xfrm>
            <a:off x="2175164" y="1870364"/>
            <a:ext cx="7342909" cy="4336472"/>
          </a:xfrm>
          <a:prstGeom prst="rect">
            <a:avLst/>
          </a:prstGeom>
        </p:spPr>
      </p:pic>
    </p:spTree>
    <p:extLst>
      <p:ext uri="{BB962C8B-B14F-4D97-AF65-F5344CB8AC3E}">
        <p14:creationId xmlns:p14="http://schemas.microsoft.com/office/powerpoint/2010/main" val="31093537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59528" y="110836"/>
            <a:ext cx="8742218" cy="6747164"/>
          </a:xfrm>
          <a:prstGeom prst="rect">
            <a:avLst/>
          </a:prstGeom>
          <a:solidFill>
            <a:schemeClr val="accent1"/>
          </a:solidFill>
        </p:spPr>
      </p:pic>
    </p:spTree>
    <p:extLst>
      <p:ext uri="{BB962C8B-B14F-4D97-AF65-F5344CB8AC3E}">
        <p14:creationId xmlns:p14="http://schemas.microsoft.com/office/powerpoint/2010/main" val="2940950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78179" y="955343"/>
            <a:ext cx="5133975" cy="5376184"/>
          </a:xfrm>
          <a:prstGeom prst="rect">
            <a:avLst/>
          </a:prstGeom>
        </p:spPr>
      </p:pic>
      <p:pic>
        <p:nvPicPr>
          <p:cNvPr id="5" name="Picture 4"/>
          <p:cNvPicPr>
            <a:picLocks noChangeAspect="1"/>
          </p:cNvPicPr>
          <p:nvPr/>
        </p:nvPicPr>
        <p:blipFill>
          <a:blip r:embed="rId3"/>
          <a:stretch>
            <a:fillRect/>
          </a:stretch>
        </p:blipFill>
        <p:spPr>
          <a:xfrm>
            <a:off x="5778618" y="955343"/>
            <a:ext cx="5508081" cy="5487021"/>
          </a:xfrm>
          <a:prstGeom prst="rect">
            <a:avLst/>
          </a:prstGeom>
        </p:spPr>
      </p:pic>
    </p:spTree>
    <p:extLst>
      <p:ext uri="{BB962C8B-B14F-4D97-AF65-F5344CB8AC3E}">
        <p14:creationId xmlns:p14="http://schemas.microsoft.com/office/powerpoint/2010/main" val="27521966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6855" y="232012"/>
            <a:ext cx="11259402" cy="6387152"/>
          </a:xfrm>
        </p:spPr>
        <p:txBody>
          <a:bodyPr>
            <a:normAutofit/>
          </a:bodyPr>
          <a:lstStyle/>
          <a:p>
            <a:pPr algn="just"/>
            <a:r>
              <a:rPr lang="en-US" sz="2400" dirty="0" smtClean="0">
                <a:latin typeface="Times New Roman" panose="02020603050405020304" pitchFamily="18" charset="0"/>
                <a:cs typeface="Times New Roman" panose="02020603050405020304" pitchFamily="18" charset="0"/>
              </a:rPr>
              <a:t>Although most addressing modes modify the address field of the instruction, there are two modes that need no address field at all. These are the implied and immediate modes.</a:t>
            </a:r>
          </a:p>
          <a:p>
            <a:pPr marL="457200" indent="-457200" algn="just">
              <a:buAutoNum type="arabicPeriod"/>
            </a:pPr>
            <a:r>
              <a:rPr lang="en-US" sz="2400" b="1" dirty="0" smtClean="0">
                <a:solidFill>
                  <a:srgbClr val="FF0000"/>
                </a:solidFill>
                <a:latin typeface="Times New Roman" panose="02020603050405020304" pitchFamily="18" charset="0"/>
                <a:cs typeface="Times New Roman" panose="02020603050405020304" pitchFamily="18" charset="0"/>
              </a:rPr>
              <a:t>Implied </a:t>
            </a:r>
            <a:r>
              <a:rPr lang="en-US" sz="2400" b="1" dirty="0">
                <a:solidFill>
                  <a:srgbClr val="FF0000"/>
                </a:solidFill>
                <a:latin typeface="Times New Roman" panose="02020603050405020304" pitchFamily="18" charset="0"/>
                <a:cs typeface="Times New Roman" panose="02020603050405020304" pitchFamily="18" charset="0"/>
              </a:rPr>
              <a:t>Mode: </a:t>
            </a:r>
            <a:r>
              <a:rPr lang="en-US" sz="2400" dirty="0">
                <a:latin typeface="Times New Roman" panose="02020603050405020304" pitchFamily="18" charset="0"/>
                <a:cs typeface="Times New Roman" panose="02020603050405020304" pitchFamily="18" charset="0"/>
              </a:rPr>
              <a:t>In this mode the operands are specified implicitly in </a:t>
            </a:r>
            <a:r>
              <a:rPr lang="en-US" sz="2400" dirty="0" smtClean="0">
                <a:latin typeface="Times New Roman" panose="02020603050405020304" pitchFamily="18" charset="0"/>
                <a:cs typeface="Times New Roman" panose="02020603050405020304" pitchFamily="18" charset="0"/>
              </a:rPr>
              <a:t>the definition </a:t>
            </a:r>
            <a:r>
              <a:rPr lang="en-US" sz="2400" dirty="0">
                <a:latin typeface="Times New Roman" panose="02020603050405020304" pitchFamily="18" charset="0"/>
                <a:cs typeface="Times New Roman" panose="02020603050405020304" pitchFamily="18" charset="0"/>
              </a:rPr>
              <a:t>of the instruction. For example, the instruction "complement </a:t>
            </a:r>
            <a:r>
              <a:rPr lang="en-US" sz="2400" dirty="0" smtClean="0">
                <a:latin typeface="Times New Roman" panose="02020603050405020304" pitchFamily="18" charset="0"/>
                <a:cs typeface="Times New Roman" panose="02020603050405020304" pitchFamily="18" charset="0"/>
              </a:rPr>
              <a:t>accumulator“ is </a:t>
            </a:r>
            <a:r>
              <a:rPr lang="en-US" sz="2400" dirty="0">
                <a:latin typeface="Times New Roman" panose="02020603050405020304" pitchFamily="18" charset="0"/>
                <a:cs typeface="Times New Roman" panose="02020603050405020304" pitchFamily="18" charset="0"/>
              </a:rPr>
              <a:t>an implied-mode instruction because the operand in the </a:t>
            </a:r>
            <a:r>
              <a:rPr lang="en-US" sz="2400" dirty="0" smtClean="0">
                <a:latin typeface="Times New Roman" panose="02020603050405020304" pitchFamily="18" charset="0"/>
                <a:cs typeface="Times New Roman" panose="02020603050405020304" pitchFamily="18" charset="0"/>
              </a:rPr>
              <a:t>accumulator register </a:t>
            </a:r>
            <a:r>
              <a:rPr lang="en-US" sz="2400" dirty="0">
                <a:latin typeface="Times New Roman" panose="02020603050405020304" pitchFamily="18" charset="0"/>
                <a:cs typeface="Times New Roman" panose="02020603050405020304" pitchFamily="18" charset="0"/>
              </a:rPr>
              <a:t>is implied in the definition of the instruction</a:t>
            </a:r>
            <a:r>
              <a:rPr lang="en-US" sz="2400" dirty="0" smtClean="0">
                <a:latin typeface="Times New Roman" panose="02020603050405020304" pitchFamily="18" charset="0"/>
                <a:cs typeface="Times New Roman" panose="02020603050405020304" pitchFamily="18" charset="0"/>
              </a:rPr>
              <a:t>.</a:t>
            </a:r>
          </a:p>
          <a:p>
            <a:pPr marL="457200" indent="-457200" algn="just">
              <a:buAutoNum type="arabicPeriod"/>
            </a:pPr>
            <a:r>
              <a:rPr lang="en-US" sz="2400" b="1" dirty="0">
                <a:solidFill>
                  <a:srgbClr val="FF0000"/>
                </a:solidFill>
                <a:latin typeface="Times New Roman" panose="02020603050405020304" pitchFamily="18" charset="0"/>
                <a:cs typeface="Times New Roman" panose="02020603050405020304" pitchFamily="18" charset="0"/>
              </a:rPr>
              <a:t>Immediate Mode </a:t>
            </a:r>
            <a:r>
              <a:rPr lang="en-US" dirty="0"/>
              <a:t>− </a:t>
            </a:r>
            <a:r>
              <a:rPr lang="en-US" sz="2400" dirty="0">
                <a:latin typeface="Times New Roman" panose="02020603050405020304" pitchFamily="18" charset="0"/>
                <a:cs typeface="Times New Roman" panose="02020603050405020304" pitchFamily="18" charset="0"/>
              </a:rPr>
              <a:t>In this mode, the operand is specified in the instruction itself. </a:t>
            </a:r>
          </a:p>
          <a:p>
            <a:pPr lvl="1" algn="just"/>
            <a:r>
              <a:rPr lang="en-US" dirty="0">
                <a:latin typeface="Times New Roman" panose="02020603050405020304" pitchFamily="18" charset="0"/>
                <a:cs typeface="Times New Roman" panose="02020603050405020304" pitchFamily="18" charset="0"/>
              </a:rPr>
              <a:t>In other words, an immediate-mode instruction has an operand field instead of an address field. </a:t>
            </a:r>
          </a:p>
          <a:p>
            <a:pPr lvl="1" algn="just"/>
            <a:r>
              <a:rPr lang="en-US" dirty="0">
                <a:latin typeface="Times New Roman" panose="02020603050405020304" pitchFamily="18" charset="0"/>
                <a:cs typeface="Times New Roman" panose="02020603050405020304" pitchFamily="18" charset="0"/>
              </a:rPr>
              <a:t>The operand field includes the actual operand to be used in conjunction with the operation determined in the instruction. </a:t>
            </a:r>
          </a:p>
          <a:p>
            <a:pPr lvl="1" algn="just"/>
            <a:endParaRPr lang="en-US" sz="2200" dirty="0">
              <a:latin typeface="Times New Roman" panose="02020603050405020304" pitchFamily="18" charset="0"/>
              <a:cs typeface="Times New Roman" panose="02020603050405020304" pitchFamily="18" charset="0"/>
            </a:endParaRPr>
          </a:p>
        </p:txBody>
      </p:sp>
      <p:pic>
        <p:nvPicPr>
          <p:cNvPr id="1028" name="Picture 4" descr="https://www.gatevidyalay.com/wp-content/uploads/2018/06/Immediate-Addressing-Mode-Addressing-Mo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4846" y="4723389"/>
            <a:ext cx="4000789" cy="1635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959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8036" y="332510"/>
            <a:ext cx="11277600" cy="6206836"/>
          </a:xfrm>
        </p:spPr>
        <p:txBody>
          <a:bodyPr>
            <a:normAutofit fontScale="62500" lnSpcReduction="20000"/>
          </a:bodyPr>
          <a:lstStyle/>
          <a:p>
            <a:pPr marL="0" indent="0" algn="just">
              <a:buNone/>
            </a:pPr>
            <a:r>
              <a:rPr lang="en-US" sz="3800" b="1" dirty="0" smtClean="0">
                <a:solidFill>
                  <a:srgbClr val="FF0000"/>
                </a:solidFill>
                <a:latin typeface="Times New Roman" panose="02020603050405020304" pitchFamily="18" charset="0"/>
                <a:cs typeface="Times New Roman" panose="02020603050405020304" pitchFamily="18" charset="0"/>
              </a:rPr>
              <a:t>3. Direct </a:t>
            </a:r>
            <a:r>
              <a:rPr lang="en-US" sz="3800" b="1" dirty="0">
                <a:solidFill>
                  <a:srgbClr val="FF0000"/>
                </a:solidFill>
                <a:latin typeface="Times New Roman" panose="02020603050405020304" pitchFamily="18" charset="0"/>
                <a:cs typeface="Times New Roman" panose="02020603050405020304" pitchFamily="18" charset="0"/>
              </a:rPr>
              <a:t>Address Mode</a:t>
            </a:r>
            <a:r>
              <a:rPr lang="en-US" sz="3800" dirty="0">
                <a:latin typeface="Times New Roman" panose="02020603050405020304" pitchFamily="18" charset="0"/>
                <a:cs typeface="Times New Roman" panose="02020603050405020304" pitchFamily="18" charset="0"/>
              </a:rPr>
              <a:t> − In this mode, the effective address is equal to the address part of the instruction. The operand resides in memory and its address is given directly by the address field of the instruction. </a:t>
            </a:r>
            <a:endParaRPr lang="en-US" sz="3800" dirty="0" smtClean="0">
              <a:latin typeface="Times New Roman" panose="02020603050405020304" pitchFamily="18" charset="0"/>
              <a:cs typeface="Times New Roman" panose="02020603050405020304" pitchFamily="18" charset="0"/>
            </a:endParaRPr>
          </a:p>
          <a:p>
            <a:pPr marL="0" indent="0" algn="just">
              <a:buNone/>
            </a:pPr>
            <a:endParaRPr lang="en-US" sz="3100" dirty="0">
              <a:latin typeface="Times New Roman" panose="02020603050405020304" pitchFamily="18" charset="0"/>
              <a:cs typeface="Times New Roman" panose="02020603050405020304" pitchFamily="18" charset="0"/>
            </a:endParaRPr>
          </a:p>
          <a:p>
            <a:pPr marL="0" indent="0" algn="just">
              <a:buNone/>
            </a:pP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smtClean="0">
              <a:latin typeface="Times New Roman" panose="02020603050405020304" pitchFamily="18" charset="0"/>
              <a:cs typeface="Times New Roman" panose="02020603050405020304" pitchFamily="18" charset="0"/>
            </a:endParaRPr>
          </a:p>
          <a:p>
            <a:pPr marL="0" indent="0" fontAlgn="base">
              <a:buNone/>
            </a:pPr>
            <a:endParaRPr lang="en-US" sz="3400" dirty="0" smtClean="0">
              <a:latin typeface="Times New Roman" panose="02020603050405020304" pitchFamily="18" charset="0"/>
              <a:cs typeface="Times New Roman" panose="02020603050405020304" pitchFamily="18" charset="0"/>
            </a:endParaRPr>
          </a:p>
          <a:p>
            <a:pPr algn="just" fontAlgn="base"/>
            <a:r>
              <a:rPr lang="en-US" sz="3800" dirty="0" smtClean="0">
                <a:solidFill>
                  <a:srgbClr val="303030"/>
                </a:solidFill>
                <a:latin typeface="Times New Roman" panose="02020603050405020304" pitchFamily="18" charset="0"/>
                <a:cs typeface="Times New Roman" panose="02020603050405020304" pitchFamily="18" charset="0"/>
              </a:rPr>
              <a:t>Ex. ADD </a:t>
            </a:r>
            <a:r>
              <a:rPr lang="en-US" sz="3800" dirty="0">
                <a:solidFill>
                  <a:srgbClr val="303030"/>
                </a:solidFill>
                <a:latin typeface="Times New Roman" panose="02020603050405020304" pitchFamily="18" charset="0"/>
                <a:cs typeface="Times New Roman" panose="02020603050405020304" pitchFamily="18" charset="0"/>
              </a:rPr>
              <a:t>X will increment the value stored in the accumulator by the value stored at memory location </a:t>
            </a:r>
            <a:r>
              <a:rPr lang="en-US" sz="3800" dirty="0" smtClean="0">
                <a:solidFill>
                  <a:srgbClr val="303030"/>
                </a:solidFill>
                <a:latin typeface="Times New Roman" panose="02020603050405020304" pitchFamily="18" charset="0"/>
                <a:cs typeface="Times New Roman" panose="02020603050405020304" pitchFamily="18" charset="0"/>
              </a:rPr>
              <a:t>X.                                   AC </a:t>
            </a:r>
            <a:r>
              <a:rPr lang="en-US" sz="3800" dirty="0">
                <a:solidFill>
                  <a:srgbClr val="303030"/>
                </a:solidFill>
                <a:latin typeface="Times New Roman" panose="02020603050405020304" pitchFamily="18" charset="0"/>
                <a:cs typeface="Times New Roman" panose="02020603050405020304" pitchFamily="18" charset="0"/>
              </a:rPr>
              <a:t>← AC + </a:t>
            </a:r>
            <a:r>
              <a:rPr lang="en-US" sz="3800" dirty="0" smtClean="0">
                <a:solidFill>
                  <a:srgbClr val="303030"/>
                </a:solidFill>
                <a:latin typeface="Times New Roman" panose="02020603050405020304" pitchFamily="18" charset="0"/>
                <a:cs typeface="Times New Roman" panose="02020603050405020304" pitchFamily="18" charset="0"/>
              </a:rPr>
              <a:t>M[X</a:t>
            </a:r>
            <a:r>
              <a:rPr lang="en-US" sz="3800" dirty="0">
                <a:solidFill>
                  <a:srgbClr val="303030"/>
                </a:solidFill>
                <a:latin typeface="Times New Roman" panose="02020603050405020304" pitchFamily="18" charset="0"/>
                <a:cs typeface="Times New Roman" panose="02020603050405020304" pitchFamily="18" charset="0"/>
              </a:rPr>
              <a:t>]</a:t>
            </a:r>
          </a:p>
          <a:p>
            <a:pPr algn="just" fontAlgn="base"/>
            <a:endParaRPr lang="en-US" sz="3400" dirty="0">
              <a:latin typeface="Times New Roman" panose="02020603050405020304" pitchFamily="18" charset="0"/>
              <a:cs typeface="Times New Roman" panose="02020603050405020304" pitchFamily="18" charset="0"/>
            </a:endParaRPr>
          </a:p>
          <a:p>
            <a:pPr marL="0" indent="0" algn="just">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dirty="0"/>
              <a:t/>
            </a:r>
            <a:br>
              <a:rPr lang="en-US" dirty="0"/>
            </a:br>
            <a:endParaRPr lang="en-IN" dirty="0"/>
          </a:p>
        </p:txBody>
      </p:sp>
      <p:pic>
        <p:nvPicPr>
          <p:cNvPr id="5" name="Picture 4"/>
          <p:cNvPicPr>
            <a:picLocks noChangeAspect="1"/>
          </p:cNvPicPr>
          <p:nvPr/>
        </p:nvPicPr>
        <p:blipFill>
          <a:blip r:embed="rId2"/>
          <a:stretch>
            <a:fillRect/>
          </a:stretch>
        </p:blipFill>
        <p:spPr>
          <a:xfrm>
            <a:off x="3338079" y="1376795"/>
            <a:ext cx="5238750" cy="3070513"/>
          </a:xfrm>
          <a:prstGeom prst="rect">
            <a:avLst/>
          </a:prstGeom>
        </p:spPr>
      </p:pic>
    </p:spTree>
    <p:extLst>
      <p:ext uri="{BB962C8B-B14F-4D97-AF65-F5344CB8AC3E}">
        <p14:creationId xmlns:p14="http://schemas.microsoft.com/office/powerpoint/2010/main" val="3740536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764" y="429491"/>
            <a:ext cx="11194472" cy="6137564"/>
          </a:xfrm>
        </p:spPr>
        <p:txBody>
          <a:bodyPr>
            <a:normAutofit/>
          </a:bodyPr>
          <a:lstStyle/>
          <a:p>
            <a:pPr marL="0" indent="0" algn="just">
              <a:buNone/>
            </a:pPr>
            <a:r>
              <a:rPr lang="en-US" sz="2400" b="1" dirty="0" smtClean="0">
                <a:solidFill>
                  <a:srgbClr val="FF0000"/>
                </a:solidFill>
                <a:latin typeface="Times New Roman" panose="02020603050405020304" pitchFamily="18" charset="0"/>
                <a:cs typeface="Times New Roman" panose="02020603050405020304" pitchFamily="18" charset="0"/>
              </a:rPr>
              <a:t>4. Indirect </a:t>
            </a:r>
            <a:r>
              <a:rPr lang="en-US" sz="2400" b="1" dirty="0">
                <a:solidFill>
                  <a:srgbClr val="FF0000"/>
                </a:solidFill>
                <a:latin typeface="Times New Roman" panose="02020603050405020304" pitchFamily="18" charset="0"/>
                <a:cs typeface="Times New Roman" panose="02020603050405020304" pitchFamily="18" charset="0"/>
              </a:rPr>
              <a:t>Address Mode</a:t>
            </a:r>
            <a:r>
              <a:rPr lang="en-US" sz="2400" dirty="0">
                <a:latin typeface="Times New Roman" panose="02020603050405020304" pitchFamily="18" charset="0"/>
                <a:cs typeface="Times New Roman" panose="02020603050405020304" pitchFamily="18" charset="0"/>
              </a:rPr>
              <a:t> − In this mode, the address field of the instruction gives the address where the effective address is stored in memory. Control fetches the instruction from memory and uses its address part to access memory again to read the effective address</a:t>
            </a:r>
            <a:r>
              <a:rPr lang="en-US" sz="2400" dirty="0" smtClean="0">
                <a:latin typeface="Times New Roman" panose="02020603050405020304" pitchFamily="18" charset="0"/>
                <a:cs typeface="Times New Roman" panose="02020603050405020304" pitchFamily="18" charset="0"/>
              </a:rPr>
              <a:t>.</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fontAlgn="base"/>
            <a:r>
              <a:rPr lang="en-US" sz="2400" dirty="0" smtClean="0">
                <a:latin typeface="Times New Roman" panose="02020603050405020304" pitchFamily="18" charset="0"/>
                <a:cs typeface="Times New Roman" panose="02020603050405020304" pitchFamily="18" charset="0"/>
              </a:rPr>
              <a:t>Ex. ADD </a:t>
            </a:r>
            <a:r>
              <a:rPr lang="en-US" sz="2400" dirty="0">
                <a:latin typeface="Times New Roman" panose="02020603050405020304" pitchFamily="18" charset="0"/>
                <a:cs typeface="Times New Roman" panose="02020603050405020304" pitchFamily="18" charset="0"/>
              </a:rPr>
              <a:t>X will increment the value stored in the accumulator by the value stored at memory location specified by X.</a:t>
            </a:r>
          </a:p>
          <a:p>
            <a:pPr marL="0" indent="0" fontAlgn="base">
              <a:buNone/>
            </a:pPr>
            <a:r>
              <a:rPr lang="en-US" dirty="0" smtClean="0"/>
              <a:t>                                         </a:t>
            </a:r>
            <a:r>
              <a:rPr lang="en-US" sz="2400" dirty="0" smtClean="0">
                <a:latin typeface="Times New Roman" panose="02020603050405020304" pitchFamily="18" charset="0"/>
                <a:cs typeface="Times New Roman" panose="02020603050405020304" pitchFamily="18" charset="0"/>
              </a:rPr>
              <a:t>AC </a:t>
            </a:r>
            <a:r>
              <a:rPr lang="en-US" sz="2400" dirty="0">
                <a:latin typeface="Times New Roman" panose="02020603050405020304" pitchFamily="18" charset="0"/>
                <a:cs typeface="Times New Roman" panose="02020603050405020304" pitchFamily="18" charset="0"/>
              </a:rPr>
              <a:t>← AC + </a:t>
            </a:r>
            <a:r>
              <a:rPr lang="en-US" sz="2400" dirty="0" smtClean="0">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X]]</a:t>
            </a:r>
          </a:p>
          <a:p>
            <a:pPr marL="0" indent="0" algn="just">
              <a:buNone/>
            </a:pPr>
            <a:endParaRPr lang="en-IN"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476625" y="1565563"/>
            <a:ext cx="5238750" cy="3449781"/>
          </a:xfrm>
          <a:prstGeom prst="rect">
            <a:avLst/>
          </a:prstGeom>
        </p:spPr>
      </p:pic>
    </p:spTree>
    <p:extLst>
      <p:ext uri="{BB962C8B-B14F-4D97-AF65-F5344CB8AC3E}">
        <p14:creationId xmlns:p14="http://schemas.microsoft.com/office/powerpoint/2010/main" val="432818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1781" y="360218"/>
            <a:ext cx="11554691" cy="6206837"/>
          </a:xfrm>
        </p:spPr>
        <p:txBody>
          <a:bodyPr/>
          <a:lstStyle/>
          <a:p>
            <a:pPr marL="0" indent="0" algn="just">
              <a:buNone/>
            </a:pPr>
            <a:r>
              <a:rPr lang="en-US" sz="24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5</a:t>
            </a:r>
            <a:r>
              <a:rPr lang="en-US" sz="2400" b="1" dirty="0" smtClean="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Register Mode/ Register Direct Addressing Mode </a:t>
            </a:r>
            <a:r>
              <a:rPr lang="en-US" sz="2400" dirty="0">
                <a:latin typeface="Times New Roman" panose="02020603050405020304" pitchFamily="18" charset="0"/>
                <a:ea typeface="Tahoma" panose="020B0604030504040204" pitchFamily="34" charset="0"/>
                <a:cs typeface="Times New Roman" panose="02020603050405020304" pitchFamily="18" charset="0"/>
              </a:rPr>
              <a:t>− In this mode, the operands are in registers that reside within the CPU. The specific register is selected from a register field in the instruction. A k-bit field </a:t>
            </a:r>
            <a:r>
              <a:rPr lang="en-US" sz="2400" dirty="0" smtClean="0">
                <a:latin typeface="Times New Roman" panose="02020603050405020304" pitchFamily="18" charset="0"/>
                <a:ea typeface="Tahoma" panose="020B0604030504040204" pitchFamily="34" charset="0"/>
                <a:cs typeface="Times New Roman" panose="02020603050405020304" pitchFamily="18" charset="0"/>
              </a:rPr>
              <a:t>can </a:t>
            </a:r>
            <a:r>
              <a:rPr lang="en-US" sz="2400" dirty="0">
                <a:latin typeface="Times New Roman" panose="02020603050405020304" pitchFamily="18" charset="0"/>
                <a:ea typeface="Tahoma" panose="020B0604030504040204" pitchFamily="34" charset="0"/>
                <a:cs typeface="Times New Roman" panose="02020603050405020304" pitchFamily="18" charset="0"/>
              </a:rPr>
              <a:t>determine any one of the 2</a:t>
            </a:r>
            <a:r>
              <a:rPr lang="en-US" sz="2400" baseline="30000" dirty="0">
                <a:latin typeface="Times New Roman" panose="02020603050405020304" pitchFamily="18" charset="0"/>
                <a:ea typeface="Tahoma" panose="020B0604030504040204" pitchFamily="34" charset="0"/>
                <a:cs typeface="Times New Roman" panose="02020603050405020304" pitchFamily="18" charset="0"/>
              </a:rPr>
              <a:t>k</a:t>
            </a:r>
            <a:r>
              <a:rPr lang="en-US" sz="2400" dirty="0">
                <a:latin typeface="Times New Roman" panose="02020603050405020304" pitchFamily="18" charset="0"/>
                <a:ea typeface="Tahoma" panose="020B0604030504040204" pitchFamily="34" charset="0"/>
                <a:cs typeface="Times New Roman" panose="02020603050405020304" pitchFamily="18" charset="0"/>
              </a:rPr>
              <a:t> registers</a:t>
            </a:r>
            <a:r>
              <a:rPr lang="en-US" dirty="0" smtClean="0"/>
              <a:t>. </a:t>
            </a:r>
          </a:p>
          <a:p>
            <a:pPr marL="0" indent="0" algn="just">
              <a:buNone/>
            </a:pPr>
            <a:endParaRPr lang="en-US" dirty="0" smtClean="0"/>
          </a:p>
          <a:p>
            <a:pPr marL="0" indent="0" algn="just">
              <a:buNone/>
            </a:pPr>
            <a:endParaRPr lang="en-US" dirty="0" smtClean="0"/>
          </a:p>
          <a:p>
            <a:endParaRPr lang="en-US" dirty="0"/>
          </a:p>
          <a:p>
            <a:endParaRPr lang="en-US" dirty="0" smtClean="0"/>
          </a:p>
          <a:p>
            <a:endParaRPr lang="en-US" dirty="0"/>
          </a:p>
          <a:p>
            <a:pPr marL="0" indent="0">
              <a:buNone/>
            </a:pPr>
            <a:endParaRPr lang="en-US" dirty="0"/>
          </a:p>
          <a:p>
            <a:pPr fontAlgn="base"/>
            <a:endParaRPr lang="en-US" sz="2400" dirty="0" smtClean="0">
              <a:latin typeface="Times New Roman" panose="02020603050405020304" pitchFamily="18" charset="0"/>
              <a:cs typeface="Times New Roman" panose="02020603050405020304" pitchFamily="18" charset="0"/>
            </a:endParaRPr>
          </a:p>
          <a:p>
            <a:pPr fontAlgn="base"/>
            <a:r>
              <a:rPr lang="en-US" sz="2400" dirty="0" smtClean="0">
                <a:latin typeface="Times New Roman" panose="02020603050405020304" pitchFamily="18" charset="0"/>
                <a:cs typeface="Times New Roman" panose="02020603050405020304" pitchFamily="18" charset="0"/>
              </a:rPr>
              <a:t>Ex</a:t>
            </a:r>
            <a:r>
              <a:rPr lang="en-US" sz="2400" dirty="0" smtClean="0">
                <a:latin typeface="Times New Roman" panose="02020603050405020304" pitchFamily="18" charset="0"/>
                <a:cs typeface="Times New Roman" panose="02020603050405020304" pitchFamily="18" charset="0"/>
              </a:rPr>
              <a:t>. ADD </a:t>
            </a:r>
            <a:r>
              <a:rPr lang="en-US" sz="2400" dirty="0">
                <a:latin typeface="Times New Roman" panose="02020603050405020304" pitchFamily="18" charset="0"/>
                <a:cs typeface="Times New Roman" panose="02020603050405020304" pitchFamily="18" charset="0"/>
              </a:rPr>
              <a:t>R will increment the value stored in the accumulator by the content of register R. </a:t>
            </a:r>
          </a:p>
          <a:p>
            <a:pPr marL="0" indent="0" fontAlgn="base">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AC ← AC + [R]</a:t>
            </a:r>
          </a:p>
          <a:p>
            <a:endParaRPr lang="en-IN" dirty="0"/>
          </a:p>
        </p:txBody>
      </p:sp>
      <p:pic>
        <p:nvPicPr>
          <p:cNvPr id="2050" name="Picture 2" descr="https://www.gatevidyalay.com/wp-content/uploads/2018/06/Register-Direct-Addressing-Mode-Addressing-Mod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1282" y="1677266"/>
            <a:ext cx="5353050" cy="3379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590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491" y="387927"/>
            <a:ext cx="11513127" cy="6345382"/>
          </a:xfrm>
        </p:spPr>
        <p:txBody>
          <a:bodyPr>
            <a:normAutofit/>
          </a:bodyPr>
          <a:lstStyle/>
          <a:p>
            <a:pPr marL="0" indent="0">
              <a:buNone/>
            </a:pPr>
            <a:r>
              <a:rPr lang="en-US" sz="2400" b="1" dirty="0">
                <a:solidFill>
                  <a:srgbClr val="FF0000"/>
                </a:solidFill>
                <a:latin typeface="Times New Roman" panose="02020603050405020304" pitchFamily="18" charset="0"/>
                <a:cs typeface="Times New Roman" panose="02020603050405020304" pitchFamily="18" charset="0"/>
              </a:rPr>
              <a:t>6</a:t>
            </a:r>
            <a:r>
              <a:rPr lang="en-US" sz="2400" b="1" dirty="0" smtClean="0">
                <a:solidFill>
                  <a:srgbClr val="FF0000"/>
                </a:solidFill>
                <a:latin typeface="Times New Roman" panose="02020603050405020304" pitchFamily="18" charset="0"/>
                <a:cs typeface="Times New Roman" panose="02020603050405020304" pitchFamily="18" charset="0"/>
              </a:rPr>
              <a:t>. Register </a:t>
            </a:r>
            <a:r>
              <a:rPr lang="en-US" sz="2400" b="1" dirty="0">
                <a:solidFill>
                  <a:srgbClr val="FF0000"/>
                </a:solidFill>
                <a:latin typeface="Times New Roman" panose="02020603050405020304" pitchFamily="18" charset="0"/>
                <a:cs typeface="Times New Roman" panose="02020603050405020304" pitchFamily="18" charset="0"/>
              </a:rPr>
              <a:t>Indirect Mode</a:t>
            </a:r>
            <a:r>
              <a:rPr lang="en-US" sz="2400" dirty="0">
                <a:latin typeface="Times New Roman" panose="02020603050405020304" pitchFamily="18" charset="0"/>
                <a:cs typeface="Times New Roman" panose="02020603050405020304" pitchFamily="18" charset="0"/>
              </a:rPr>
              <a:t> − In this mode, the instruction defines a register in the CPU whose contents provide the address of the operand in memory. In other words, the selected register includes the address of the operand rather than the operand itself</a:t>
            </a:r>
            <a:r>
              <a:rPr lang="en-US" sz="2400" dirty="0" smtClean="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fontAlgn="base"/>
            <a:r>
              <a:rPr lang="en-US" sz="2400" dirty="0" smtClean="0">
                <a:latin typeface="Times New Roman" panose="02020603050405020304" pitchFamily="18" charset="0"/>
                <a:cs typeface="Times New Roman" panose="02020603050405020304" pitchFamily="18" charset="0"/>
              </a:rPr>
              <a:t>Ex. ADD </a:t>
            </a:r>
            <a:r>
              <a:rPr lang="en-US" sz="2400" dirty="0">
                <a:latin typeface="Times New Roman" panose="02020603050405020304" pitchFamily="18" charset="0"/>
                <a:cs typeface="Times New Roman" panose="02020603050405020304" pitchFamily="18" charset="0"/>
              </a:rPr>
              <a:t>R will increment the value stored in the accumulator by the content of memory location specified in register R.</a:t>
            </a:r>
          </a:p>
          <a:p>
            <a:pPr marL="0" indent="0" fontAlgn="base">
              <a:buNone/>
            </a:pPr>
            <a:r>
              <a:rPr lang="en-US" sz="2400" dirty="0" smtClean="0">
                <a:latin typeface="Times New Roman" panose="02020603050405020304" pitchFamily="18" charset="0"/>
                <a:cs typeface="Times New Roman" panose="02020603050405020304" pitchFamily="18" charset="0"/>
              </a:rPr>
              <a:t>                                                     AC </a:t>
            </a:r>
            <a:r>
              <a:rPr lang="en-US" sz="2400" dirty="0">
                <a:latin typeface="Times New Roman" panose="02020603050405020304" pitchFamily="18" charset="0"/>
                <a:cs typeface="Times New Roman" panose="02020603050405020304" pitchFamily="18" charset="0"/>
              </a:rPr>
              <a:t>← AC + [[R]]</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701636" y="1593273"/>
            <a:ext cx="6941127" cy="3264477"/>
          </a:xfrm>
          <a:prstGeom prst="rect">
            <a:avLst/>
          </a:prstGeom>
        </p:spPr>
      </p:pic>
    </p:spTree>
    <p:extLst>
      <p:ext uri="{BB962C8B-B14F-4D97-AF65-F5344CB8AC3E}">
        <p14:creationId xmlns:p14="http://schemas.microsoft.com/office/powerpoint/2010/main" val="3079275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909" y="429491"/>
            <a:ext cx="11374582" cy="6151418"/>
          </a:xfrm>
        </p:spPr>
        <p:txBody>
          <a:bodyPr>
            <a:normAutofit/>
          </a:bodyPr>
          <a:lstStyle/>
          <a:p>
            <a:pPr marL="0" indent="0" algn="just">
              <a:buNone/>
            </a:pPr>
            <a:r>
              <a:rPr lang="en-US" sz="2400" b="1" dirty="0" smtClean="0">
                <a:solidFill>
                  <a:srgbClr val="FF0000"/>
                </a:solidFill>
                <a:latin typeface="Times New Roman" panose="02020603050405020304" pitchFamily="18" charset="0"/>
                <a:cs typeface="Times New Roman" panose="02020603050405020304" pitchFamily="18" charset="0"/>
              </a:rPr>
              <a:t> 7. Auto increment or Auto decrement Mode:</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is similar to the register indirect mode except that the register is incremented or decremented after (or before) its value is used to access memory. </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smtClean="0">
              <a:latin typeface="Times New Roman" panose="02020603050405020304" pitchFamily="18" charset="0"/>
              <a:cs typeface="Times New Roman" panose="02020603050405020304" pitchFamily="18" charset="0"/>
            </a:endParaRPr>
          </a:p>
          <a:p>
            <a:pPr algn="just" fontAlgn="base"/>
            <a:r>
              <a:rPr lang="en-US" sz="2400" b="1" dirty="0" smtClean="0">
                <a:solidFill>
                  <a:srgbClr val="FF0000"/>
                </a:solidFill>
                <a:latin typeface="Times New Roman" panose="02020603050405020304" pitchFamily="18" charset="0"/>
                <a:cs typeface="Times New Roman" panose="02020603050405020304" pitchFamily="18" charset="0"/>
              </a:rPr>
              <a:t>Displacement Addressing Mode: </a:t>
            </a:r>
            <a:r>
              <a:rPr lang="en-US" sz="2400" dirty="0">
                <a:latin typeface="Times New Roman" panose="02020603050405020304" pitchFamily="18" charset="0"/>
                <a:cs typeface="Times New Roman" panose="02020603050405020304" pitchFamily="18" charset="0"/>
              </a:rPr>
              <a:t>A very powerful mode of addressing combines the capabilities of direct addressing and register indirect addressing, which is broadly categorized as </a:t>
            </a:r>
            <a:r>
              <a:rPr lang="en-US" sz="2400" b="1" dirty="0">
                <a:latin typeface="Times New Roman" panose="02020603050405020304" pitchFamily="18" charset="0"/>
                <a:cs typeface="Times New Roman" panose="02020603050405020304" pitchFamily="18" charset="0"/>
              </a:rPr>
              <a:t>displacement addressing:</a:t>
            </a:r>
            <a:endParaRPr lang="en-US" sz="2400" dirty="0">
              <a:latin typeface="Times New Roman" panose="02020603050405020304" pitchFamily="18" charset="0"/>
              <a:cs typeface="Times New Roman" panose="02020603050405020304" pitchFamily="18" charset="0"/>
            </a:endParaRPr>
          </a:p>
          <a:p>
            <a:pPr marL="0" indent="0" fontAlgn="base">
              <a:buNone/>
            </a:pPr>
            <a:r>
              <a:rPr lang="en-US" b="1" dirty="0" smtClean="0"/>
              <a:t>                                               </a:t>
            </a:r>
            <a:r>
              <a:rPr lang="en-US" sz="2400" b="1" dirty="0" smtClean="0">
                <a:solidFill>
                  <a:srgbClr val="FF0000"/>
                </a:solidFill>
                <a:latin typeface="Times New Roman" panose="02020603050405020304" pitchFamily="18" charset="0"/>
                <a:cs typeface="Times New Roman" panose="02020603050405020304" pitchFamily="18" charset="0"/>
              </a:rPr>
              <a:t>EA </a:t>
            </a:r>
            <a:r>
              <a:rPr lang="en-US" sz="2400" b="1" dirty="0">
                <a:solidFill>
                  <a:srgbClr val="FF0000"/>
                </a:solidFill>
                <a:latin typeface="Times New Roman" panose="02020603050405020304" pitchFamily="18" charset="0"/>
                <a:cs typeface="Times New Roman" panose="02020603050405020304" pitchFamily="18" charset="0"/>
              </a:rPr>
              <a:t>= A + (R)</a:t>
            </a:r>
            <a:endParaRPr lang="en-US" sz="2400" dirty="0">
              <a:solidFill>
                <a:srgbClr val="FF0000"/>
              </a:solidFill>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Displacement addressing requires that the instruction have two address fields, at least one of which is explicit. The value contained in one address field (value = A) is used directly</a:t>
            </a:r>
            <a:r>
              <a:rPr lang="en-US" sz="2400" dirty="0" smtClean="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The other address field, or an implicit reference based on opcode, refers to a register whose contents are added to A to produce the effective address.</a:t>
            </a:r>
          </a:p>
          <a:p>
            <a:pPr marL="0" indent="0" algn="just">
              <a:buNone/>
            </a:pPr>
            <a:endParaRPr lang="en-US" sz="2400" b="1" dirty="0">
              <a:solidFill>
                <a:srgbClr val="FF0000"/>
              </a:solidFill>
              <a:latin typeface="Times New Roman" panose="02020603050405020304" pitchFamily="18" charset="0"/>
              <a:cs typeface="Times New Roman" panose="02020603050405020304" pitchFamily="18" charset="0"/>
            </a:endParaRPr>
          </a:p>
          <a:p>
            <a:pPr marL="0" indent="0" algn="just">
              <a:buNone/>
            </a:pPr>
            <a:endParaRPr lang="en-US" sz="2400" b="1" dirty="0" smtClean="0">
              <a:solidFill>
                <a:srgbClr val="FF0000"/>
              </a:solidFill>
              <a:latin typeface="Times New Roman" panose="02020603050405020304" pitchFamily="18" charset="0"/>
              <a:cs typeface="Times New Roman" panose="02020603050405020304" pitchFamily="18" charset="0"/>
            </a:endParaRPr>
          </a:p>
          <a:p>
            <a:pPr marL="0" indent="0" algn="just">
              <a:buNone/>
            </a:pPr>
            <a:endParaRPr lang="en-US" sz="2400" b="1" dirty="0" smtClean="0">
              <a:solidFill>
                <a:srgbClr val="FF0000"/>
              </a:solidFill>
              <a:latin typeface="Times New Roman" panose="02020603050405020304" pitchFamily="18" charset="0"/>
              <a:cs typeface="Times New Roman" panose="02020603050405020304" pitchFamily="18" charset="0"/>
            </a:endParaRPr>
          </a:p>
          <a:p>
            <a:pPr marL="0" indent="0" algn="just">
              <a:buNone/>
            </a:pPr>
            <a:endParaRPr lang="en-US" sz="2400" b="1" dirty="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7217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2078182" y="554183"/>
            <a:ext cx="7758545" cy="5708072"/>
          </a:xfrm>
          <a:prstGeom prst="rect">
            <a:avLst/>
          </a:prstGeom>
        </p:spPr>
      </p:pic>
    </p:spTree>
    <p:extLst>
      <p:ext uri="{BB962C8B-B14F-4D97-AF65-F5344CB8AC3E}">
        <p14:creationId xmlns:p14="http://schemas.microsoft.com/office/powerpoint/2010/main" val="3606849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5636"/>
            <a:ext cx="11222182" cy="6234546"/>
          </a:xfrm>
        </p:spPr>
        <p:txBody>
          <a:bodyPr>
            <a:normAutofit/>
          </a:bodyPr>
          <a:lstStyle/>
          <a:p>
            <a:pPr marL="0" indent="0" fontAlgn="base">
              <a:buNone/>
            </a:pPr>
            <a:r>
              <a:rPr lang="en-US" sz="2400" dirty="0">
                <a:latin typeface="Times New Roman" panose="02020603050405020304" pitchFamily="18" charset="0"/>
                <a:cs typeface="Times New Roman" panose="02020603050405020304" pitchFamily="18" charset="0"/>
              </a:rPr>
              <a:t>Three of the most common use of displacement addressing are:</a:t>
            </a:r>
          </a:p>
          <a:p>
            <a:pPr marL="0" indent="0" fontAlgn="base">
              <a:buNone/>
            </a:pPr>
            <a:r>
              <a:rPr lang="en-US" sz="2400" b="1" dirty="0" smtClean="0">
                <a:solidFill>
                  <a:srgbClr val="FF0000"/>
                </a:solidFill>
                <a:latin typeface="Times New Roman" panose="02020603050405020304" pitchFamily="18" charset="0"/>
                <a:cs typeface="Times New Roman" panose="02020603050405020304" pitchFamily="18" charset="0"/>
              </a:rPr>
              <a:t>1</a:t>
            </a:r>
            <a:r>
              <a:rPr lang="en-US" sz="2400" b="1" dirty="0" smtClean="0">
                <a:solidFill>
                  <a:srgbClr val="FF0000"/>
                </a:solidFill>
                <a:latin typeface="Times New Roman" panose="02020603050405020304" pitchFamily="18" charset="0"/>
                <a:cs typeface="Times New Roman" panose="02020603050405020304" pitchFamily="18" charset="0"/>
              </a:rPr>
              <a:t>. Relative Addressing Mode</a:t>
            </a:r>
            <a:r>
              <a:rPr lang="en-US" sz="2400" dirty="0">
                <a:latin typeface="Times New Roman" panose="02020603050405020304" pitchFamily="18" charset="0"/>
                <a:cs typeface="Times New Roman" panose="02020603050405020304" pitchFamily="18" charset="0"/>
              </a:rPr>
              <a:t>: In this </a:t>
            </a:r>
            <a:r>
              <a:rPr lang="en-US" sz="2400" dirty="0" smtClean="0">
                <a:latin typeface="Times New Roman" panose="02020603050405020304" pitchFamily="18" charset="0"/>
                <a:cs typeface="Times New Roman" panose="02020603050405020304" pitchFamily="18" charset="0"/>
              </a:rPr>
              <a:t>mode the </a:t>
            </a:r>
            <a:r>
              <a:rPr lang="en-US" sz="2400" dirty="0">
                <a:latin typeface="Times New Roman" panose="02020603050405020304" pitchFamily="18" charset="0"/>
                <a:cs typeface="Times New Roman" panose="02020603050405020304" pitchFamily="18" charset="0"/>
              </a:rPr>
              <a:t>contents of </a:t>
            </a:r>
            <a:r>
              <a:rPr lang="en-US" sz="2400" dirty="0" smtClean="0">
                <a:latin typeface="Times New Roman" panose="02020603050405020304" pitchFamily="18" charset="0"/>
                <a:cs typeface="Times New Roman" panose="02020603050405020304" pitchFamily="18" charset="0"/>
              </a:rPr>
              <a:t>PC (</a:t>
            </a:r>
            <a:r>
              <a:rPr lang="en-US" sz="2400" dirty="0">
                <a:latin typeface="Times New Roman" panose="02020603050405020304" pitchFamily="18" charset="0"/>
                <a:cs typeface="Times New Roman" panose="02020603050405020304" pitchFamily="18" charset="0"/>
              </a:rPr>
              <a:t>Program Counter) is added to address part of instruction to obtain the effective address.</a:t>
            </a:r>
          </a:p>
          <a:p>
            <a:pPr marL="0" indent="0">
              <a:buNone/>
            </a:pPr>
            <a:r>
              <a:rPr lang="en-US" sz="2400" dirty="0" smtClean="0">
                <a:latin typeface="Times New Roman" panose="02020603050405020304" pitchFamily="18" charset="0"/>
                <a:cs typeface="Times New Roman" panose="02020603050405020304" pitchFamily="18" charset="0"/>
              </a:rPr>
              <a:t> EA </a:t>
            </a:r>
            <a:r>
              <a:rPr lang="en-US" sz="2400" dirty="0">
                <a:latin typeface="Times New Roman" panose="02020603050405020304" pitchFamily="18" charset="0"/>
                <a:cs typeface="Times New Roman" panose="02020603050405020304" pitchFamily="18" charset="0"/>
              </a:rPr>
              <a:t>= A + (PC), where EA is effective address and PC is program counter.</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937164" y="2258291"/>
            <a:ext cx="6096000" cy="4087091"/>
          </a:xfrm>
          <a:prstGeom prst="rect">
            <a:avLst/>
          </a:prstGeom>
        </p:spPr>
      </p:pic>
    </p:spTree>
    <p:extLst>
      <p:ext uri="{BB962C8B-B14F-4D97-AF65-F5344CB8AC3E}">
        <p14:creationId xmlns:p14="http://schemas.microsoft.com/office/powerpoint/2010/main" val="21821248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386</Words>
  <Application>Microsoft Office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Tahoma</vt:lpstr>
      <vt:lpstr>Times New Roman</vt:lpstr>
      <vt:lpstr>Office Theme</vt:lpstr>
      <vt:lpstr>Addressing Modes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Modes</dc:title>
  <dc:creator>DELL</dc:creator>
  <cp:lastModifiedBy>sanjeev sir</cp:lastModifiedBy>
  <cp:revision>15</cp:revision>
  <dcterms:created xsi:type="dcterms:W3CDTF">2021-01-18T16:32:27Z</dcterms:created>
  <dcterms:modified xsi:type="dcterms:W3CDTF">2022-12-04T16:39:18Z</dcterms:modified>
</cp:coreProperties>
</file>