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DCF7B3-BFFE-4A8E-B2A9-BC3C69CA87A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370848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CF7B3-BFFE-4A8E-B2A9-BC3C69CA87A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249235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CF7B3-BFFE-4A8E-B2A9-BC3C69CA87A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171621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CF7B3-BFFE-4A8E-B2A9-BC3C69CA87A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350122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DCF7B3-BFFE-4A8E-B2A9-BC3C69CA87A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62682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DCF7B3-BFFE-4A8E-B2A9-BC3C69CA87A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88801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DCF7B3-BFFE-4A8E-B2A9-BC3C69CA87A1}"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128803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DCF7B3-BFFE-4A8E-B2A9-BC3C69CA87A1}"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381798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CF7B3-BFFE-4A8E-B2A9-BC3C69CA87A1}"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262214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CF7B3-BFFE-4A8E-B2A9-BC3C69CA87A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212897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CF7B3-BFFE-4A8E-B2A9-BC3C69CA87A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DAF4-A0F4-4137-A2F2-2CA2E95D4AEF}" type="slidenum">
              <a:rPr lang="en-US" smtClean="0"/>
              <a:t>‹#›</a:t>
            </a:fld>
            <a:endParaRPr lang="en-US"/>
          </a:p>
        </p:txBody>
      </p:sp>
    </p:spTree>
    <p:extLst>
      <p:ext uri="{BB962C8B-B14F-4D97-AF65-F5344CB8AC3E}">
        <p14:creationId xmlns:p14="http://schemas.microsoft.com/office/powerpoint/2010/main" val="242515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CF7B3-BFFE-4A8E-B2A9-BC3C69CA87A1}" type="datetimeFigureOut">
              <a:rPr lang="en-US" smtClean="0"/>
              <a:t>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6DAF4-A0F4-4137-A2F2-2CA2E95D4AEF}" type="slidenum">
              <a:rPr lang="en-US" smtClean="0"/>
              <a:t>‹#›</a:t>
            </a:fld>
            <a:endParaRPr lang="en-US"/>
          </a:p>
        </p:txBody>
      </p:sp>
    </p:spTree>
    <p:extLst>
      <p:ext uri="{BB962C8B-B14F-4D97-AF65-F5344CB8AC3E}">
        <p14:creationId xmlns:p14="http://schemas.microsoft.com/office/powerpoint/2010/main" val="1515597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206" y="358089"/>
            <a:ext cx="11286698" cy="665494"/>
          </a:xfrm>
        </p:spPr>
        <p:txBody>
          <a:bodyPr>
            <a:normAutofit/>
          </a:bodyPr>
          <a:lstStyle/>
          <a:p>
            <a:pPr algn="l"/>
            <a:r>
              <a:rPr lang="en-US" sz="3300" dirty="0" smtClean="0">
                <a:solidFill>
                  <a:srgbClr val="FF0000"/>
                </a:solidFill>
                <a:latin typeface="Times New Roman" panose="02020603050405020304" pitchFamily="18" charset="0"/>
                <a:cs typeface="Times New Roman" panose="02020603050405020304" pitchFamily="18" charset="0"/>
              </a:rPr>
              <a:t>Addition and Subtraction</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73206" y="1023583"/>
            <a:ext cx="11286698" cy="5472751"/>
          </a:xfrm>
        </p:spPr>
        <p:txBody>
          <a:bodyPr>
            <a:normAutofit/>
          </a:bodyPr>
          <a:lstStyle/>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here are three ways of representing negative fixed-point binary numbers: signed-magnitude, signed-l's complement, or signed-2's complement. </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Most computers use the signed-2's complement representation when performing arithmetic operations with integers.</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this section the addition and subtraction algorithms for data represented in signed-magnitude and again for data represented in signed-2's complement is developed.</a:t>
            </a:r>
          </a:p>
          <a:p>
            <a:pPr marL="342900" indent="-342900" algn="l">
              <a:buFont typeface="Wingdings" panose="05000000000000000000" pitchFamily="2" charset="2"/>
              <a:buChar char="Ø"/>
            </a:pPr>
            <a:r>
              <a:rPr lang="en-US" sz="2200" dirty="0" smtClean="0">
                <a:solidFill>
                  <a:srgbClr val="FF0000"/>
                </a:solidFill>
                <a:latin typeface="Times New Roman" panose="02020603050405020304" pitchFamily="18" charset="0"/>
                <a:cs typeface="Times New Roman" panose="02020603050405020304" pitchFamily="18" charset="0"/>
              </a:rPr>
              <a:t>Addition and Subtraction with Signed-Magnitude Data</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We designate the magnitude of the two numbers by A and B. When the signed numbers are added or subtracted, we find that there are eight different conditions to consider, depending on the sign of the numbers and the operation performed.</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These conditions are listed in the first column of Table (shown in next slide). The other columns in the table show the actual operation to be performed with the magnitude of the numbers. </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last column is needed to prevent a negative zero. In other words, when two equal numbers are subtracted, the result should be +0 not -0.</a:t>
            </a:r>
          </a:p>
          <a:p>
            <a:pPr marL="342900" indent="-342900" algn="l">
              <a:buFont typeface="Wingdings" panose="05000000000000000000" pitchFamily="2" charset="2"/>
              <a:buChar char="Ø"/>
            </a:pPr>
            <a:endParaRPr lang="en-US" sz="22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4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300251"/>
            <a:ext cx="11000095" cy="6168788"/>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algorithms for addition and subtraction are derived from the table and can be stated as follows</a:t>
            </a:r>
          </a:p>
          <a:p>
            <a:pPr algn="just"/>
            <a:r>
              <a:rPr lang="en-US" sz="2200" dirty="0" smtClean="0">
                <a:solidFill>
                  <a:srgbClr val="FF0000"/>
                </a:solidFill>
                <a:latin typeface="Times New Roman" panose="02020603050405020304" pitchFamily="18" charset="0"/>
                <a:cs typeface="Times New Roman" panose="02020603050405020304" pitchFamily="18" charset="0"/>
              </a:rPr>
              <a:t>Addition (subtraction) algorithm: </a:t>
            </a:r>
            <a:r>
              <a:rPr lang="en-US" sz="2200" dirty="0" smtClean="0">
                <a:latin typeface="Times New Roman" panose="02020603050405020304" pitchFamily="18" charset="0"/>
                <a:cs typeface="Times New Roman" panose="02020603050405020304" pitchFamily="18" charset="0"/>
              </a:rPr>
              <a:t>when the signs of A and B are identical (different), add the two magnitudes and attach the sign of A to the result.</a:t>
            </a:r>
          </a:p>
          <a:p>
            <a:pPr algn="just"/>
            <a:r>
              <a:rPr lang="en-US" sz="2200" dirty="0" smtClean="0">
                <a:latin typeface="Times New Roman" panose="02020603050405020304" pitchFamily="18" charset="0"/>
                <a:cs typeface="Times New Roman" panose="02020603050405020304" pitchFamily="18" charset="0"/>
              </a:rPr>
              <a:t>When the signs of A and B are different (identical), compare the magnitudes and subtract the smaller number from the larger. Choose the sign of the result to be the same as A if A &gt; B or the complement of the sign of A if A &lt; B. If the two magnitudes are equal, subtract B from A and make the sign of the result positive.</a:t>
            </a: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07839" y="3098042"/>
            <a:ext cx="6536412" cy="3370997"/>
          </a:xfrm>
          <a:prstGeom prst="rect">
            <a:avLst/>
          </a:prstGeom>
        </p:spPr>
      </p:pic>
    </p:spTree>
    <p:extLst>
      <p:ext uri="{BB962C8B-B14F-4D97-AF65-F5344CB8AC3E}">
        <p14:creationId xmlns:p14="http://schemas.microsoft.com/office/powerpoint/2010/main" val="364406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218365"/>
            <a:ext cx="11081983" cy="723332"/>
          </a:xfrm>
        </p:spPr>
        <p:txBody>
          <a:bodyPr>
            <a:normAutofit/>
          </a:bodyPr>
          <a:lstStyle/>
          <a:p>
            <a:r>
              <a:rPr lang="en-US" sz="3300" dirty="0" smtClean="0">
                <a:solidFill>
                  <a:srgbClr val="FF0000"/>
                </a:solidFill>
                <a:latin typeface="Times New Roman" panose="02020603050405020304" pitchFamily="18" charset="0"/>
                <a:cs typeface="Times New Roman" panose="02020603050405020304" pitchFamily="18" charset="0"/>
              </a:rPr>
              <a:t>Hardware Implementation</a:t>
            </a:r>
            <a:endParaRPr lang="en-US" sz="33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1319" y="941696"/>
            <a:ext cx="11081983" cy="5759356"/>
          </a:xfrm>
        </p:spPr>
        <p:txBody>
          <a:bodyPr>
            <a:normAutofit/>
          </a:bodyPr>
          <a:lstStyle/>
          <a:p>
            <a:endParaRPr lang="en-US" dirty="0" smtClean="0"/>
          </a:p>
          <a:p>
            <a:endParaRPr lang="en-US" dirty="0" smtClean="0"/>
          </a:p>
          <a:p>
            <a:endParaRPr lang="en-US" dirty="0"/>
          </a:p>
          <a:p>
            <a:endParaRPr lang="en-US" dirty="0" smtClean="0"/>
          </a:p>
          <a:p>
            <a:endParaRPr lang="en-US" dirty="0"/>
          </a:p>
          <a:p>
            <a:endParaRPr lang="en-US" dirty="0" smtClean="0"/>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hardware implementing of the addition and subtraction operations consists of registers A and B and sign flip-flops As and </a:t>
            </a:r>
            <a:r>
              <a:rPr lang="en-US" sz="2200" dirty="0" err="1" smtClean="0">
                <a:latin typeface="Times New Roman" panose="02020603050405020304" pitchFamily="18" charset="0"/>
                <a:cs typeface="Times New Roman" panose="02020603050405020304" pitchFamily="18" charset="0"/>
              </a:rPr>
              <a:t>Bs</a:t>
            </a:r>
            <a:r>
              <a:rPr lang="en-US" sz="2200" dirty="0" smtClean="0">
                <a:latin typeface="Times New Roman" panose="02020603050405020304" pitchFamily="18" charset="0"/>
                <a:cs typeface="Times New Roman" panose="02020603050405020304" pitchFamily="18" charset="0"/>
              </a:rPr>
              <a:t>, flip-flops that hold the corresponding signs. Subtraction is done by adding A to the 2' s complement of B.</a:t>
            </a:r>
          </a:p>
          <a:p>
            <a:r>
              <a:rPr lang="en-US" sz="2200" dirty="0" smtClean="0">
                <a:latin typeface="Times New Roman" panose="02020603050405020304" pitchFamily="18" charset="0"/>
                <a:cs typeface="Times New Roman" panose="02020603050405020304" pitchFamily="18" charset="0"/>
              </a:rPr>
              <a:t>The output carry is transferred to flip-flop E, where it can be checked to determine the relative magnitudes of the two numbers. </a:t>
            </a:r>
          </a:p>
          <a:p>
            <a:r>
              <a:rPr lang="en-US" sz="2200" dirty="0" smtClean="0">
                <a:latin typeface="Times New Roman" panose="02020603050405020304" pitchFamily="18" charset="0"/>
                <a:cs typeface="Times New Roman" panose="02020603050405020304" pitchFamily="18" charset="0"/>
              </a:rPr>
              <a:t>The add-overflow flip-flop AVF holds the overflow bit when A and B are added.</a:t>
            </a:r>
          </a:p>
          <a:p>
            <a:endParaRPr lang="en-US" sz="2200" dirty="0">
              <a:latin typeface="Times New Roman" panose="02020603050405020304" pitchFamily="18" charset="0"/>
              <a:cs typeface="Times New Roman" panose="02020603050405020304" pitchFamily="18"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7" name="Picture 6"/>
          <p:cNvPicPr>
            <a:picLocks noChangeAspect="1"/>
          </p:cNvPicPr>
          <p:nvPr/>
        </p:nvPicPr>
        <p:blipFill>
          <a:blip r:embed="rId2"/>
          <a:stretch>
            <a:fillRect/>
          </a:stretch>
        </p:blipFill>
        <p:spPr>
          <a:xfrm>
            <a:off x="2054343" y="941695"/>
            <a:ext cx="6884941" cy="3098042"/>
          </a:xfrm>
          <a:prstGeom prst="rect">
            <a:avLst/>
          </a:prstGeom>
        </p:spPr>
      </p:pic>
    </p:spTree>
    <p:extLst>
      <p:ext uri="{BB962C8B-B14F-4D97-AF65-F5344CB8AC3E}">
        <p14:creationId xmlns:p14="http://schemas.microsoft.com/office/powerpoint/2010/main" val="336444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67" y="272955"/>
            <a:ext cx="11204812" cy="6414448"/>
          </a:xfrm>
        </p:spPr>
        <p:txBody>
          <a:bodyPr/>
          <a:lstStyle/>
          <a:p>
            <a:pPr algn="just"/>
            <a:r>
              <a:rPr lang="en-US" sz="2200" dirty="0" smtClean="0">
                <a:latin typeface="Times New Roman" panose="02020603050405020304" pitchFamily="18" charset="0"/>
                <a:cs typeface="Times New Roman" panose="02020603050405020304" pitchFamily="18" charset="0"/>
              </a:rPr>
              <a:t>The addition of A plus B is done through the parallel adder. The S (sum) output of the adder is applied to the input of the A register.</a:t>
            </a:r>
          </a:p>
          <a:p>
            <a:pPr algn="just"/>
            <a:r>
              <a:rPr lang="en-US" sz="2200" dirty="0" smtClean="0">
                <a:latin typeface="Times New Roman" panose="02020603050405020304" pitchFamily="18" charset="0"/>
                <a:cs typeface="Times New Roman" panose="02020603050405020304" pitchFamily="18" charset="0"/>
              </a:rPr>
              <a:t>The </a:t>
            </a:r>
            <a:r>
              <a:rPr lang="en-US" sz="2200" dirty="0" err="1" smtClean="0">
                <a:latin typeface="Times New Roman" panose="02020603050405020304" pitchFamily="18" charset="0"/>
                <a:cs typeface="Times New Roman" panose="02020603050405020304" pitchFamily="18" charset="0"/>
              </a:rPr>
              <a:t>complementer</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provides an output of B or the complement of B depending on the state of the mode control M.</a:t>
            </a:r>
          </a:p>
          <a:p>
            <a:pPr algn="just"/>
            <a:r>
              <a:rPr lang="en-US" sz="2200" dirty="0" smtClean="0">
                <a:latin typeface="Times New Roman" panose="02020603050405020304" pitchFamily="18" charset="0"/>
                <a:cs typeface="Times New Roman" panose="02020603050405020304" pitchFamily="18" charset="0"/>
              </a:rPr>
              <a:t>The </a:t>
            </a:r>
            <a:r>
              <a:rPr lang="en-US" sz="2200" dirty="0" err="1" smtClean="0">
                <a:latin typeface="Times New Roman" panose="02020603050405020304" pitchFamily="18" charset="0"/>
                <a:cs typeface="Times New Roman" panose="02020603050405020304" pitchFamily="18" charset="0"/>
              </a:rPr>
              <a:t>complementer</a:t>
            </a:r>
            <a:r>
              <a:rPr lang="en-US" sz="2200" dirty="0" smtClean="0">
                <a:latin typeface="Times New Roman" panose="02020603050405020304" pitchFamily="18" charset="0"/>
                <a:cs typeface="Times New Roman" panose="02020603050405020304" pitchFamily="18" charset="0"/>
              </a:rPr>
              <a:t> consists of exclusive-OR gates and the parallel adder consists of full-adder circuits (as discussed in binary adder and </a:t>
            </a:r>
            <a:r>
              <a:rPr lang="en-US" sz="2200" dirty="0" err="1" smtClean="0">
                <a:latin typeface="Times New Roman" panose="02020603050405020304" pitchFamily="18" charset="0"/>
                <a:cs typeface="Times New Roman" panose="02020603050405020304" pitchFamily="18" charset="0"/>
              </a:rPr>
              <a:t>subtractor</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The M signal is also applied to the input carry of the adder. When M = 0, the output of B is transferred to the adder, the input carry is 0, and the output of the adder is equal to the sum A + B. </a:t>
            </a:r>
          </a:p>
          <a:p>
            <a:pPr algn="just"/>
            <a:r>
              <a:rPr lang="en-US" sz="2200" dirty="0" smtClean="0">
                <a:latin typeface="Times New Roman" panose="02020603050405020304" pitchFamily="18" charset="0"/>
                <a:cs typeface="Times New Roman" panose="02020603050405020304" pitchFamily="18" charset="0"/>
              </a:rPr>
              <a:t>When M is 1 the l's complement of B is applied to the adder, the input carry is I, and output S = A + B’ + 1. This is equal to A plus the 2's complement of B, which is equivalent to the subtraction A - B.</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74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88" y="286603"/>
            <a:ext cx="11076296" cy="491319"/>
          </a:xfrm>
        </p:spPr>
        <p:txBody>
          <a:bodyPr>
            <a:noAutofit/>
          </a:bodyPr>
          <a:lstStyle/>
          <a:p>
            <a:r>
              <a:rPr lang="en-US" sz="3300" dirty="0" smtClean="0">
                <a:solidFill>
                  <a:srgbClr val="FF0000"/>
                </a:solidFill>
                <a:latin typeface="Times New Roman" panose="02020603050405020304" pitchFamily="18" charset="0"/>
                <a:cs typeface="Times New Roman" panose="02020603050405020304" pitchFamily="18" charset="0"/>
              </a:rPr>
              <a:t>Hardware Algorithm: </a:t>
            </a:r>
            <a:r>
              <a:rPr lang="en-US" sz="3000" dirty="0" smtClean="0">
                <a:solidFill>
                  <a:srgbClr val="FF0000"/>
                </a:solidFill>
                <a:latin typeface="Times New Roman" panose="02020603050405020304" pitchFamily="18" charset="0"/>
                <a:cs typeface="Times New Roman" panose="02020603050405020304" pitchFamily="18" charset="0"/>
              </a:rPr>
              <a:t>Flowchart for add and subtract operations</a:t>
            </a:r>
            <a:endParaRPr lang="en-US" sz="3000"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2320119" y="1009933"/>
            <a:ext cx="7383439" cy="5554639"/>
          </a:xfrm>
          <a:prstGeom prst="rect">
            <a:avLst/>
          </a:prstGeom>
        </p:spPr>
      </p:pic>
    </p:spTree>
    <p:extLst>
      <p:ext uri="{BB962C8B-B14F-4D97-AF65-F5344CB8AC3E}">
        <p14:creationId xmlns:p14="http://schemas.microsoft.com/office/powerpoint/2010/main" val="127661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67" y="286603"/>
            <a:ext cx="11313994" cy="6428096"/>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two signs As, and </a:t>
            </a:r>
            <a:r>
              <a:rPr lang="en-US" sz="2200" dirty="0" err="1" smtClean="0">
                <a:latin typeface="Times New Roman" panose="02020603050405020304" pitchFamily="18" charset="0"/>
                <a:cs typeface="Times New Roman" panose="02020603050405020304" pitchFamily="18" charset="0"/>
              </a:rPr>
              <a:t>Bs</a:t>
            </a:r>
            <a:r>
              <a:rPr lang="en-US" sz="2200" dirty="0" smtClean="0">
                <a:latin typeface="Times New Roman" panose="02020603050405020304" pitchFamily="18" charset="0"/>
                <a:cs typeface="Times New Roman" panose="02020603050405020304" pitchFamily="18" charset="0"/>
              </a:rPr>
              <a:t>, are compared by an exclusive-OR gate.</a:t>
            </a:r>
          </a:p>
          <a:p>
            <a:pPr algn="just"/>
            <a:r>
              <a:rPr lang="en-US" sz="2200" dirty="0" smtClean="0">
                <a:latin typeface="Times New Roman" panose="02020603050405020304" pitchFamily="18" charset="0"/>
                <a:cs typeface="Times New Roman" panose="02020603050405020304" pitchFamily="18" charset="0"/>
              </a:rPr>
              <a:t>If the output of the gate is 0 the signs are identical; If it is 1, the signs are different.</a:t>
            </a:r>
          </a:p>
          <a:p>
            <a:pPr algn="just"/>
            <a:r>
              <a:rPr lang="en-US" sz="2200" dirty="0" smtClean="0">
                <a:latin typeface="Times New Roman" panose="02020603050405020304" pitchFamily="18" charset="0"/>
                <a:cs typeface="Times New Roman" panose="02020603050405020304" pitchFamily="18" charset="0"/>
              </a:rPr>
              <a:t>For an add operation, identical signs dictate that the magnitudes be added. For a subtract operation, different signs dictate that the magnitudes be added.</a:t>
            </a:r>
          </a:p>
          <a:p>
            <a:pPr algn="just"/>
            <a:r>
              <a:rPr lang="en-US" sz="2200" dirty="0" smtClean="0">
                <a:latin typeface="Times New Roman" panose="02020603050405020304" pitchFamily="18" charset="0"/>
                <a:cs typeface="Times New Roman" panose="02020603050405020304" pitchFamily="18" charset="0"/>
              </a:rPr>
              <a:t>The magnitudes are added with a micro-operation EA   A + B, where EA is a register that combines E and A. The carry in E after the addition constitutes an overflow if it is equal to 1. The value of E is transferred into the add-overflow flip-flop AVF.</a:t>
            </a:r>
          </a:p>
          <a:p>
            <a:pPr algn="just"/>
            <a:r>
              <a:rPr lang="en-US" sz="2200" dirty="0" smtClean="0">
                <a:latin typeface="Times New Roman" panose="02020603050405020304" pitchFamily="18" charset="0"/>
                <a:cs typeface="Times New Roman" panose="02020603050405020304" pitchFamily="18" charset="0"/>
              </a:rPr>
              <a:t>The two magnitudes are subtracted if the signs are different for an add operation or identical for a subtract operation. The magnitudes are subtracted by adding A to the 2's complemented B. No overflow can occur if the numbers are subtracted so AVF is cleared to 0.</a:t>
            </a:r>
          </a:p>
          <a:p>
            <a:pPr algn="just"/>
            <a:r>
              <a:rPr lang="en-US" sz="2200" dirty="0" smtClean="0">
                <a:latin typeface="Times New Roman" panose="02020603050405020304" pitchFamily="18" charset="0"/>
                <a:cs typeface="Times New Roman" panose="02020603050405020304" pitchFamily="18" charset="0"/>
              </a:rPr>
              <a:t>1 in E indicates that A &gt;= B and the number in A is the correct result. If this </a:t>
            </a:r>
            <a:r>
              <a:rPr lang="en-US" sz="2200" dirty="0" err="1" smtClean="0">
                <a:latin typeface="Times New Roman" panose="02020603050405020304" pitchFamily="18" charset="0"/>
                <a:cs typeface="Times New Roman" panose="02020603050405020304" pitchFamily="18" charset="0"/>
              </a:rPr>
              <a:t>numbes</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is zero, the sign A must be made positive to avoid a negative zero.</a:t>
            </a:r>
          </a:p>
          <a:p>
            <a:pPr algn="just"/>
            <a:r>
              <a:rPr lang="en-US" sz="2200" dirty="0" smtClean="0">
                <a:latin typeface="Times New Roman" panose="02020603050405020304" pitchFamily="18" charset="0"/>
                <a:cs typeface="Times New Roman" panose="02020603050405020304" pitchFamily="18" charset="0"/>
              </a:rPr>
              <a:t>0 in E indicates that A &lt; B. For this case it is necessary to take the 2's complement of the value in A. The operation can be done with one micro-operation A    </a:t>
            </a:r>
            <a:r>
              <a:rPr lang="en-US" sz="2200" dirty="0" err="1"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+1.</a:t>
            </a:r>
          </a:p>
          <a:p>
            <a:pPr algn="just"/>
            <a:r>
              <a:rPr lang="en-US" sz="2200" dirty="0" smtClean="0">
                <a:latin typeface="Times New Roman" panose="02020603050405020304" pitchFamily="18" charset="0"/>
                <a:cs typeface="Times New Roman" panose="02020603050405020304" pitchFamily="18" charset="0"/>
              </a:rPr>
              <a:t>However, we assume that the A register has circuits for micro-operations complement and increment, so the 2's complement is obtained from these two micro-operations.</a:t>
            </a:r>
            <a:endParaRPr lang="en-US" sz="22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H="1">
            <a:off x="7192370" y="2074460"/>
            <a:ext cx="2456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7262883" y="5161129"/>
            <a:ext cx="2456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028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3" y="245660"/>
            <a:ext cx="11382233" cy="6414447"/>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In other paths of the flowchart, the sign of the result is the same as the sign of A. so no change in As is required. However, when A &lt; B, the sign of the result is the complement of the original sign of A. It is then necessary to complement A, to obtain the correct sign.</a:t>
            </a:r>
          </a:p>
          <a:p>
            <a:pPr algn="just"/>
            <a:r>
              <a:rPr lang="en-US" sz="2200" dirty="0" smtClean="0">
                <a:latin typeface="Times New Roman" panose="02020603050405020304" pitchFamily="18" charset="0"/>
                <a:cs typeface="Times New Roman" panose="02020603050405020304" pitchFamily="18" charset="0"/>
              </a:rPr>
              <a:t>The final result is found in register A and its sign in As. The value in AVF provides an overflow indication. The final value of E is immaterial.</a:t>
            </a:r>
          </a:p>
          <a:p>
            <a:pPr algn="just">
              <a:buFont typeface="Wingdings" panose="05000000000000000000" pitchFamily="2" charset="2"/>
              <a:buChar char="Ø"/>
            </a:pPr>
            <a:r>
              <a:rPr lang="en-US" sz="2200" b="1" dirty="0" smtClean="0">
                <a:solidFill>
                  <a:srgbClr val="FF0000"/>
                </a:solidFill>
                <a:latin typeface="Times New Roman" panose="02020603050405020304" pitchFamily="18" charset="0"/>
                <a:cs typeface="Times New Roman" panose="02020603050405020304" pitchFamily="18" charset="0"/>
              </a:rPr>
              <a:t>Addition and Subtraction with Signed-2's Complement Data</a:t>
            </a:r>
          </a:p>
          <a:p>
            <a:pPr marL="0" indent="0" algn="just">
              <a:buNone/>
            </a:pPr>
            <a:endParaRPr lang="en-US" sz="22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60561" y="2483892"/>
            <a:ext cx="7874757" cy="3889611"/>
          </a:xfrm>
          <a:prstGeom prst="rect">
            <a:avLst/>
          </a:prstGeom>
        </p:spPr>
      </p:pic>
    </p:spTree>
    <p:extLst>
      <p:ext uri="{BB962C8B-B14F-4D97-AF65-F5344CB8AC3E}">
        <p14:creationId xmlns:p14="http://schemas.microsoft.com/office/powerpoint/2010/main" val="16172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952</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Addition and Subtraction</vt:lpstr>
      <vt:lpstr>PowerPoint Presentation</vt:lpstr>
      <vt:lpstr>Hardware Implementation</vt:lpstr>
      <vt:lpstr>PowerPoint Presentation</vt:lpstr>
      <vt:lpstr>Hardware Algorithm: Flowchart for add and subtract operations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cp:revision>
  <dcterms:created xsi:type="dcterms:W3CDTF">2021-01-11T05:55:08Z</dcterms:created>
  <dcterms:modified xsi:type="dcterms:W3CDTF">2021-02-11T08:32:31Z</dcterms:modified>
</cp:coreProperties>
</file>