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5470D3-929B-44C1-92C8-3E71BCEEFC2F}"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F4E37-9315-49BD-8EF9-F8683121FD50}" type="slidenum">
              <a:rPr lang="en-US" smtClean="0"/>
              <a:t>‹#›</a:t>
            </a:fld>
            <a:endParaRPr lang="en-US"/>
          </a:p>
        </p:txBody>
      </p:sp>
    </p:spTree>
    <p:extLst>
      <p:ext uri="{BB962C8B-B14F-4D97-AF65-F5344CB8AC3E}">
        <p14:creationId xmlns:p14="http://schemas.microsoft.com/office/powerpoint/2010/main" val="41302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5470D3-929B-44C1-92C8-3E71BCEEFC2F}"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F4E37-9315-49BD-8EF9-F8683121FD50}" type="slidenum">
              <a:rPr lang="en-US" smtClean="0"/>
              <a:t>‹#›</a:t>
            </a:fld>
            <a:endParaRPr lang="en-US"/>
          </a:p>
        </p:txBody>
      </p:sp>
    </p:spTree>
    <p:extLst>
      <p:ext uri="{BB962C8B-B14F-4D97-AF65-F5344CB8AC3E}">
        <p14:creationId xmlns:p14="http://schemas.microsoft.com/office/powerpoint/2010/main" val="170997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5470D3-929B-44C1-92C8-3E71BCEEFC2F}"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F4E37-9315-49BD-8EF9-F8683121FD50}" type="slidenum">
              <a:rPr lang="en-US" smtClean="0"/>
              <a:t>‹#›</a:t>
            </a:fld>
            <a:endParaRPr lang="en-US"/>
          </a:p>
        </p:txBody>
      </p:sp>
    </p:spTree>
    <p:extLst>
      <p:ext uri="{BB962C8B-B14F-4D97-AF65-F5344CB8AC3E}">
        <p14:creationId xmlns:p14="http://schemas.microsoft.com/office/powerpoint/2010/main" val="349960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5470D3-929B-44C1-92C8-3E71BCEEFC2F}"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F4E37-9315-49BD-8EF9-F8683121FD50}" type="slidenum">
              <a:rPr lang="en-US" smtClean="0"/>
              <a:t>‹#›</a:t>
            </a:fld>
            <a:endParaRPr lang="en-US"/>
          </a:p>
        </p:txBody>
      </p:sp>
    </p:spTree>
    <p:extLst>
      <p:ext uri="{BB962C8B-B14F-4D97-AF65-F5344CB8AC3E}">
        <p14:creationId xmlns:p14="http://schemas.microsoft.com/office/powerpoint/2010/main" val="64043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5470D3-929B-44C1-92C8-3E71BCEEFC2F}"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F4E37-9315-49BD-8EF9-F8683121FD50}" type="slidenum">
              <a:rPr lang="en-US" smtClean="0"/>
              <a:t>‹#›</a:t>
            </a:fld>
            <a:endParaRPr lang="en-US"/>
          </a:p>
        </p:txBody>
      </p:sp>
    </p:spTree>
    <p:extLst>
      <p:ext uri="{BB962C8B-B14F-4D97-AF65-F5344CB8AC3E}">
        <p14:creationId xmlns:p14="http://schemas.microsoft.com/office/powerpoint/2010/main" val="237411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5470D3-929B-44C1-92C8-3E71BCEEFC2F}"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F4E37-9315-49BD-8EF9-F8683121FD50}" type="slidenum">
              <a:rPr lang="en-US" smtClean="0"/>
              <a:t>‹#›</a:t>
            </a:fld>
            <a:endParaRPr lang="en-US"/>
          </a:p>
        </p:txBody>
      </p:sp>
    </p:spTree>
    <p:extLst>
      <p:ext uri="{BB962C8B-B14F-4D97-AF65-F5344CB8AC3E}">
        <p14:creationId xmlns:p14="http://schemas.microsoft.com/office/powerpoint/2010/main" val="607430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5470D3-929B-44C1-92C8-3E71BCEEFC2F}" type="datetimeFigureOut">
              <a:rPr lang="en-US" smtClean="0"/>
              <a:t>12/29/2020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F4E37-9315-49BD-8EF9-F8683121FD50}" type="slidenum">
              <a:rPr lang="en-US" smtClean="0"/>
              <a:t>‹#›</a:t>
            </a:fld>
            <a:endParaRPr lang="en-US"/>
          </a:p>
        </p:txBody>
      </p:sp>
    </p:spTree>
    <p:extLst>
      <p:ext uri="{BB962C8B-B14F-4D97-AF65-F5344CB8AC3E}">
        <p14:creationId xmlns:p14="http://schemas.microsoft.com/office/powerpoint/2010/main" val="327698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5470D3-929B-44C1-92C8-3E71BCEEFC2F}" type="datetimeFigureOut">
              <a:rPr lang="en-US" smtClean="0"/>
              <a:t>12/29/2020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F4E37-9315-49BD-8EF9-F8683121FD50}" type="slidenum">
              <a:rPr lang="en-US" smtClean="0"/>
              <a:t>‹#›</a:t>
            </a:fld>
            <a:endParaRPr lang="en-US"/>
          </a:p>
        </p:txBody>
      </p:sp>
    </p:spTree>
    <p:extLst>
      <p:ext uri="{BB962C8B-B14F-4D97-AF65-F5344CB8AC3E}">
        <p14:creationId xmlns:p14="http://schemas.microsoft.com/office/powerpoint/2010/main" val="4182700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470D3-929B-44C1-92C8-3E71BCEEFC2F}" type="datetimeFigureOut">
              <a:rPr lang="en-US" smtClean="0"/>
              <a:t>12/29/2020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EF4E37-9315-49BD-8EF9-F8683121FD50}" type="slidenum">
              <a:rPr lang="en-US" smtClean="0"/>
              <a:t>‹#›</a:t>
            </a:fld>
            <a:endParaRPr lang="en-US"/>
          </a:p>
        </p:txBody>
      </p:sp>
    </p:spTree>
    <p:extLst>
      <p:ext uri="{BB962C8B-B14F-4D97-AF65-F5344CB8AC3E}">
        <p14:creationId xmlns:p14="http://schemas.microsoft.com/office/powerpoint/2010/main" val="371754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470D3-929B-44C1-92C8-3E71BCEEFC2F}"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F4E37-9315-49BD-8EF9-F8683121FD50}" type="slidenum">
              <a:rPr lang="en-US" smtClean="0"/>
              <a:t>‹#›</a:t>
            </a:fld>
            <a:endParaRPr lang="en-US"/>
          </a:p>
        </p:txBody>
      </p:sp>
    </p:spTree>
    <p:extLst>
      <p:ext uri="{BB962C8B-B14F-4D97-AF65-F5344CB8AC3E}">
        <p14:creationId xmlns:p14="http://schemas.microsoft.com/office/powerpoint/2010/main" val="1437005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470D3-929B-44C1-92C8-3E71BCEEFC2F}"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F4E37-9315-49BD-8EF9-F8683121FD50}" type="slidenum">
              <a:rPr lang="en-US" smtClean="0"/>
              <a:t>‹#›</a:t>
            </a:fld>
            <a:endParaRPr lang="en-US"/>
          </a:p>
        </p:txBody>
      </p:sp>
    </p:spTree>
    <p:extLst>
      <p:ext uri="{BB962C8B-B14F-4D97-AF65-F5344CB8AC3E}">
        <p14:creationId xmlns:p14="http://schemas.microsoft.com/office/powerpoint/2010/main" val="426742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5470D3-929B-44C1-92C8-3E71BCEEFC2F}" type="datetimeFigureOut">
              <a:rPr lang="en-US" smtClean="0"/>
              <a:t>12/29/2020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F4E37-9315-49BD-8EF9-F8683121FD50}" type="slidenum">
              <a:rPr lang="en-US" smtClean="0"/>
              <a:t>‹#›</a:t>
            </a:fld>
            <a:endParaRPr lang="en-US"/>
          </a:p>
        </p:txBody>
      </p:sp>
    </p:spTree>
    <p:extLst>
      <p:ext uri="{BB962C8B-B14F-4D97-AF65-F5344CB8AC3E}">
        <p14:creationId xmlns:p14="http://schemas.microsoft.com/office/powerpoint/2010/main" val="2426467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850" y="204717"/>
            <a:ext cx="10649804" cy="559558"/>
          </a:xfrm>
        </p:spPr>
        <p:txBody>
          <a:bodyPr>
            <a:normAutofit fontScale="90000"/>
          </a:bodyPr>
          <a:lstStyle/>
          <a:p>
            <a:r>
              <a:rPr lang="en-US" sz="3500" dirty="0" smtClean="0">
                <a:solidFill>
                  <a:srgbClr val="FF0000"/>
                </a:solidFill>
                <a:latin typeface="Times New Roman" panose="02020603050405020304" pitchFamily="18" charset="0"/>
                <a:cs typeface="Times New Roman" panose="02020603050405020304" pitchFamily="18" charset="0"/>
              </a:rPr>
              <a:t>Array Multiplier </a:t>
            </a:r>
            <a:endParaRPr lang="en-US" sz="35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9850" y="764275"/>
            <a:ext cx="10649804" cy="5732059"/>
          </a:xfrm>
        </p:spPr>
        <p:txBody>
          <a:bodyPr>
            <a:norm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 </a:t>
            </a:r>
            <a:r>
              <a:rPr lang="en-US" sz="2200" b="1" dirty="0">
                <a:latin typeface="Times New Roman" panose="02020603050405020304" pitchFamily="18" charset="0"/>
                <a:cs typeface="Times New Roman" panose="02020603050405020304" pitchFamily="18" charset="0"/>
              </a:rPr>
              <a:t>array multiplier</a:t>
            </a:r>
            <a:r>
              <a:rPr lang="en-US" sz="2200" dirty="0">
                <a:latin typeface="Times New Roman" panose="02020603050405020304" pitchFamily="18" charset="0"/>
                <a:cs typeface="Times New Roman" panose="02020603050405020304" pitchFamily="18" charset="0"/>
              </a:rPr>
              <a:t> is a </a:t>
            </a:r>
            <a:r>
              <a:rPr lang="en-US" sz="2200" dirty="0" smtClean="0">
                <a:latin typeface="Times New Roman" panose="02020603050405020304" pitchFamily="18" charset="0"/>
                <a:cs typeface="Times New Roman" panose="02020603050405020304" pitchFamily="18" charset="0"/>
              </a:rPr>
              <a:t>digital combinational circuit used </a:t>
            </a:r>
            <a:r>
              <a:rPr lang="en-US" sz="2200" dirty="0">
                <a:latin typeface="Times New Roman" panose="02020603050405020304" pitchFamily="18" charset="0"/>
                <a:cs typeface="Times New Roman" panose="02020603050405020304" pitchFamily="18" charset="0"/>
              </a:rPr>
              <a:t>for multiplying two binary numbers by employing an array of full adders and half adders</a:t>
            </a:r>
            <a:r>
              <a:rPr lang="en-US" sz="22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Checking the bits of the multiplier one at a time and forming partial products is a sequential operation that requires a sequence of add and shift micro-operations.</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multiplication of two binary numbers can be done with one micro-operation by means of a combinational circuit that forms the product bits all at once.</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This is a fast way of multiplying two numbers since all it takes is the time for the signals to propagate through the gates that form the multiplication array.</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However, an array multiplier requires a large number of gates, and for this reason it was not economical until the development of integrated circuits.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779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09" y="286603"/>
            <a:ext cx="11177517" cy="6373504"/>
          </a:xfrm>
        </p:spPr>
        <p:txBody>
          <a:bodyPr>
            <a:normAutofit lnSpcReduction="10000"/>
          </a:bodyPr>
          <a:lstStyle/>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For implementation of array multiplier with a combinational circuit, consider the multiplication of two 2-bit numbers as shown in figure. </a:t>
            </a:r>
          </a:p>
          <a:p>
            <a:r>
              <a:rPr lang="en-US" sz="2200" dirty="0" smtClean="0">
                <a:latin typeface="Times New Roman" panose="02020603050405020304" pitchFamily="18" charset="0"/>
                <a:cs typeface="Times New Roman" panose="02020603050405020304" pitchFamily="18" charset="0"/>
              </a:rPr>
              <a:t>The multiplicand bits are b1 and b0, the multiplier bits are a1 and a0, and the product is</a:t>
            </a: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Assuming A = a1a0 and B= b1b0, the various bits of the final product term P can be written as:-</a:t>
            </a:r>
          </a:p>
          <a:p>
            <a:pPr marL="0" indent="0">
              <a:buNone/>
            </a:pPr>
            <a:r>
              <a:rPr lang="en-US" sz="2200" dirty="0" smtClean="0">
                <a:latin typeface="Times New Roman" panose="02020603050405020304" pitchFamily="18" charset="0"/>
                <a:cs typeface="Times New Roman" panose="02020603050405020304" pitchFamily="18" charset="0"/>
              </a:rPr>
              <a:t>1. P(0)= a0b0</a:t>
            </a:r>
          </a:p>
          <a:p>
            <a:pPr marL="0" indent="0">
              <a:buNone/>
            </a:pPr>
            <a:r>
              <a:rPr lang="en-US" sz="2200" dirty="0" smtClean="0">
                <a:latin typeface="Times New Roman" panose="02020603050405020304" pitchFamily="18" charset="0"/>
                <a:cs typeface="Times New Roman" panose="02020603050405020304" pitchFamily="18" charset="0"/>
              </a:rPr>
              <a:t>2. P(1)=a1b0 + b1a0</a:t>
            </a:r>
          </a:p>
          <a:p>
            <a:pPr marL="0" indent="0">
              <a:buNone/>
            </a:pPr>
            <a:r>
              <a:rPr lang="en-US" sz="2200" dirty="0" smtClean="0">
                <a:latin typeface="Times New Roman" panose="02020603050405020304" pitchFamily="18" charset="0"/>
                <a:cs typeface="Times New Roman" panose="02020603050405020304" pitchFamily="18" charset="0"/>
              </a:rPr>
              <a:t>3. P(2) = a1b1 + c1 where c1 is the carry generated during the addition for the P(1) term.</a:t>
            </a:r>
          </a:p>
          <a:p>
            <a:pPr marL="0" indent="0">
              <a:buNone/>
            </a:pPr>
            <a:r>
              <a:rPr lang="en-US" sz="2200" dirty="0" smtClean="0">
                <a:latin typeface="Times New Roman" panose="02020603050405020304" pitchFamily="18" charset="0"/>
                <a:cs typeface="Times New Roman" panose="02020603050405020304" pitchFamily="18" charset="0"/>
              </a:rPr>
              <a:t>4. P(3) = c2 where c2 is the carry generated during the addition for the P(2) term.</a:t>
            </a: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012442" y="2240010"/>
            <a:ext cx="5431809" cy="2105025"/>
          </a:xfrm>
          <a:prstGeom prst="rect">
            <a:avLst/>
          </a:prstGeom>
        </p:spPr>
      </p:pic>
    </p:spTree>
    <p:extLst>
      <p:ext uri="{BB962C8B-B14F-4D97-AF65-F5344CB8AC3E}">
        <p14:creationId xmlns:p14="http://schemas.microsoft.com/office/powerpoint/2010/main" val="2445164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672" y="245660"/>
            <a:ext cx="11163868" cy="6291618"/>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For the above multiplication, an array of four AND gates is required to form the various product terms like a0b0 etc. and then an adder array is required to calculate the sums involving the various product terms and carry combinations mentioned in the above equations in order to get the final Product bits.</a:t>
            </a:r>
          </a:p>
          <a:p>
            <a:pPr algn="just"/>
            <a:r>
              <a:rPr lang="en-US" sz="2200" dirty="0" smtClean="0">
                <a:latin typeface="Times New Roman" panose="02020603050405020304" pitchFamily="18" charset="0"/>
                <a:cs typeface="Times New Roman" panose="02020603050405020304" pitchFamily="18" charset="0"/>
              </a:rPr>
              <a:t>The first partial product is formed by multiplying a0 by b1, b0. The multiplication of two bits such as a0 and b0 produces a 1 if both bits are 1; otherwise, it produces 0. This is identical to an AND operation and can be implemented with an AND gate.</a:t>
            </a:r>
          </a:p>
          <a:p>
            <a:pPr algn="just"/>
            <a:r>
              <a:rPr lang="en-US" sz="2200" dirty="0" smtClean="0">
                <a:latin typeface="Times New Roman" panose="02020603050405020304" pitchFamily="18" charset="0"/>
                <a:cs typeface="Times New Roman" panose="02020603050405020304" pitchFamily="18" charset="0"/>
              </a:rPr>
              <a:t>The first partial product is formed by means of two AND gates.</a:t>
            </a:r>
          </a:p>
          <a:p>
            <a:pPr algn="just"/>
            <a:r>
              <a:rPr lang="en-US" sz="2200" dirty="0" smtClean="0">
                <a:latin typeface="Times New Roman" panose="02020603050405020304" pitchFamily="18" charset="0"/>
                <a:cs typeface="Times New Roman" panose="02020603050405020304" pitchFamily="18" charset="0"/>
              </a:rPr>
              <a:t>The second partial product is formed by multiplying a1 by b1b0 and is shifted one position to the left.</a:t>
            </a:r>
          </a:p>
          <a:p>
            <a:pPr algn="just"/>
            <a:r>
              <a:rPr lang="en-US" sz="2200" dirty="0" smtClean="0">
                <a:latin typeface="Times New Roman" panose="02020603050405020304" pitchFamily="18" charset="0"/>
                <a:cs typeface="Times New Roman" panose="02020603050405020304" pitchFamily="18" charset="0"/>
              </a:rPr>
              <a:t>The above two partial products are added with two half-adder(HA) circuits. Usually there are more bits in the partial products and it will be necessary to use full-adders to produce the sum.</a:t>
            </a:r>
          </a:p>
          <a:p>
            <a:pPr algn="just"/>
            <a:r>
              <a:rPr lang="en-US" sz="2200" dirty="0" smtClean="0">
                <a:latin typeface="Times New Roman" panose="02020603050405020304" pitchFamily="18" charset="0"/>
                <a:cs typeface="Times New Roman" panose="02020603050405020304" pitchFamily="18" charset="0"/>
              </a:rPr>
              <a:t>Note that the least significant bit of the product does not have to go through an adder since it is formed by the output of the first AND gate.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247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149" y="559558"/>
            <a:ext cx="11095630" cy="6018663"/>
          </a:xfrm>
        </p:spPr>
        <p:txBody>
          <a:bodyPr/>
          <a:lstStyle/>
          <a:p>
            <a:r>
              <a:rPr lang="en-US" sz="2200" dirty="0" smtClean="0">
                <a:solidFill>
                  <a:srgbClr val="FF0000"/>
                </a:solidFill>
                <a:latin typeface="Times New Roman" panose="02020603050405020304" pitchFamily="18" charset="0"/>
                <a:cs typeface="Times New Roman" panose="02020603050405020304" pitchFamily="18" charset="0"/>
              </a:rPr>
              <a:t>Logic Diagram</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a:p>
            <a:pPr algn="just"/>
            <a:r>
              <a:rPr lang="en-US" sz="2200" dirty="0">
                <a:latin typeface="Times New Roman" panose="02020603050405020304" pitchFamily="18" charset="0"/>
                <a:cs typeface="Times New Roman" panose="02020603050405020304" pitchFamily="18" charset="0"/>
              </a:rPr>
              <a:t>A combinational circuit binary multiplier with more bits can be constructed in similar fashion</a:t>
            </a:r>
            <a:r>
              <a:rPr lang="en-US" sz="2200" dirty="0" smtClean="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A bit of the multiplier is </a:t>
            </a:r>
            <a:r>
              <a:rPr lang="en-US" sz="2200" dirty="0" err="1">
                <a:latin typeface="Times New Roman" panose="02020603050405020304" pitchFamily="18" charset="0"/>
                <a:cs typeface="Times New Roman" panose="02020603050405020304" pitchFamily="18" charset="0"/>
              </a:rPr>
              <a:t>ANDed</a:t>
            </a:r>
            <a:r>
              <a:rPr lang="en-US" sz="2200" dirty="0">
                <a:latin typeface="Times New Roman" panose="02020603050405020304" pitchFamily="18" charset="0"/>
                <a:cs typeface="Times New Roman" panose="02020603050405020304" pitchFamily="18" charset="0"/>
              </a:rPr>
              <a:t> with each bit of the multiplicand in as many levels as there are bits in the multiplier.</a:t>
            </a:r>
          </a:p>
        </p:txBody>
      </p:sp>
      <p:pic>
        <p:nvPicPr>
          <p:cNvPr id="5" name="Picture 4"/>
          <p:cNvPicPr>
            <a:picLocks noChangeAspect="1"/>
          </p:cNvPicPr>
          <p:nvPr/>
        </p:nvPicPr>
        <p:blipFill>
          <a:blip r:embed="rId2"/>
          <a:stretch>
            <a:fillRect/>
          </a:stretch>
        </p:blipFill>
        <p:spPr>
          <a:xfrm>
            <a:off x="3821376" y="700656"/>
            <a:ext cx="6332560" cy="4185243"/>
          </a:xfrm>
          <a:prstGeom prst="rect">
            <a:avLst/>
          </a:prstGeom>
        </p:spPr>
      </p:pic>
    </p:spTree>
    <p:extLst>
      <p:ext uri="{BB962C8B-B14F-4D97-AF65-F5344CB8AC3E}">
        <p14:creationId xmlns:p14="http://schemas.microsoft.com/office/powerpoint/2010/main" val="352626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967"/>
            <a:ext cx="10515600" cy="5671996"/>
          </a:xfrm>
        </p:spPr>
        <p:txBody>
          <a:bodyPr>
            <a:normAutofit/>
          </a:bodyPr>
          <a:lstStyle/>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binary output in each level of AND gates is added in parallel with the partial product of the previous level to form a new partial product. </a:t>
            </a:r>
          </a:p>
          <a:p>
            <a:r>
              <a:rPr lang="en-US" sz="2200" dirty="0" smtClean="0">
                <a:latin typeface="Times New Roman" panose="02020603050405020304" pitchFamily="18" charset="0"/>
                <a:cs typeface="Times New Roman" panose="02020603050405020304" pitchFamily="18" charset="0"/>
              </a:rPr>
              <a:t>The last level produces the product. For j multiplier bits and k multiplicand we need j*k AND gates and (j-1) k-bit adders to produce a product of </a:t>
            </a:r>
            <a:r>
              <a:rPr lang="en-US" sz="2200" dirty="0" err="1" smtClean="0">
                <a:latin typeface="Times New Roman" panose="02020603050405020304" pitchFamily="18" charset="0"/>
                <a:cs typeface="Times New Roman" panose="02020603050405020304" pitchFamily="18" charset="0"/>
              </a:rPr>
              <a:t>j+k</a:t>
            </a:r>
            <a:r>
              <a:rPr lang="en-US" sz="2200" dirty="0" smtClean="0">
                <a:latin typeface="Times New Roman" panose="02020603050405020304" pitchFamily="18" charset="0"/>
                <a:cs typeface="Times New Roman" panose="02020603050405020304" pitchFamily="18" charset="0"/>
              </a:rPr>
              <a:t> bits.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169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436</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Array Multiplier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 Multiplier </dc:title>
  <dc:creator>DELL</dc:creator>
  <cp:lastModifiedBy>DELL</cp:lastModifiedBy>
  <cp:revision>3</cp:revision>
  <dcterms:created xsi:type="dcterms:W3CDTF">2020-12-29T05:11:47Z</dcterms:created>
  <dcterms:modified xsi:type="dcterms:W3CDTF">2020-12-29T05:34:03Z</dcterms:modified>
</cp:coreProperties>
</file>