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1" r:id="rId5"/>
    <p:sldId id="262" r:id="rId6"/>
    <p:sldId id="263" r:id="rId7"/>
    <p:sldId id="264" r:id="rId8"/>
    <p:sldId id="26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10CB4-B8E2-4514-9939-3EDD930B1EB2}" type="datetimeFigureOut">
              <a:rPr lang="en-IN" smtClean="0"/>
              <a:t>14-12-2022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DBB10-5A46-460B-BB4B-AB05D261D07D}" type="slidenum">
              <a:rPr lang="en-IN" smtClean="0"/>
              <a:t>‹#›</a:t>
            </a:fld>
            <a:endParaRPr lang="en-IN"/>
          </a:p>
        </p:txBody>
      </p:sp>
    </p:spTree>
    <p:extLst>
      <p:ext uri="{BB962C8B-B14F-4D97-AF65-F5344CB8AC3E}">
        <p14:creationId xmlns:p14="http://schemas.microsoft.com/office/powerpoint/2010/main" val="230996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4DBB10-5A46-460B-BB4B-AB05D261D07D}" type="slidenum">
              <a:rPr lang="en-IN" smtClean="0"/>
              <a:t>4</a:t>
            </a:fld>
            <a:endParaRPr lang="en-IN"/>
          </a:p>
        </p:txBody>
      </p:sp>
    </p:spTree>
    <p:extLst>
      <p:ext uri="{BB962C8B-B14F-4D97-AF65-F5344CB8AC3E}">
        <p14:creationId xmlns:p14="http://schemas.microsoft.com/office/powerpoint/2010/main" val="170077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7C3676-5532-4CB3-8F6D-020071D58B0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67556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7C3676-5532-4CB3-8F6D-020071D58B0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130251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7C3676-5532-4CB3-8F6D-020071D58B0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323351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7C3676-5532-4CB3-8F6D-020071D58B0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1588242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7C3676-5532-4CB3-8F6D-020071D58B03}"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202061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7C3676-5532-4CB3-8F6D-020071D58B03}"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90058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7C3676-5532-4CB3-8F6D-020071D58B03}"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112563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7C3676-5532-4CB3-8F6D-020071D58B03}"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428287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C3676-5532-4CB3-8F6D-020071D58B03}"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318346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C3676-5532-4CB3-8F6D-020071D58B03}"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33506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C3676-5532-4CB3-8F6D-020071D58B03}"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E05E7-421B-49E5-9EF6-BE73B812397B}" type="slidenum">
              <a:rPr lang="en-US" smtClean="0"/>
              <a:t>‹#›</a:t>
            </a:fld>
            <a:endParaRPr lang="en-US"/>
          </a:p>
        </p:txBody>
      </p:sp>
    </p:spTree>
    <p:extLst>
      <p:ext uri="{BB962C8B-B14F-4D97-AF65-F5344CB8AC3E}">
        <p14:creationId xmlns:p14="http://schemas.microsoft.com/office/powerpoint/2010/main" val="191145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C3676-5532-4CB3-8F6D-020071D58B03}" type="datetimeFigureOut">
              <a:rPr lang="en-US" smtClean="0"/>
              <a:t>12/14/2022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E05E7-421B-49E5-9EF6-BE73B812397B}" type="slidenum">
              <a:rPr lang="en-US" smtClean="0"/>
              <a:t>‹#›</a:t>
            </a:fld>
            <a:endParaRPr lang="en-US"/>
          </a:p>
        </p:txBody>
      </p:sp>
    </p:spTree>
    <p:extLst>
      <p:ext uri="{BB962C8B-B14F-4D97-AF65-F5344CB8AC3E}">
        <p14:creationId xmlns:p14="http://schemas.microsoft.com/office/powerpoint/2010/main" val="2105081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792" y="341194"/>
            <a:ext cx="9144000" cy="627797"/>
          </a:xfrm>
        </p:spPr>
        <p:txBody>
          <a:bodyPr>
            <a:normAutofit/>
          </a:bodyPr>
          <a:lstStyle/>
          <a:p>
            <a:pPr algn="l"/>
            <a:r>
              <a:rPr lang="en-US" sz="3300" dirty="0">
                <a:solidFill>
                  <a:srgbClr val="FF0000"/>
                </a:solidFill>
                <a:latin typeface="Times New Roman" panose="02020603050405020304" pitchFamily="18" charset="0"/>
                <a:cs typeface="Times New Roman" panose="02020603050405020304" pitchFamily="18" charset="0"/>
              </a:rPr>
              <a:t>Binary </a:t>
            </a:r>
            <a:r>
              <a:rPr lang="en-US" sz="3300" dirty="0" smtClean="0">
                <a:solidFill>
                  <a:srgbClr val="FF0000"/>
                </a:solidFill>
                <a:latin typeface="Times New Roman" panose="02020603050405020304" pitchFamily="18" charset="0"/>
                <a:cs typeface="Times New Roman" panose="02020603050405020304" pitchFamily="18" charset="0"/>
              </a:rPr>
              <a:t>Adder/Ripple Carry Adder/Parallel Adder</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00669" y="968991"/>
            <a:ext cx="10813576" cy="5581934"/>
          </a:xfrm>
        </p:spPr>
        <p:txBody>
          <a:bodyPr>
            <a:normAutofit/>
          </a:bodyPr>
          <a:lstStyle/>
          <a:p>
            <a:pPr marL="342900" indent="-342900" algn="just">
              <a:buFont typeface="Wingdings" panose="05000000000000000000" pitchFamily="2" charset="2"/>
              <a:buChar char="Ø"/>
            </a:pPr>
            <a:r>
              <a:rPr lang="en-US" sz="2200" b="0" i="0" u="none" strike="noStrike" baseline="0" dirty="0" smtClean="0">
                <a:solidFill>
                  <a:srgbClr val="000000"/>
                </a:solidFill>
                <a:latin typeface="Times New Roman" panose="02020603050405020304" pitchFamily="18" charset="0"/>
                <a:cs typeface="Times New Roman" panose="02020603050405020304" pitchFamily="18" charset="0"/>
              </a:rPr>
              <a:t>Digital circuit that forms the arithmetic sum of 2 bits and the previous carry is called </a:t>
            </a:r>
            <a:r>
              <a:rPr lang="en-US" sz="2200" b="1" i="0" u="none" strike="noStrike" baseline="0" dirty="0" smtClean="0">
                <a:solidFill>
                  <a:srgbClr val="000000"/>
                </a:solidFill>
                <a:latin typeface="Times New Roman" panose="02020603050405020304" pitchFamily="18" charset="0"/>
                <a:cs typeface="Times New Roman" panose="02020603050405020304" pitchFamily="18" charset="0"/>
              </a:rPr>
              <a:t>FULL ADDER. </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0" i="0" u="none" strike="noStrike" baseline="0" dirty="0" smtClean="0">
                <a:solidFill>
                  <a:srgbClr val="000000"/>
                </a:solidFill>
                <a:latin typeface="Times New Roman" panose="02020603050405020304" pitchFamily="18" charset="0"/>
                <a:cs typeface="Times New Roman" panose="02020603050405020304" pitchFamily="18" charset="0"/>
              </a:rPr>
              <a:t>Digital circuit that generates the arithmetic sum of 2 binary numbers of any lengths is called </a:t>
            </a:r>
            <a:r>
              <a:rPr lang="en-US" sz="2200" b="1" i="0" u="none" strike="noStrike" baseline="0" dirty="0" smtClean="0">
                <a:solidFill>
                  <a:srgbClr val="000000"/>
                </a:solidFill>
                <a:latin typeface="Times New Roman" panose="02020603050405020304" pitchFamily="18" charset="0"/>
                <a:cs typeface="Times New Roman" panose="02020603050405020304" pitchFamily="18" charset="0"/>
              </a:rPr>
              <a:t>BINARY ADDER. </a:t>
            </a:r>
          </a:p>
          <a:p>
            <a:pPr marL="342900" indent="-342900" algn="just">
              <a:buFont typeface="Wingdings" panose="05000000000000000000" pitchFamily="2" charset="2"/>
              <a:buChar char="Ø"/>
            </a:pPr>
            <a:r>
              <a:rPr lang="en-US" sz="2200" dirty="0" smtClean="0">
                <a:solidFill>
                  <a:srgbClr val="000000"/>
                </a:solidFill>
                <a:latin typeface="Times New Roman" panose="02020603050405020304" pitchFamily="18" charset="0"/>
                <a:cs typeface="Times New Roman" panose="02020603050405020304" pitchFamily="18" charset="0"/>
              </a:rPr>
              <a:t>The binary adder is constructed with full-adder circuits connected in serial order, with the output carry from one full-adder connected to the input carry of the next full-adder</a:t>
            </a: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0" i="0" u="none" strike="noStrike" baseline="0" dirty="0" smtClean="0">
                <a:solidFill>
                  <a:srgbClr val="000000"/>
                </a:solidFill>
                <a:latin typeface="Times New Roman" panose="02020603050405020304" pitchFamily="18" charset="0"/>
                <a:cs typeface="Times New Roman" panose="02020603050405020304" pitchFamily="18" charset="0"/>
              </a:rPr>
              <a:t>Figure shows the interconnections of four full-adders (FA) to provide a 4-bit binary adder.</a:t>
            </a:r>
          </a:p>
          <a:p>
            <a:pPr marL="342900" indent="-342900" algn="just">
              <a:buFont typeface="Wingdings" panose="05000000000000000000" pitchFamily="2" charset="2"/>
              <a:buChar char="Ø"/>
            </a:pPr>
            <a:endParaRPr lang="en-US" sz="2200" dirty="0">
              <a:solidFill>
                <a:srgbClr val="000000"/>
              </a:solidFill>
              <a:latin typeface="Times New Roman" panose="02020603050405020304" pitchFamily="18" charset="0"/>
              <a:cs typeface="Times New Roman" panose="02020603050405020304" pitchFamily="18" charset="0"/>
            </a:endParaRP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endParaRPr lang="en-US" sz="2200" b="0" i="0" u="none" strike="noStrike" baseline="0" dirty="0" smtClean="0">
              <a:solidFill>
                <a:srgbClr val="000000"/>
              </a:solidFill>
              <a:latin typeface="Times New Roman" panose="02020603050405020304" pitchFamily="18" charset="0"/>
              <a:cs typeface="Times New Roman" panose="02020603050405020304" pitchFamily="18" charset="0"/>
            </a:endParaRPr>
          </a:p>
          <a:p>
            <a:pPr algn="l"/>
            <a:endParaRPr lang="en-US" dirty="0"/>
          </a:p>
        </p:txBody>
      </p:sp>
      <p:pic>
        <p:nvPicPr>
          <p:cNvPr id="7" name="Picture 6"/>
          <p:cNvPicPr>
            <a:picLocks noChangeAspect="1"/>
          </p:cNvPicPr>
          <p:nvPr/>
        </p:nvPicPr>
        <p:blipFill>
          <a:blip r:embed="rId2"/>
          <a:stretch>
            <a:fillRect/>
          </a:stretch>
        </p:blipFill>
        <p:spPr>
          <a:xfrm>
            <a:off x="1678675" y="3725839"/>
            <a:ext cx="8693623" cy="2456597"/>
          </a:xfrm>
          <a:prstGeom prst="rect">
            <a:avLst/>
          </a:prstGeom>
        </p:spPr>
      </p:pic>
    </p:spTree>
    <p:extLst>
      <p:ext uri="{BB962C8B-B14F-4D97-AF65-F5344CB8AC3E}">
        <p14:creationId xmlns:p14="http://schemas.microsoft.com/office/powerpoint/2010/main" val="59132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a:bodyPr>
          <a:lstStyle/>
          <a:p>
            <a:r>
              <a:rPr lang="en-US" sz="3300" dirty="0">
                <a:solidFill>
                  <a:srgbClr val="FF0000"/>
                </a:solidFill>
                <a:latin typeface="Times New Roman" panose="02020603050405020304" pitchFamily="18" charset="0"/>
                <a:cs typeface="Times New Roman" panose="02020603050405020304" pitchFamily="18" charset="0"/>
              </a:rPr>
              <a:t>Binary Adder –</a:t>
            </a:r>
            <a:r>
              <a:rPr lang="en-US" sz="3300" dirty="0" err="1">
                <a:solidFill>
                  <a:srgbClr val="FF0000"/>
                </a:solidFill>
                <a:latin typeface="Times New Roman" panose="02020603050405020304" pitchFamily="18" charset="0"/>
                <a:cs typeface="Times New Roman" panose="02020603050405020304" pitchFamily="18" charset="0"/>
              </a:rPr>
              <a:t>Subtractor</a:t>
            </a:r>
            <a:endParaRPr lang="en-US" sz="3300" dirty="0"/>
          </a:p>
        </p:txBody>
      </p:sp>
      <p:sp>
        <p:nvSpPr>
          <p:cNvPr id="3" name="Content Placeholder 2"/>
          <p:cNvSpPr>
            <a:spLocks noGrp="1"/>
          </p:cNvSpPr>
          <p:nvPr>
            <p:ph idx="1"/>
          </p:nvPr>
        </p:nvSpPr>
        <p:spPr>
          <a:xfrm>
            <a:off x="736979" y="955343"/>
            <a:ext cx="11027391" cy="5609229"/>
          </a:xfrm>
        </p:spPr>
        <p:txBody>
          <a:bodyPr>
            <a:normAutofit lnSpcReduction="10000"/>
          </a:bodyPr>
          <a:lstStyle/>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mode input M controls the operation. When M = 0 the circuit is an adder and when M = 1 </a:t>
            </a:r>
            <a:r>
              <a:rPr lang="en-US" sz="2200" dirty="0" smtClean="0">
                <a:latin typeface="Times New Roman" panose="02020603050405020304" pitchFamily="18" charset="0"/>
                <a:cs typeface="Times New Roman" panose="02020603050405020304" pitchFamily="18" charset="0"/>
              </a:rPr>
              <a:t>the circuit </a:t>
            </a:r>
            <a:r>
              <a:rPr lang="en-US" sz="2200" dirty="0">
                <a:latin typeface="Times New Roman" panose="02020603050405020304" pitchFamily="18" charset="0"/>
                <a:cs typeface="Times New Roman" panose="02020603050405020304" pitchFamily="18" charset="0"/>
              </a:rPr>
              <a:t>becomes a </a:t>
            </a:r>
            <a:r>
              <a:rPr lang="en-US" sz="2200" dirty="0" err="1">
                <a:latin typeface="Times New Roman" panose="02020603050405020304" pitchFamily="18" charset="0"/>
                <a:cs typeface="Times New Roman" panose="02020603050405020304" pitchFamily="18" charset="0"/>
              </a:rPr>
              <a:t>subtractor</a:t>
            </a:r>
            <a:r>
              <a:rPr lang="en-US" sz="22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exclusive-OR gate receives input M and one of the inputs of </a:t>
            </a:r>
            <a:r>
              <a:rPr lang="en-US" sz="2200" dirty="0" smtClean="0">
                <a:latin typeface="Times New Roman" panose="02020603050405020304" pitchFamily="18" charset="0"/>
                <a:cs typeface="Times New Roman" panose="02020603050405020304" pitchFamily="18" charset="0"/>
              </a:rPr>
              <a:t>B.</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M = 0, we have </a:t>
            </a:r>
            <a:r>
              <a:rPr lang="en-US" sz="2200" dirty="0" smtClean="0">
                <a:latin typeface="Times New Roman" panose="02020603050405020304" pitchFamily="18" charset="0"/>
                <a:cs typeface="Times New Roman" panose="02020603050405020304" pitchFamily="18" charset="0"/>
              </a:rPr>
              <a:t>B XOR </a:t>
            </a:r>
            <a:r>
              <a:rPr lang="en-US" sz="2200" dirty="0">
                <a:latin typeface="Times New Roman" panose="02020603050405020304" pitchFamily="18" charset="0"/>
                <a:cs typeface="Times New Roman" panose="02020603050405020304" pitchFamily="18" charset="0"/>
              </a:rPr>
              <a:t>0 = B. The full-adders receive the value of B, the input carry is 0, </a:t>
            </a:r>
            <a:r>
              <a:rPr lang="en-US" sz="2200" dirty="0" smtClean="0">
                <a:latin typeface="Times New Roman" panose="02020603050405020304" pitchFamily="18" charset="0"/>
                <a:cs typeface="Times New Roman" panose="02020603050405020304" pitchFamily="18" charset="0"/>
              </a:rPr>
              <a:t>and the </a:t>
            </a:r>
            <a:r>
              <a:rPr lang="en-US" sz="2200" dirty="0">
                <a:latin typeface="Times New Roman" panose="02020603050405020304" pitchFamily="18" charset="0"/>
                <a:cs typeface="Times New Roman" panose="02020603050405020304" pitchFamily="18" charset="0"/>
              </a:rPr>
              <a:t>circuit performs A plus </a:t>
            </a:r>
            <a:r>
              <a:rPr lang="en-US" sz="2200" dirty="0" smtClean="0">
                <a:latin typeface="Times New Roman" panose="02020603050405020304" pitchFamily="18" charset="0"/>
                <a:cs typeface="Times New Roman" panose="02020603050405020304" pitchFamily="18" charset="0"/>
              </a:rPr>
              <a:t>B.  </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M = 1, we have B </a:t>
            </a:r>
            <a:r>
              <a:rPr lang="en-US" sz="2200" dirty="0" smtClean="0">
                <a:latin typeface="Times New Roman" panose="02020603050405020304" pitchFamily="18" charset="0"/>
                <a:cs typeface="Times New Roman" panose="02020603050405020304" pitchFamily="18" charset="0"/>
              </a:rPr>
              <a:t>XOR </a:t>
            </a:r>
            <a:r>
              <a:rPr lang="en-US" sz="2200" dirty="0">
                <a:latin typeface="Times New Roman" panose="02020603050405020304" pitchFamily="18" charset="0"/>
                <a:cs typeface="Times New Roman" panose="02020603050405020304" pitchFamily="18" charset="0"/>
              </a:rPr>
              <a:t>1 = B' and Co = </a:t>
            </a:r>
            <a:r>
              <a:rPr lang="en-US" sz="2200" dirty="0" smtClean="0">
                <a:latin typeface="Times New Roman" panose="02020603050405020304" pitchFamily="18" charset="0"/>
                <a:cs typeface="Times New Roman" panose="02020603050405020304" pitchFamily="18" charset="0"/>
              </a:rPr>
              <a:t>1.</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B inputs are all complemented and a 1 is added through the input </a:t>
            </a:r>
            <a:r>
              <a:rPr lang="en-US" sz="2200" dirty="0" smtClean="0">
                <a:latin typeface="Times New Roman" panose="02020603050405020304" pitchFamily="18" charset="0"/>
                <a:cs typeface="Times New Roman" panose="02020603050405020304" pitchFamily="18" charset="0"/>
              </a:rPr>
              <a:t>carry.</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circuit performs the operation A plus the 2's complement of B.</a:t>
            </a:r>
          </a:p>
        </p:txBody>
      </p:sp>
      <p:pic>
        <p:nvPicPr>
          <p:cNvPr id="4" name="Picture 3"/>
          <p:cNvPicPr>
            <a:picLocks noChangeAspect="1"/>
          </p:cNvPicPr>
          <p:nvPr/>
        </p:nvPicPr>
        <p:blipFill>
          <a:blip r:embed="rId2"/>
          <a:stretch>
            <a:fillRect/>
          </a:stretch>
        </p:blipFill>
        <p:spPr>
          <a:xfrm>
            <a:off x="1826631" y="1050878"/>
            <a:ext cx="8047417" cy="2255716"/>
          </a:xfrm>
          <a:prstGeom prst="rect">
            <a:avLst/>
          </a:prstGeom>
        </p:spPr>
      </p:pic>
    </p:spTree>
    <p:extLst>
      <p:ext uri="{BB962C8B-B14F-4D97-AF65-F5344CB8AC3E}">
        <p14:creationId xmlns:p14="http://schemas.microsoft.com/office/powerpoint/2010/main" val="273664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27"/>
          </a:xfrm>
        </p:spPr>
        <p:txBody>
          <a:bodyPr>
            <a:noAutofit/>
          </a:bodyPr>
          <a:lstStyle/>
          <a:p>
            <a:r>
              <a:rPr lang="en-US" sz="3300" dirty="0">
                <a:solidFill>
                  <a:srgbClr val="FF0000"/>
                </a:solidFill>
                <a:latin typeface="Times New Roman" panose="02020603050405020304" pitchFamily="18" charset="0"/>
                <a:cs typeface="Times New Roman" panose="02020603050405020304" pitchFamily="18" charset="0"/>
              </a:rPr>
              <a:t>Binary Adder</a:t>
            </a:r>
            <a:endParaRPr lang="en-US" sz="3300" dirty="0"/>
          </a:p>
        </p:txBody>
      </p:sp>
      <p:sp>
        <p:nvSpPr>
          <p:cNvPr id="3" name="Content Placeholder 2"/>
          <p:cNvSpPr>
            <a:spLocks noGrp="1"/>
          </p:cNvSpPr>
          <p:nvPr>
            <p:ph idx="1"/>
          </p:nvPr>
        </p:nvSpPr>
        <p:spPr>
          <a:xfrm>
            <a:off x="838200" y="900752"/>
            <a:ext cx="10515600" cy="5527344"/>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augends bits of A and the addend bits of B are designated by subscript numbers from right to left, with subscript 0 denoting the low-order bit.</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carries are connected in a chain through the full-adders. The input carry to the binary adder is Co and the output carry is C4. The S outputs of the full-adders generate the required sum </a:t>
            </a:r>
            <a:r>
              <a:rPr lang="en-US" sz="2200" dirty="0" smtClean="0">
                <a:latin typeface="Times New Roman" panose="02020603050405020304" pitchFamily="18" charset="0"/>
                <a:cs typeface="Times New Roman" panose="02020603050405020304" pitchFamily="18" charset="0"/>
              </a:rPr>
              <a:t>bits.</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An </a:t>
            </a:r>
            <a:r>
              <a:rPr lang="en-US" sz="2200" dirty="0">
                <a:latin typeface="Times New Roman" panose="02020603050405020304" pitchFamily="18" charset="0"/>
                <a:cs typeface="Times New Roman" panose="02020603050405020304" pitchFamily="18" charset="0"/>
              </a:rPr>
              <a:t>n-bit binary adder requires n </a:t>
            </a:r>
            <a:r>
              <a:rPr lang="en-US" sz="2200" dirty="0" smtClean="0">
                <a:latin typeface="Times New Roman" panose="02020603050405020304" pitchFamily="18" charset="0"/>
                <a:cs typeface="Times New Roman" panose="02020603050405020304" pitchFamily="18" charset="0"/>
              </a:rPr>
              <a:t>full-adders.</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output carry from each full-adder is connected to the input carry of the next-higher order full adder.</a:t>
            </a:r>
          </a:p>
          <a:p>
            <a:pPr marL="0" indent="0" algn="just">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99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09" y="201352"/>
            <a:ext cx="10945505" cy="576571"/>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Why Carry Look-Ahead Adder is used?</a:t>
            </a:r>
            <a:endParaRPr lang="en-US" sz="33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5909" y="777923"/>
                <a:ext cx="11122927" cy="5882184"/>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In ripple carry adders, for each adder block, the two bits that are to be added are available instantly. </a:t>
                </a:r>
              </a:p>
              <a:p>
                <a:pPr algn="just"/>
                <a:r>
                  <a:rPr lang="en-US" sz="2200" dirty="0" smtClean="0">
                    <a:latin typeface="Times New Roman" panose="02020603050405020304" pitchFamily="18" charset="0"/>
                    <a:cs typeface="Times New Roman" panose="02020603050405020304" pitchFamily="18" charset="0"/>
                  </a:rPr>
                  <a:t>However</a:t>
                </a:r>
                <a:r>
                  <a:rPr lang="en-US" sz="2200" dirty="0">
                    <a:latin typeface="Times New Roman" panose="02020603050405020304" pitchFamily="18" charset="0"/>
                    <a:cs typeface="Times New Roman" panose="02020603050405020304" pitchFamily="18" charset="0"/>
                  </a:rPr>
                  <a:t>, each adder block waits for the carry to arrive from its previous block.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So</a:t>
                </a:r>
                <a:r>
                  <a:rPr lang="en-US" sz="2200" dirty="0">
                    <a:latin typeface="Times New Roman" panose="02020603050405020304" pitchFamily="18" charset="0"/>
                    <a:cs typeface="Times New Roman" panose="02020603050405020304" pitchFamily="18" charset="0"/>
                  </a:rPr>
                  <a:t>, it is not possible to generate the sum and carry of any block until the input carry is known. The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𝑖</m:t>
                        </m:r>
                      </m:e>
                      <m:sup>
                        <m:r>
                          <a:rPr lang="en-US" sz="2200" b="0" i="1" smtClean="0">
                            <a:latin typeface="Cambria Math" panose="02040503050406030204" pitchFamily="18" charset="0"/>
                            <a:cs typeface="Times New Roman" panose="02020603050405020304" pitchFamily="18" charset="0"/>
                          </a:rPr>
                          <m:t>𝑡h</m:t>
                        </m:r>
                      </m:sup>
                    </m:sSup>
                  </m:oMath>
                </a14:m>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block waits for the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1</m:t>
                        </m:r>
                      </m:e>
                      <m:sup>
                        <m:r>
                          <a:rPr lang="en-US" sz="2200" b="0" i="1" smtClean="0">
                            <a:latin typeface="Cambria Math" panose="02040503050406030204" pitchFamily="18" charset="0"/>
                            <a:cs typeface="Times New Roman" panose="02020603050405020304" pitchFamily="18" charset="0"/>
                          </a:rPr>
                          <m:t>𝑡h</m:t>
                        </m:r>
                      </m:sup>
                    </m:sSup>
                  </m:oMath>
                </a14:m>
                <a:r>
                  <a:rPr lang="en-US" sz="2200" dirty="0" smtClean="0">
                    <a:latin typeface="Times New Roman" panose="02020603050405020304" pitchFamily="18" charset="0"/>
                    <a:cs typeface="Times New Roman" panose="02020603050405020304" pitchFamily="18" charset="0"/>
                  </a:rPr>
                  <a:t> block </a:t>
                </a:r>
                <a:r>
                  <a:rPr lang="en-US" sz="2200" dirty="0">
                    <a:latin typeface="Times New Roman" panose="02020603050405020304" pitchFamily="18" charset="0"/>
                    <a:cs typeface="Times New Roman" panose="02020603050405020304" pitchFamily="18" charset="0"/>
                  </a:rPr>
                  <a:t>to produce its carry. So there will be a considerable time delay which is </a:t>
                </a:r>
                <a:r>
                  <a:rPr lang="en-US" sz="2200" dirty="0">
                    <a:solidFill>
                      <a:srgbClr val="FF0000"/>
                    </a:solidFill>
                    <a:latin typeface="Times New Roman" panose="02020603050405020304" pitchFamily="18" charset="0"/>
                    <a:cs typeface="Times New Roman" panose="02020603050405020304" pitchFamily="18" charset="0"/>
                  </a:rPr>
                  <a:t>carry propagation delay</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Consider the above 4-bit ripple carry adder. The sum </a:t>
                </a: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produced by the corresponding full adder as soon as the input signals are applied to it.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But </a:t>
                </a:r>
                <a:r>
                  <a:rPr lang="en-US" sz="2200" dirty="0">
                    <a:latin typeface="Times New Roman" panose="02020603050405020304" pitchFamily="18" charset="0"/>
                    <a:cs typeface="Times New Roman" panose="02020603050405020304" pitchFamily="18" charset="0"/>
                  </a:rPr>
                  <a:t>the carry input </a:t>
                </a:r>
                <a:r>
                  <a:rPr lang="en-US" sz="2200" dirty="0" smtClean="0">
                    <a:latin typeface="Times New Roman" panose="02020603050405020304" pitchFamily="18" charset="0"/>
                    <a:cs typeface="Times New Roman" panose="02020603050405020304" pitchFamily="18" charset="0"/>
                  </a:rPr>
                  <a:t>C4 is </a:t>
                </a:r>
                <a:r>
                  <a:rPr lang="en-US" sz="2200" dirty="0">
                    <a:latin typeface="Times New Roman" panose="02020603050405020304" pitchFamily="18" charset="0"/>
                    <a:cs typeface="Times New Roman" panose="02020603050405020304" pitchFamily="18" charset="0"/>
                  </a:rPr>
                  <a:t>not available on its final steady state value until carry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available at its steady state value. Similarly </a:t>
                </a:r>
                <a:r>
                  <a:rPr lang="en-US" sz="2200" dirty="0" smtClean="0">
                    <a:latin typeface="Times New Roman" panose="02020603050405020304" pitchFamily="18" charset="0"/>
                    <a:cs typeface="Times New Roman" panose="02020603050405020304" pitchFamily="18" charset="0"/>
                  </a:rPr>
                  <a:t>C3 depends </a:t>
                </a:r>
                <a:r>
                  <a:rPr lang="en-US" sz="2200" dirty="0">
                    <a:latin typeface="Times New Roman" panose="02020603050405020304" pitchFamily="18" charset="0"/>
                    <a:cs typeface="Times New Roman" panose="02020603050405020304" pitchFamily="18" charset="0"/>
                  </a:rPr>
                  <a:t>on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on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Therefore, though the carry must propagate to all the stages in order that output </a:t>
                </a: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carry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settle their final steady-state value.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propagation time is equal to the propagation delay of each adder block, multiplied by the number of adder blocks in the circuit. For example, if each full adder stage has a propagation delay of 20 nanoseconds, then </a:t>
                </a: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will reach its final correct value after 60 (20 × 3) nanoseconds. The situation gets worse, if we extend the number of stages for adding more number of bits.</a:t>
                </a:r>
              </a:p>
              <a:p>
                <a:pPr algn="just"/>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5909" y="777923"/>
                <a:ext cx="11122927" cy="5882184"/>
              </a:xfrm>
              <a:blipFill rotWithShape="0">
                <a:blip r:embed="rId2"/>
                <a:stretch>
                  <a:fillRect l="-658" t="-1244" r="-768" b="-1762"/>
                </a:stretch>
              </a:blipFill>
            </p:spPr>
            <p:txBody>
              <a:bodyPr/>
              <a:lstStyle/>
              <a:p>
                <a:r>
                  <a:rPr lang="en-US">
                    <a:noFill/>
                  </a:rPr>
                  <a:t> </a:t>
                </a:r>
              </a:p>
            </p:txBody>
          </p:sp>
        </mc:Fallback>
      </mc:AlternateContent>
    </p:spTree>
    <p:extLst>
      <p:ext uri="{BB962C8B-B14F-4D97-AF65-F5344CB8AC3E}">
        <p14:creationId xmlns:p14="http://schemas.microsoft.com/office/powerpoint/2010/main" val="30832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255944"/>
            <a:ext cx="10848833" cy="617514"/>
          </a:xfrm>
        </p:spPr>
        <p:txBody>
          <a:bodyPr>
            <a:normAutofit/>
          </a:bodyPr>
          <a:lstStyle/>
          <a:p>
            <a:r>
              <a:rPr lang="en-US" sz="3300" dirty="0">
                <a:solidFill>
                  <a:srgbClr val="FF0000"/>
                </a:solidFill>
                <a:latin typeface="Times New Roman" panose="02020603050405020304" pitchFamily="18" charset="0"/>
                <a:cs typeface="Times New Roman" panose="02020603050405020304" pitchFamily="18" charset="0"/>
              </a:rPr>
              <a:t>Carry Look-Ahead Adder</a:t>
            </a:r>
            <a:endParaRPr lang="en-US" sz="33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4967" y="873458"/>
                <a:ext cx="11177517" cy="5677467"/>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A carry look-ahead adder reduces the propagation delay by introducing more complex hardware. </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solidFill>
                      <a:srgbClr val="FF0000"/>
                    </a:solidFill>
                    <a:latin typeface="Times New Roman" panose="02020603050405020304" pitchFamily="18" charset="0"/>
                    <a:cs typeface="Times New Roman" panose="02020603050405020304" pitchFamily="18" charset="0"/>
                  </a:rPr>
                  <a:t>Carry Propagation</a:t>
                </a:r>
              </a:p>
              <a:p>
                <a:pPr algn="just">
                  <a:buFont typeface="Wingdings" panose="05000000000000000000" pitchFamily="2" charset="2"/>
                  <a:buChar char="Ø"/>
                </a:pPr>
                <a:endParaRPr lang="en-US" sz="2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200" dirty="0">
                  <a:solidFill>
                    <a:srgbClr val="FF0000"/>
                  </a:solidFill>
                  <a:latin typeface="Times New Roman" panose="02020603050405020304" pitchFamily="18" charset="0"/>
                  <a:cs typeface="Times New Roman" panose="02020603050405020304" pitchFamily="18" charset="0"/>
                </a:endParaRPr>
              </a:p>
              <a:p>
                <a:pPr algn="just"/>
                <a:endParaRPr lang="en-US" sz="2200" dirty="0" smtClean="0">
                  <a:solidFill>
                    <a:schemeClr val="tx1"/>
                  </a:solidFill>
                  <a:latin typeface="Times New Roman" panose="02020603050405020304" pitchFamily="18" charset="0"/>
                  <a:cs typeface="Times New Roman" panose="02020603050405020304" pitchFamily="18" charset="0"/>
                </a:endParaRPr>
              </a:p>
              <a:p>
                <a:pPr algn="just"/>
                <a:r>
                  <a:rPr lang="en-US" sz="2200" dirty="0" smtClean="0">
                    <a:solidFill>
                      <a:schemeClr val="tx1"/>
                    </a:solidFill>
                    <a:latin typeface="Times New Roman" panose="02020603050405020304" pitchFamily="18" charset="0"/>
                    <a:cs typeface="Times New Roman" panose="02020603050405020304" pitchFamily="18" charset="0"/>
                  </a:rPr>
                  <a:t>Consider the full adder circuit shown above using two half adder. </a:t>
                </a:r>
                <a:r>
                  <a:rPr lang="en-US" sz="2200" dirty="0">
                    <a:solidFill>
                      <a:schemeClr val="tx1"/>
                    </a:solidFill>
                    <a:latin typeface="Times New Roman" panose="02020603050405020304" pitchFamily="18" charset="0"/>
                    <a:cs typeface="Times New Roman" panose="02020603050405020304" pitchFamily="18" charset="0"/>
                  </a:rPr>
                  <a:t>We define two variables as </a:t>
                </a:r>
                <a:r>
                  <a:rPr lang="en-US" sz="2200" dirty="0" smtClean="0">
                    <a:solidFill>
                      <a:schemeClr val="tx1"/>
                    </a:solidFill>
                    <a:latin typeface="Times New Roman" panose="02020603050405020304" pitchFamily="18" charset="0"/>
                    <a:cs typeface="Times New Roman" panose="02020603050405020304" pitchFamily="18" charset="0"/>
                  </a:rPr>
                  <a:t>‘Carry Generate</a:t>
                </a:r>
                <a:r>
                  <a:rPr lang="en-US" sz="2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𝐺</m:t>
                        </m:r>
                      </m:e>
                      <m:sub>
                        <m:r>
                          <a:rPr lang="en-US" sz="2200" b="0" i="1" smtClean="0">
                            <a:solidFill>
                              <a:schemeClr val="tx1"/>
                            </a:solidFill>
                            <a:latin typeface="Cambria Math" panose="02040503050406030204" pitchFamily="18" charset="0"/>
                            <a:cs typeface="Times New Roman" panose="02020603050405020304" pitchFamily="18" charset="0"/>
                          </a:rPr>
                          <m:t>𝑖</m:t>
                        </m:r>
                      </m:sub>
                    </m:sSub>
                  </m:oMath>
                </a14:m>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and </a:t>
                </a:r>
                <a:r>
                  <a:rPr lang="en-US" sz="2200" dirty="0" smtClean="0">
                    <a:solidFill>
                      <a:schemeClr val="tx1"/>
                    </a:solidFill>
                    <a:latin typeface="Times New Roman" panose="02020603050405020304" pitchFamily="18" charset="0"/>
                    <a:cs typeface="Times New Roman" panose="02020603050405020304" pitchFamily="18" charset="0"/>
                  </a:rPr>
                  <a:t>‘Carry Propagate</a:t>
                </a:r>
                <a:r>
                  <a:rPr lang="en-US" sz="2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𝑃</m:t>
                        </m:r>
                      </m:e>
                      <m:sub>
                        <m:r>
                          <a:rPr lang="en-US" sz="2200" i="1">
                            <a:solidFill>
                              <a:schemeClr val="tx1"/>
                            </a:solidFill>
                            <a:latin typeface="Cambria Math" panose="02040503050406030204" pitchFamily="18" charset="0"/>
                            <a:cs typeface="Times New Roman" panose="02020603050405020304" pitchFamily="18" charset="0"/>
                          </a:rPr>
                          <m:t>𝑖</m:t>
                        </m:r>
                      </m:sub>
                    </m:sSub>
                  </m:oMath>
                </a14:m>
                <a:r>
                  <a:rPr lang="en-US" sz="2200" dirty="0" smtClean="0">
                    <a:solidFill>
                      <a:schemeClr val="tx1"/>
                    </a:solidFill>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The carry propagator is propagated to the next level whereas the carry generator is used to generate the output carry ,regardless of input carry.</a:t>
                </a: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solidFill>
                    <a:srgbClr val="FF0000"/>
                  </a:solidFill>
                  <a:latin typeface="Times New Roman" panose="02020603050405020304" pitchFamily="18" charset="0"/>
                  <a:cs typeface="Times New Roman" panose="02020603050405020304" pitchFamily="18" charset="0"/>
                </a:endParaRPr>
              </a:p>
              <a:p>
                <a:pPr algn="just"/>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4967" y="873458"/>
                <a:ext cx="11177517" cy="5677467"/>
              </a:xfrm>
              <a:blipFill rotWithShape="0">
                <a:blip r:embed="rId3"/>
                <a:stretch>
                  <a:fillRect l="-655" t="-1180" r="-709"/>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791" y="2212838"/>
            <a:ext cx="7028597" cy="2222683"/>
          </a:xfrm>
          <a:prstGeom prst="rect">
            <a:avLst/>
          </a:prstGeom>
        </p:spPr>
      </p:pic>
    </p:spTree>
    <p:extLst>
      <p:ext uri="{BB962C8B-B14F-4D97-AF65-F5344CB8AC3E}">
        <p14:creationId xmlns:p14="http://schemas.microsoft.com/office/powerpoint/2010/main" val="416611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160409"/>
            <a:ext cx="10876128" cy="603867"/>
          </a:xfrm>
        </p:spPr>
        <p:txBody>
          <a:bodyPr>
            <a:normAutofit/>
          </a:bodyPr>
          <a:lstStyle/>
          <a:p>
            <a:r>
              <a:rPr lang="en-US" sz="3300" dirty="0">
                <a:solidFill>
                  <a:srgbClr val="FF0000"/>
                </a:solidFill>
                <a:latin typeface="Times New Roman" panose="02020603050405020304" pitchFamily="18" charset="0"/>
                <a:cs typeface="Times New Roman" panose="02020603050405020304" pitchFamily="18" charset="0"/>
              </a:rPr>
              <a:t>Carry Look-Ahead </a:t>
            </a:r>
            <a:r>
              <a:rPr lang="en-US" sz="3300" dirty="0" smtClean="0">
                <a:solidFill>
                  <a:srgbClr val="FF0000"/>
                </a:solidFill>
                <a:latin typeface="Times New Roman" panose="02020603050405020304" pitchFamily="18" charset="0"/>
                <a:cs typeface="Times New Roman" panose="02020603050405020304" pitchFamily="18" charset="0"/>
              </a:rPr>
              <a:t>Adder Cont..</a:t>
            </a:r>
            <a:endParaRPr lang="en-US" sz="3300" dirty="0"/>
          </a:p>
        </p:txBody>
      </p:sp>
      <p:sp>
        <p:nvSpPr>
          <p:cNvPr id="3" name="Content Placeholder 2"/>
          <p:cNvSpPr>
            <a:spLocks noGrp="1"/>
          </p:cNvSpPr>
          <p:nvPr>
            <p:ph idx="1"/>
          </p:nvPr>
        </p:nvSpPr>
        <p:spPr>
          <a:xfrm>
            <a:off x="477672" y="764276"/>
            <a:ext cx="11191164" cy="5691116"/>
          </a:xfrm>
        </p:spPr>
        <p:txBody>
          <a:bodyPr>
            <a:normAutofit fontScale="92500"/>
          </a:bodyPr>
          <a:lstStyle/>
          <a:p>
            <a:r>
              <a:rPr lang="en-US" sz="2200" dirty="0" smtClean="0">
                <a:latin typeface="Times New Roman" panose="02020603050405020304" pitchFamily="18" charset="0"/>
                <a:cs typeface="Times New Roman" panose="02020603050405020304" pitchFamily="18" charset="0"/>
              </a:rPr>
              <a:t>The corresponding Boolean </a:t>
            </a:r>
            <a:r>
              <a:rPr lang="en-US" sz="2200" dirty="0">
                <a:latin typeface="Times New Roman" panose="02020603050405020304" pitchFamily="18" charset="0"/>
                <a:cs typeface="Times New Roman" panose="02020603050405020304" pitchFamily="18" charset="0"/>
              </a:rPr>
              <a:t>expressions are given here to construct a carry </a:t>
            </a:r>
            <a:r>
              <a:rPr lang="en-US" sz="2200" dirty="0" smtClean="0">
                <a:latin typeface="Times New Roman" panose="02020603050405020304" pitchFamily="18" charset="0"/>
                <a:cs typeface="Times New Roman" panose="02020603050405020304" pitchFamily="18" charset="0"/>
              </a:rPr>
              <a:t>look-ahead </a:t>
            </a:r>
            <a:r>
              <a:rPr lang="en-US" sz="2200" dirty="0">
                <a:latin typeface="Times New Roman" panose="02020603050405020304" pitchFamily="18" charset="0"/>
                <a:cs typeface="Times New Roman" panose="02020603050405020304" pitchFamily="18" charset="0"/>
              </a:rPr>
              <a:t>adder. In the </a:t>
            </a:r>
            <a:r>
              <a:rPr lang="en-US" sz="2200" dirty="0" smtClean="0">
                <a:latin typeface="Times New Roman" panose="02020603050405020304" pitchFamily="18" charset="0"/>
                <a:cs typeface="Times New Roman" panose="02020603050405020304" pitchFamily="18" charset="0"/>
              </a:rPr>
              <a:t>carry-look-ahead </a:t>
            </a:r>
            <a:r>
              <a:rPr lang="en-US" sz="2200" dirty="0">
                <a:latin typeface="Times New Roman" panose="02020603050405020304" pitchFamily="18" charset="0"/>
                <a:cs typeface="Times New Roman" panose="02020603050405020304" pitchFamily="18" charset="0"/>
              </a:rPr>
              <a:t>circuit we </a:t>
            </a:r>
            <a:r>
              <a:rPr lang="en-US" sz="2200" dirty="0" smtClean="0">
                <a:latin typeface="Times New Roman" panose="02020603050405020304" pitchFamily="18" charset="0"/>
                <a:cs typeface="Times New Roman" panose="02020603050405020304" pitchFamily="18" charset="0"/>
              </a:rPr>
              <a:t>need </a:t>
            </a:r>
            <a:r>
              <a:rPr lang="en-US" sz="2200" dirty="0">
                <a:latin typeface="Times New Roman" panose="02020603050405020304" pitchFamily="18" charset="0"/>
                <a:cs typeface="Times New Roman" panose="02020603050405020304" pitchFamily="18" charset="0"/>
              </a:rPr>
              <a:t>to generate the two signals </a:t>
            </a:r>
            <a:r>
              <a:rPr lang="en-US" sz="2200" dirty="0" smtClean="0">
                <a:latin typeface="Times New Roman" panose="02020603050405020304" pitchFamily="18" charset="0"/>
                <a:cs typeface="Times New Roman" panose="02020603050405020304" pitchFamily="18" charset="0"/>
              </a:rPr>
              <a:t>Carry Propagator (P</a:t>
            </a:r>
            <a:r>
              <a:rPr lang="en-US" sz="2200" dirty="0">
                <a:latin typeface="Times New Roman" panose="02020603050405020304" pitchFamily="18" charset="0"/>
                <a:cs typeface="Times New Roman" panose="02020603050405020304" pitchFamily="18" charset="0"/>
              </a:rPr>
              <a:t>) and </a:t>
            </a:r>
            <a:r>
              <a:rPr lang="en-US" sz="2200" dirty="0" smtClean="0">
                <a:latin typeface="Times New Roman" panose="02020603050405020304" pitchFamily="18" charset="0"/>
                <a:cs typeface="Times New Roman" panose="02020603050405020304" pitchFamily="18" charset="0"/>
              </a:rPr>
              <a:t>Carry Generator(G),So we the Boolean expression can be defined as </a:t>
            </a:r>
          </a:p>
          <a:p>
            <a:pPr marL="0" indent="0">
              <a:buNone/>
            </a:pPr>
            <a:r>
              <a:rPr lang="it-IT" sz="2200" dirty="0" smtClean="0">
                <a:latin typeface="Times New Roman" panose="02020603050405020304" pitchFamily="18" charset="0"/>
                <a:cs typeface="Times New Roman" panose="02020603050405020304" pitchFamily="18" charset="0"/>
              </a:rPr>
              <a:t>                         Pi </a:t>
            </a:r>
            <a:r>
              <a:rPr lang="it-IT" sz="2200" dirty="0">
                <a:latin typeface="Times New Roman" panose="02020603050405020304" pitchFamily="18" charset="0"/>
                <a:cs typeface="Times New Roman" panose="02020603050405020304" pitchFamily="18" charset="0"/>
              </a:rPr>
              <a:t>= Ai ⊕ </a:t>
            </a:r>
            <a:r>
              <a:rPr lang="it-IT" sz="2200" dirty="0" smtClean="0">
                <a:latin typeface="Times New Roman" panose="02020603050405020304" pitchFamily="18" charset="0"/>
                <a:cs typeface="Times New Roman" panose="02020603050405020304" pitchFamily="18" charset="0"/>
              </a:rPr>
              <a:t>Bi</a:t>
            </a:r>
            <a:endParaRPr lang="it-IT" sz="2200" dirty="0">
              <a:latin typeface="Times New Roman" panose="02020603050405020304" pitchFamily="18" charset="0"/>
              <a:cs typeface="Times New Roman" panose="02020603050405020304" pitchFamily="18" charset="0"/>
            </a:endParaRPr>
          </a:p>
          <a:p>
            <a:pPr marL="0" indent="0">
              <a:buNone/>
            </a:pPr>
            <a:r>
              <a:rPr lang="it-IT" sz="2200" dirty="0" smtClean="0">
                <a:latin typeface="Times New Roman" panose="02020603050405020304" pitchFamily="18" charset="0"/>
                <a:cs typeface="Times New Roman" panose="02020603050405020304" pitchFamily="18" charset="0"/>
              </a:rPr>
              <a:t>                         Gi </a:t>
            </a:r>
            <a:r>
              <a:rPr lang="it-IT" sz="2200" dirty="0">
                <a:latin typeface="Times New Roman" panose="02020603050405020304" pitchFamily="18" charset="0"/>
                <a:cs typeface="Times New Roman" panose="02020603050405020304" pitchFamily="18" charset="0"/>
              </a:rPr>
              <a:t>= Ai · </a:t>
            </a:r>
            <a:r>
              <a:rPr lang="it-IT" sz="2200" dirty="0" smtClean="0">
                <a:latin typeface="Times New Roman" panose="02020603050405020304" pitchFamily="18" charset="0"/>
                <a:cs typeface="Times New Roman" panose="02020603050405020304" pitchFamily="18" charset="0"/>
              </a:rPr>
              <a:t>Bi</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output sum and carry can be expressed as</a:t>
            </a:r>
          </a:p>
          <a:p>
            <a:pPr marL="0" indent="0">
              <a:buNone/>
            </a:pPr>
            <a:r>
              <a:rPr lang="en-US" sz="2200" dirty="0" smtClean="0">
                <a:latin typeface="Times New Roman" panose="02020603050405020304" pitchFamily="18" charset="0"/>
                <a:cs typeface="Times New Roman" panose="02020603050405020304" pitchFamily="18" charset="0"/>
              </a:rPr>
              <a:t>                       Si </a:t>
            </a:r>
            <a:r>
              <a:rPr lang="en-US" sz="2200" dirty="0">
                <a:latin typeface="Times New Roman" panose="02020603050405020304" pitchFamily="18" charset="0"/>
                <a:cs typeface="Times New Roman" panose="02020603050405020304" pitchFamily="18" charset="0"/>
              </a:rPr>
              <a:t>= Pi ⊕ </a:t>
            </a:r>
            <a:r>
              <a:rPr lang="en-US" sz="2200" dirty="0" err="1" smtClean="0">
                <a:latin typeface="Times New Roman" panose="02020603050405020304" pitchFamily="18" charset="0"/>
                <a:cs typeface="Times New Roman" panose="02020603050405020304" pitchFamily="18" charset="0"/>
              </a:rPr>
              <a:t>Ci</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Ci+1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t>
            </a:r>
            <a:r>
              <a:rPr lang="en-US" sz="2200" dirty="0">
                <a:latin typeface="Times New Roman" panose="02020603050405020304" pitchFamily="18" charset="0"/>
                <a:cs typeface="Times New Roman" panose="02020603050405020304" pitchFamily="18" charset="0"/>
              </a:rPr>
              <a:t> + ( Pi · </a:t>
            </a:r>
            <a:r>
              <a:rPr lang="en-US" sz="2200" dirty="0" err="1" smtClean="0">
                <a:latin typeface="Times New Roman" panose="02020603050405020304" pitchFamily="18" charset="0"/>
                <a:cs typeface="Times New Roman" panose="02020603050405020304" pitchFamily="18" charset="0"/>
              </a:rPr>
              <a:t>Ci</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Having </a:t>
            </a:r>
            <a:r>
              <a:rPr lang="en-US" sz="2200" dirty="0">
                <a:latin typeface="Times New Roman" panose="02020603050405020304" pitchFamily="18" charset="0"/>
                <a:cs typeface="Times New Roman" panose="02020603050405020304" pitchFamily="18" charset="0"/>
              </a:rPr>
              <a:t>these we could design the circuit. We can now write the Boolean function for the carry output of each stage and substitute for each </a:t>
            </a:r>
            <a:r>
              <a:rPr lang="en-US" sz="2200" dirty="0" err="1">
                <a:latin typeface="Times New Roman" panose="02020603050405020304" pitchFamily="18" charset="0"/>
                <a:cs typeface="Times New Roman" panose="02020603050405020304" pitchFamily="18" charset="0"/>
              </a:rPr>
              <a:t>Ci</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=0) its </a:t>
            </a:r>
            <a:r>
              <a:rPr lang="en-US" sz="2200" dirty="0">
                <a:latin typeface="Times New Roman" panose="02020603050405020304" pitchFamily="18" charset="0"/>
                <a:cs typeface="Times New Roman" panose="02020603050405020304" pitchFamily="18" charset="0"/>
              </a:rPr>
              <a:t>value from the previous </a:t>
            </a:r>
            <a:r>
              <a:rPr lang="en-US" sz="2200" dirty="0" smtClean="0">
                <a:latin typeface="Times New Roman" panose="02020603050405020304" pitchFamily="18" charset="0"/>
                <a:cs typeface="Times New Roman" panose="02020603050405020304" pitchFamily="18" charset="0"/>
              </a:rPr>
              <a:t>equations,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C0-Input Carry</a:t>
            </a:r>
          </a:p>
          <a:p>
            <a:pPr marL="0" indent="0">
              <a:buNone/>
            </a:pPr>
            <a:r>
              <a:rPr lang="en-US" sz="2200" dirty="0" smtClean="0">
                <a:latin typeface="Times New Roman" panose="02020603050405020304" pitchFamily="18" charset="0"/>
                <a:cs typeface="Times New Roman" panose="02020603050405020304" pitchFamily="18" charset="0"/>
              </a:rPr>
              <a:t>         C1 </a:t>
            </a:r>
            <a:r>
              <a:rPr lang="en-US" sz="2200" dirty="0">
                <a:latin typeface="Times New Roman" panose="02020603050405020304" pitchFamily="18" charset="0"/>
                <a:cs typeface="Times New Roman" panose="02020603050405020304" pitchFamily="18" charset="0"/>
              </a:rPr>
              <a:t>= G0 + P0 · </a:t>
            </a:r>
            <a:r>
              <a:rPr lang="en-US" sz="2200" dirty="0" smtClean="0">
                <a:latin typeface="Times New Roman" panose="02020603050405020304" pitchFamily="18" charset="0"/>
                <a:cs typeface="Times New Roman" panose="02020603050405020304" pitchFamily="18" charset="0"/>
              </a:rPr>
              <a:t>C0</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C2 </a:t>
            </a:r>
            <a:r>
              <a:rPr lang="en-US" sz="2200" dirty="0">
                <a:latin typeface="Times New Roman" panose="02020603050405020304" pitchFamily="18" charset="0"/>
                <a:cs typeface="Times New Roman" panose="02020603050405020304" pitchFamily="18" charset="0"/>
              </a:rPr>
              <a:t>= G1 + P1 · C1 = G1 + P1 · G0 + P1 · P0 · </a:t>
            </a:r>
            <a:r>
              <a:rPr lang="en-US" sz="2200" dirty="0" smtClean="0">
                <a:latin typeface="Times New Roman" panose="02020603050405020304" pitchFamily="18" charset="0"/>
                <a:cs typeface="Times New Roman" panose="02020603050405020304" pitchFamily="18" charset="0"/>
              </a:rPr>
              <a:t>C0</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C3 </a:t>
            </a:r>
            <a:r>
              <a:rPr lang="en-US" sz="2200" dirty="0">
                <a:latin typeface="Times New Roman" panose="02020603050405020304" pitchFamily="18" charset="0"/>
                <a:cs typeface="Times New Roman" panose="02020603050405020304" pitchFamily="18" charset="0"/>
              </a:rPr>
              <a:t>= G2 + P2 · C2 = G2 </a:t>
            </a:r>
            <a:r>
              <a:rPr lang="en-US" sz="2200" dirty="0" smtClean="0">
                <a:latin typeface="Times New Roman" panose="02020603050405020304" pitchFamily="18" charset="0"/>
                <a:cs typeface="Times New Roman" panose="02020603050405020304" pitchFamily="18" charset="0"/>
              </a:rPr>
              <a:t>+P2 </a:t>
            </a:r>
            <a:r>
              <a:rPr lang="en-US" sz="2200" dirty="0">
                <a:latin typeface="Times New Roman" panose="02020603050405020304" pitchFamily="18" charset="0"/>
                <a:cs typeface="Times New Roman" panose="02020603050405020304" pitchFamily="18" charset="0"/>
              </a:rPr>
              <a:t>· G1 + P2 · P1 · G0 + P2 · P1 · P0 · </a:t>
            </a:r>
            <a:r>
              <a:rPr lang="en-US" sz="2200" dirty="0" smtClean="0">
                <a:latin typeface="Times New Roman" panose="02020603050405020304" pitchFamily="18" charset="0"/>
                <a:cs typeface="Times New Roman" panose="02020603050405020304" pitchFamily="18" charset="0"/>
              </a:rPr>
              <a:t>C0</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C4 </a:t>
            </a:r>
            <a:r>
              <a:rPr lang="en-US" sz="2200" dirty="0">
                <a:latin typeface="Times New Roman" panose="02020603050405020304" pitchFamily="18" charset="0"/>
                <a:cs typeface="Times New Roman" panose="02020603050405020304" pitchFamily="18" charset="0"/>
              </a:rPr>
              <a:t>= G3 + P3 · C3 = G3 </a:t>
            </a:r>
            <a:r>
              <a:rPr lang="en-US" sz="2200" dirty="0" smtClean="0">
                <a:latin typeface="Times New Roman" panose="02020603050405020304" pitchFamily="18" charset="0"/>
                <a:cs typeface="Times New Roman" panose="02020603050405020304" pitchFamily="18" charset="0"/>
              </a:rPr>
              <a:t>+P3 </a:t>
            </a:r>
            <a:r>
              <a:rPr lang="en-US" sz="2200" dirty="0">
                <a:latin typeface="Times New Roman" panose="02020603050405020304" pitchFamily="18" charset="0"/>
                <a:cs typeface="Times New Roman" panose="02020603050405020304" pitchFamily="18" charset="0"/>
              </a:rPr>
              <a:t>· G2 </a:t>
            </a:r>
            <a:r>
              <a:rPr lang="en-US" sz="2200" dirty="0" smtClean="0">
                <a:latin typeface="Times New Roman" panose="02020603050405020304" pitchFamily="18" charset="0"/>
                <a:cs typeface="Times New Roman" panose="02020603050405020304" pitchFamily="18" charset="0"/>
              </a:rPr>
              <a:t>+P3 </a:t>
            </a:r>
            <a:r>
              <a:rPr lang="en-US" sz="2200" dirty="0">
                <a:latin typeface="Times New Roman" panose="02020603050405020304" pitchFamily="18" charset="0"/>
                <a:cs typeface="Times New Roman" panose="02020603050405020304" pitchFamily="18" charset="0"/>
              </a:rPr>
              <a:t>· P2 · G1 + P3 · P2 · P1 · G0 + P3 · P2 · P1 · P0 · C0</a:t>
            </a:r>
          </a:p>
        </p:txBody>
      </p:sp>
    </p:spTree>
    <p:extLst>
      <p:ext uri="{BB962C8B-B14F-4D97-AF65-F5344CB8AC3E}">
        <p14:creationId xmlns:p14="http://schemas.microsoft.com/office/powerpoint/2010/main" val="55528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716"/>
            <a:ext cx="10515600" cy="5972247"/>
          </a:xfrm>
        </p:spPr>
        <p:txBody>
          <a:bodyPr/>
          <a:lstStyle/>
          <a:p>
            <a:pPr algn="just"/>
            <a:r>
              <a:rPr lang="en-US" sz="2200" dirty="0">
                <a:latin typeface="Times New Roman" panose="02020603050405020304" pitchFamily="18" charset="0"/>
                <a:cs typeface="Times New Roman" panose="02020603050405020304" pitchFamily="18" charset="0"/>
              </a:rPr>
              <a:t>From the above Boolean equations we can observe that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does not have to wait for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propagate but actually </a:t>
            </a:r>
            <a:r>
              <a:rPr lang="en-US" sz="2200" dirty="0" smtClean="0">
                <a:latin typeface="Times New Roman" panose="02020603050405020304" pitchFamily="18" charset="0"/>
                <a:cs typeface="Times New Roman" panose="02020603050405020304" pitchFamily="18" charset="0"/>
              </a:rPr>
              <a:t>C4 is </a:t>
            </a:r>
            <a:r>
              <a:rPr lang="en-US" sz="2200" dirty="0">
                <a:latin typeface="Times New Roman" panose="02020603050405020304" pitchFamily="18" charset="0"/>
                <a:cs typeface="Times New Roman" panose="02020603050405020304" pitchFamily="18" charset="0"/>
              </a:rPr>
              <a:t>propagated at the same time as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p>
          <a:p>
            <a:pPr algn="just"/>
            <a:r>
              <a:rPr lang="en-US" sz="2200" dirty="0" smtClean="0">
                <a:latin typeface="Times New Roman" panose="02020603050405020304" pitchFamily="18" charset="0"/>
                <a:cs typeface="Times New Roman" panose="02020603050405020304" pitchFamily="18" charset="0"/>
              </a:rPr>
              <a:t>Since </a:t>
            </a:r>
            <a:r>
              <a:rPr lang="en-US" sz="2200" dirty="0">
                <a:latin typeface="Times New Roman" panose="02020603050405020304" pitchFamily="18" charset="0"/>
                <a:cs typeface="Times New Roman" panose="02020603050405020304" pitchFamily="18" charset="0"/>
              </a:rPr>
              <a:t>the Boolean expression for each carry output is the sum of products so these can be implemented with one level of AND gates followed by an OR gate</a:t>
            </a:r>
            <a:r>
              <a:rPr lang="en-US" sz="2200" dirty="0" smtClean="0">
                <a:latin typeface="Times New Roman" panose="02020603050405020304" pitchFamily="18" charset="0"/>
                <a:cs typeface="Times New Roman" panose="02020603050405020304" pitchFamily="18" charset="0"/>
              </a:rPr>
              <a:t>.</a:t>
            </a:r>
          </a:p>
          <a:p>
            <a:r>
              <a:rPr lang="en-US" sz="2200" dirty="0" smtClean="0">
                <a:solidFill>
                  <a:srgbClr val="FF0000"/>
                </a:solidFill>
                <a:latin typeface="Times New Roman" panose="02020603050405020304" pitchFamily="18" charset="0"/>
                <a:cs typeface="Times New Roman" panose="02020603050405020304" pitchFamily="18" charset="0"/>
              </a:rPr>
              <a:t>Logic Gate for Look-ahead Carry </a:t>
            </a:r>
          </a:p>
          <a:p>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653" y="1696193"/>
            <a:ext cx="6609536" cy="4909323"/>
          </a:xfrm>
          <a:prstGeom prst="rect">
            <a:avLst/>
          </a:prstGeom>
        </p:spPr>
      </p:pic>
    </p:spTree>
    <p:extLst>
      <p:ext uri="{BB962C8B-B14F-4D97-AF65-F5344CB8AC3E}">
        <p14:creationId xmlns:p14="http://schemas.microsoft.com/office/powerpoint/2010/main" val="18591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36" y="365125"/>
            <a:ext cx="10657764" cy="549275"/>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Block Diagram of 4-Bit Look Ahead-Carry adder</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206" y="1050878"/>
            <a:ext cx="10780594" cy="5377218"/>
          </a:xfrm>
        </p:spPr>
        <p:txBody>
          <a:bodyPr/>
          <a:lstStyle/>
          <a:p>
            <a:pPr algn="just"/>
            <a:r>
              <a:rPr lang="en-US" sz="2200" dirty="0">
                <a:latin typeface="Times New Roman" panose="02020603050405020304" pitchFamily="18" charset="0"/>
                <a:cs typeface="Times New Roman" panose="02020603050405020304" pitchFamily="18" charset="0"/>
              </a:rPr>
              <a:t>Carries are propagated through the carry look-ahead generator and applied as I/P’s to the </a:t>
            </a:r>
            <a:r>
              <a:rPr lang="en-US" sz="2200" dirty="0" smtClean="0">
                <a:latin typeface="Times New Roman" panose="02020603050405020304" pitchFamily="18" charset="0"/>
                <a:cs typeface="Times New Roman" panose="02020603050405020304" pitchFamily="18" charset="0"/>
              </a:rPr>
              <a:t>second XOR gate.</a:t>
            </a:r>
          </a:p>
          <a:p>
            <a:pPr algn="just"/>
            <a:r>
              <a:rPr lang="en-US" sz="2200" dirty="0" smtClean="0">
                <a:latin typeface="Times New Roman" panose="02020603050405020304" pitchFamily="18" charset="0"/>
                <a:cs typeface="Times New Roman" panose="02020603050405020304" pitchFamily="18" charset="0"/>
              </a:rPr>
              <a:t>All output carries are generated after a delay through two level of gates. Thus outputs S1 through S3 have equal propagation delay times.</a:t>
            </a:r>
          </a:p>
          <a:p>
            <a:pPr algn="just"/>
            <a:r>
              <a:rPr lang="en-US" sz="2200" dirty="0" smtClean="0">
                <a:latin typeface="Times New Roman" panose="02020603050405020304" pitchFamily="18" charset="0"/>
                <a:cs typeface="Times New Roman" panose="02020603050405020304" pitchFamily="18" charset="0"/>
              </a:rPr>
              <a:t>This circuit can add in less time because C3 does not have to wait for C2 and C1 to propagate </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136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136478"/>
            <a:ext cx="11013743" cy="6455391"/>
          </a:xfrm>
        </p:spPr>
        <p:txBody>
          <a:bodyPr/>
          <a:lstStyle/>
          <a:p>
            <a:r>
              <a:rPr lang="en-US" dirty="0" smtClean="0"/>
              <a:t>4-bit carry look-ahead adder block diagram </a:t>
            </a:r>
          </a:p>
          <a:p>
            <a:endParaRPr lang="en-US" dirty="0"/>
          </a:p>
        </p:txBody>
      </p:sp>
      <p:pic>
        <p:nvPicPr>
          <p:cNvPr id="5" name="Picture 4"/>
          <p:cNvPicPr>
            <a:picLocks noChangeAspect="1"/>
          </p:cNvPicPr>
          <p:nvPr/>
        </p:nvPicPr>
        <p:blipFill>
          <a:blip r:embed="rId2"/>
          <a:stretch>
            <a:fillRect/>
          </a:stretch>
        </p:blipFill>
        <p:spPr>
          <a:xfrm>
            <a:off x="1978925" y="776287"/>
            <a:ext cx="8338781" cy="5305425"/>
          </a:xfrm>
          <a:prstGeom prst="rect">
            <a:avLst/>
          </a:prstGeom>
        </p:spPr>
      </p:pic>
    </p:spTree>
    <p:extLst>
      <p:ext uri="{BB962C8B-B14F-4D97-AF65-F5344CB8AC3E}">
        <p14:creationId xmlns:p14="http://schemas.microsoft.com/office/powerpoint/2010/main" val="137030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3" y="365126"/>
            <a:ext cx="10698707" cy="590217"/>
          </a:xfrm>
        </p:spPr>
        <p:txBody>
          <a:bodyPr>
            <a:normAutofit/>
          </a:bodyPr>
          <a:lstStyle/>
          <a:p>
            <a:r>
              <a:rPr lang="en-US" sz="3300" dirty="0">
                <a:solidFill>
                  <a:srgbClr val="FF0000"/>
                </a:solidFill>
                <a:latin typeface="Times New Roman" panose="02020603050405020304" pitchFamily="18" charset="0"/>
                <a:cs typeface="Times New Roman" panose="02020603050405020304" pitchFamily="18" charset="0"/>
              </a:rPr>
              <a:t>Binary Adder </a:t>
            </a:r>
            <a:r>
              <a:rPr lang="en-US" sz="3300" dirty="0" smtClean="0">
                <a:solidFill>
                  <a:srgbClr val="FF0000"/>
                </a:solidFill>
                <a:latin typeface="Times New Roman" panose="02020603050405020304" pitchFamily="18" charset="0"/>
                <a:cs typeface="Times New Roman" panose="02020603050405020304" pitchFamily="18" charset="0"/>
              </a:rPr>
              <a:t>–</a:t>
            </a:r>
            <a:r>
              <a:rPr lang="en-US" sz="3300" dirty="0" err="1" smtClean="0">
                <a:solidFill>
                  <a:srgbClr val="FF0000"/>
                </a:solidFill>
                <a:latin typeface="Times New Roman" panose="02020603050405020304" pitchFamily="18" charset="0"/>
                <a:cs typeface="Times New Roman" panose="02020603050405020304" pitchFamily="18" charset="0"/>
              </a:rPr>
              <a:t>Subtractor</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0627" y="955342"/>
            <a:ext cx="10603173" cy="4694831"/>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subtraction of binary number can be done most conveniently by means of complement. </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subtraction A-B can be done by taking the 2’s complement of B and adding it to A. The 2’s complement can be obtained by taking the 1’s complement and adding one to the lest significant pair of bits. The 1’s complement can be implemented with the inverters and a one can be added to the sum through the input carry.</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addition and subtraction operation can be combined into one common circuit by including and exclusive- OR gate with each full adder.</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addition and subtraction operations can be combined into one common circuit by including an exclusive-OR gate with each full-adder.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4-bit adder-</a:t>
            </a:r>
            <a:r>
              <a:rPr lang="en-US" sz="2200" dirty="0" err="1">
                <a:latin typeface="Times New Roman" panose="02020603050405020304" pitchFamily="18" charset="0"/>
                <a:cs typeface="Times New Roman" panose="02020603050405020304" pitchFamily="18" charset="0"/>
              </a:rPr>
              <a:t>subtractor</a:t>
            </a:r>
            <a:r>
              <a:rPr lang="en-US" sz="2200" dirty="0">
                <a:latin typeface="Times New Roman" panose="02020603050405020304" pitchFamily="18" charset="0"/>
                <a:cs typeface="Times New Roman" panose="02020603050405020304" pitchFamily="18" charset="0"/>
              </a:rPr>
              <a:t> circuit is shown </a:t>
            </a:r>
            <a:r>
              <a:rPr lang="en-US" sz="2200" dirty="0" smtClean="0">
                <a:latin typeface="Times New Roman" panose="02020603050405020304" pitchFamily="18" charset="0"/>
                <a:cs typeface="Times New Roman" panose="02020603050405020304" pitchFamily="18" charset="0"/>
              </a:rPr>
              <a:t>in the below figure. </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smtClean="0"/>
          </a:p>
          <a:p>
            <a:pPr algn="just">
              <a:buFont typeface="Wingdings" panose="05000000000000000000" pitchFamily="2" charset="2"/>
              <a:buChar char="Ø"/>
            </a:pPr>
            <a:endParaRPr lang="en-US" sz="2400" dirty="0"/>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42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928</Words>
  <Application>Microsoft Office PowerPoint</Application>
  <PresentationFormat>Widescreen</PresentationFormat>
  <Paragraphs>103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Times New Roman</vt:lpstr>
      <vt:lpstr>Wingdings</vt:lpstr>
      <vt:lpstr>Office Theme</vt:lpstr>
      <vt:lpstr>Binary Adder/Ripple Carry Adder/Parallel Adder</vt:lpstr>
      <vt:lpstr>Binary Adder</vt:lpstr>
      <vt:lpstr>Why Carry Look-Ahead Adder is used?</vt:lpstr>
      <vt:lpstr>Carry Look-Ahead Adder</vt:lpstr>
      <vt:lpstr>Carry Look-Ahead Adder Cont..</vt:lpstr>
      <vt:lpstr>PowerPoint Presentation</vt:lpstr>
      <vt:lpstr>Block Diagram of 4-Bit Look Ahead-Carry adder</vt:lpstr>
      <vt:lpstr>PowerPoint Presentation</vt:lpstr>
      <vt:lpstr>Binary Adder –Subtractor</vt:lpstr>
      <vt:lpstr>Binary Adder –Subtractor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Adder</dc:title>
  <dc:creator>DELL</dc:creator>
  <cp:lastModifiedBy>sanjeev sir</cp:lastModifiedBy>
  <cp:revision>25</cp:revision>
  <dcterms:created xsi:type="dcterms:W3CDTF">2020-12-21T08:30:41Z</dcterms:created>
  <dcterms:modified xsi:type="dcterms:W3CDTF">2022-12-14T04:46:34Z</dcterms:modified>
</cp:coreProperties>
</file>