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D8A1E-CB0F-4D13-9659-5C68925518F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357245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D8A1E-CB0F-4D13-9659-5C68925518F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185057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D8A1E-CB0F-4D13-9659-5C68925518F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4115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D8A1E-CB0F-4D13-9659-5C68925518F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134493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D8A1E-CB0F-4D13-9659-5C68925518F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43741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D8A1E-CB0F-4D13-9659-5C68925518F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312955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D8A1E-CB0F-4D13-9659-5C68925518F8}"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219249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D8A1E-CB0F-4D13-9659-5C68925518F8}"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1256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8A1E-CB0F-4D13-9659-5C68925518F8}"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236530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D8A1E-CB0F-4D13-9659-5C68925518F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182273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D8A1E-CB0F-4D13-9659-5C68925518F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09E48-13BE-4622-93D4-A8EDE8414ED5}" type="slidenum">
              <a:rPr lang="en-US" smtClean="0"/>
              <a:t>‹#›</a:t>
            </a:fld>
            <a:endParaRPr lang="en-US"/>
          </a:p>
        </p:txBody>
      </p:sp>
    </p:spTree>
    <p:extLst>
      <p:ext uri="{BB962C8B-B14F-4D97-AF65-F5344CB8AC3E}">
        <p14:creationId xmlns:p14="http://schemas.microsoft.com/office/powerpoint/2010/main" val="163972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8A1E-CB0F-4D13-9659-5C68925518F8}" type="datetimeFigureOut">
              <a:rPr lang="en-US" smtClean="0"/>
              <a:t>12/14/2022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09E48-13BE-4622-93D4-A8EDE8414ED5}" type="slidenum">
              <a:rPr lang="en-US" smtClean="0"/>
              <a:t>‹#›</a:t>
            </a:fld>
            <a:endParaRPr lang="en-US"/>
          </a:p>
        </p:txBody>
      </p:sp>
    </p:spTree>
    <p:extLst>
      <p:ext uri="{BB962C8B-B14F-4D97-AF65-F5344CB8AC3E}">
        <p14:creationId xmlns:p14="http://schemas.microsoft.com/office/powerpoint/2010/main" val="1901230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275" y="480919"/>
            <a:ext cx="10590662" cy="651846"/>
          </a:xfrm>
        </p:spPr>
        <p:txBody>
          <a:bodyPr>
            <a:normAutofit/>
          </a:bodyPr>
          <a:lstStyle/>
          <a:p>
            <a:pPr algn="l"/>
            <a:r>
              <a:rPr lang="en-US" sz="3500" dirty="0" smtClean="0">
                <a:solidFill>
                  <a:srgbClr val="FF0000"/>
                </a:solidFill>
                <a:latin typeface="Times New Roman" panose="02020603050405020304" pitchFamily="18" charset="0"/>
                <a:cs typeface="Times New Roman" panose="02020603050405020304" pitchFamily="18" charset="0"/>
              </a:rPr>
              <a:t>Booth Multiplication</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4275" y="1323833"/>
            <a:ext cx="10945504" cy="4967785"/>
          </a:xfrm>
        </p:spPr>
        <p:txBody>
          <a:bodyPr>
            <a:norm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in all multiplication schemes, booth algorithm requires examination </a:t>
            </a:r>
            <a:r>
              <a:rPr lang="en-US" sz="2200" b="1" dirty="0">
                <a:latin typeface="Times New Roman" panose="02020603050405020304" pitchFamily="18" charset="0"/>
                <a:cs typeface="Times New Roman" panose="02020603050405020304" pitchFamily="18" charset="0"/>
              </a:rPr>
              <a:t>of the multiplier bits</a:t>
            </a:r>
            <a:r>
              <a:rPr lang="en-US" sz="2200" dirty="0">
                <a:latin typeface="Times New Roman" panose="02020603050405020304" pitchFamily="18" charset="0"/>
                <a:cs typeface="Times New Roman" panose="02020603050405020304" pitchFamily="18" charset="0"/>
              </a:rPr>
              <a:t> and shifting of the partial product. Prior to the shifting, the multiplicand may be added to the partial product, subtracted from the partial product, or left unchanged according to following rules</a:t>
            </a:r>
            <a:r>
              <a:rPr lang="en-US" sz="22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multiplicand is subtracted from the partial product upon encountering the first least significant 1 in a string of 1’s in the multiplier</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multiplicand is added to the partial product upon encountering the first 0 (provided that there was a previous ‘1’) in a string of 0’s in the multiplier.</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partial product does not change when the multiplier bit is identical to the previous multiplier bit.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47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3"/>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Hardware Implementation of Booths Algorithm</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82639"/>
            <a:ext cx="11166763" cy="5709106"/>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hardware implementation of the booth algorithm requires the register configuration shown in the figure below</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Multiplicand </a:t>
            </a:r>
            <a:r>
              <a:rPr lang="en-US" sz="2200" dirty="0">
                <a:latin typeface="Times New Roman" panose="02020603050405020304" pitchFamily="18" charset="0"/>
                <a:cs typeface="Times New Roman" panose="02020603050405020304" pitchFamily="18" charset="0"/>
              </a:rPr>
              <a:t>is stored in BR and Multiplier is in QR. Qn represent the least significant bit of multiplier in the register QR. An extra flip-flop Qn+1 is appended to QR to facilitate a double inspection of the multiplier.</a:t>
            </a:r>
          </a:p>
          <a:p>
            <a:pPr algn="just"/>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400" b="1" dirty="0" smtClean="0"/>
          </a:p>
        </p:txBody>
      </p:sp>
      <p:pic>
        <p:nvPicPr>
          <p:cNvPr id="6" name="Picture 5"/>
          <p:cNvPicPr>
            <a:picLocks noChangeAspect="1"/>
          </p:cNvPicPr>
          <p:nvPr/>
        </p:nvPicPr>
        <p:blipFill>
          <a:blip r:embed="rId2"/>
          <a:stretch>
            <a:fillRect/>
          </a:stretch>
        </p:blipFill>
        <p:spPr>
          <a:xfrm>
            <a:off x="2547582" y="1755455"/>
            <a:ext cx="7096836" cy="3350668"/>
          </a:xfrm>
          <a:prstGeom prst="rect">
            <a:avLst/>
          </a:prstGeom>
        </p:spPr>
      </p:pic>
    </p:spTree>
    <p:extLst>
      <p:ext uri="{BB962C8B-B14F-4D97-AF65-F5344CB8AC3E}">
        <p14:creationId xmlns:p14="http://schemas.microsoft.com/office/powerpoint/2010/main" val="120488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45660"/>
            <a:ext cx="11505063" cy="6496334"/>
          </a:xfrm>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Booth’s </a:t>
            </a:r>
            <a:r>
              <a:rPr lang="en-US" sz="2000" b="1" dirty="0" smtClean="0">
                <a:latin typeface="Times New Roman" panose="02020603050405020304" pitchFamily="18" charset="0"/>
                <a:cs typeface="Times New Roman" panose="02020603050405020304" pitchFamily="18" charset="0"/>
              </a:rPr>
              <a:t>Algorithm Flowchart –</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95785" y="651164"/>
            <a:ext cx="11505063" cy="6090830"/>
          </a:xfrm>
          <a:prstGeom prst="rect">
            <a:avLst/>
          </a:prstGeom>
        </p:spPr>
      </p:pic>
    </p:spTree>
    <p:extLst>
      <p:ext uri="{BB962C8B-B14F-4D97-AF65-F5344CB8AC3E}">
        <p14:creationId xmlns:p14="http://schemas.microsoft.com/office/powerpoint/2010/main" val="2675648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409433"/>
            <a:ext cx="11177516" cy="5767530"/>
          </a:xfrm>
        </p:spPr>
        <p:txBody>
          <a:bodyPr>
            <a:normAutofit/>
          </a:bodyPr>
          <a:lstStyle/>
          <a:p>
            <a:pPr algn="just"/>
            <a:r>
              <a:rPr lang="en-US" sz="2200" dirty="0">
                <a:latin typeface="Times New Roman" panose="02020603050405020304" pitchFamily="18" charset="0"/>
                <a:cs typeface="Times New Roman" panose="02020603050405020304" pitchFamily="18" charset="0"/>
              </a:rPr>
              <a:t>AC and the appended bit Qn+1 are initially </a:t>
            </a:r>
            <a:r>
              <a:rPr lang="en-US" sz="2200" dirty="0" smtClean="0">
                <a:latin typeface="Times New Roman" panose="02020603050405020304" pitchFamily="18" charset="0"/>
                <a:cs typeface="Times New Roman" panose="02020603050405020304" pitchFamily="18" charset="0"/>
              </a:rPr>
              <a:t>set </a:t>
            </a:r>
            <a:r>
              <a:rPr lang="en-US" sz="2200" dirty="0">
                <a:latin typeface="Times New Roman" panose="02020603050405020304" pitchFamily="18" charset="0"/>
                <a:cs typeface="Times New Roman" panose="02020603050405020304" pitchFamily="18" charset="0"/>
              </a:rPr>
              <a:t>to 0 and the sequence SC is set to a number n equal to the </a:t>
            </a:r>
            <a:r>
              <a:rPr lang="en-US" sz="2200" dirty="0" smtClean="0">
                <a:latin typeface="Times New Roman" panose="02020603050405020304" pitchFamily="18" charset="0"/>
                <a:cs typeface="Times New Roman" panose="02020603050405020304" pitchFamily="18" charset="0"/>
              </a:rPr>
              <a:t>number </a:t>
            </a:r>
            <a:r>
              <a:rPr lang="en-US" sz="2200" dirty="0">
                <a:latin typeface="Times New Roman" panose="02020603050405020304" pitchFamily="18" charset="0"/>
                <a:cs typeface="Times New Roman" panose="02020603050405020304" pitchFamily="18" charset="0"/>
              </a:rPr>
              <a:t>of bits in the multiplier</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The two bits of the multiplier in Qn and Qn+1are </a:t>
            </a:r>
            <a:r>
              <a:rPr lang="en-US" sz="2200" dirty="0" smtClean="0">
                <a:latin typeface="Times New Roman" panose="02020603050405020304" pitchFamily="18" charset="0"/>
                <a:cs typeface="Times New Roman" panose="02020603050405020304" pitchFamily="18" charset="0"/>
              </a:rPr>
              <a:t>inspected as follow</a:t>
            </a:r>
          </a:p>
          <a:p>
            <a:pPr marL="0" indent="0" algn="just">
              <a:buNone/>
            </a:pP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If the value of Qn and Qn+1 is 10, then multiplicand (BR) is subtracted from the partial product in  AC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AC&lt;-AC+BR’+1 (AC+2’s Complement of BR)</a:t>
            </a:r>
          </a:p>
          <a:p>
            <a:pPr marL="0" indent="0" algn="just">
              <a:buNone/>
            </a:pPr>
            <a:r>
              <a:rPr lang="en-US" sz="2200" dirty="0" smtClean="0">
                <a:latin typeface="Times New Roman" panose="02020603050405020304" pitchFamily="18" charset="0"/>
                <a:cs typeface="Times New Roman" panose="02020603050405020304" pitchFamily="18" charset="0"/>
              </a:rPr>
              <a:t>ii. If the value of Qn and Qn+1 is 01, then multiplicand (BR) is added to the partial product in AC.                           </a:t>
            </a:r>
          </a:p>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AC&lt;-AC+BR</a:t>
            </a:r>
          </a:p>
          <a:p>
            <a:pPr marL="0" indent="0" algn="just">
              <a:buNone/>
            </a:pPr>
            <a:r>
              <a:rPr lang="en-US" sz="2200" dirty="0" smtClean="0">
                <a:latin typeface="Times New Roman" panose="02020603050405020304" pitchFamily="18" charset="0"/>
                <a:cs typeface="Times New Roman" panose="02020603050405020304" pitchFamily="18" charset="0"/>
              </a:rPr>
              <a:t>iii. If value of Qn and Qn+1 is identical (00 or 11), then the partial product does not change.</a:t>
            </a:r>
          </a:p>
          <a:p>
            <a:pPr marL="0" indent="0" algn="just">
              <a:buNone/>
            </a:pPr>
            <a:r>
              <a:rPr lang="en-US" sz="2200" dirty="0" smtClean="0">
                <a:latin typeface="Times New Roman" panose="02020603050405020304" pitchFamily="18" charset="0"/>
                <a:cs typeface="Times New Roman" panose="02020603050405020304" pitchFamily="18" charset="0"/>
              </a:rPr>
              <a:t>iv. After each partial product the AC and QR register are shifted to the right and SC is decremented by 1.</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smtClean="0">
              <a:solidFill>
                <a:srgbClr val="FF0000"/>
              </a:solidFill>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romanLcPeriod"/>
            </a:pPr>
            <a:endParaRPr lang="en-US" sz="2000" dirty="0" smtClean="0"/>
          </a:p>
          <a:p>
            <a:pPr marL="514350" indent="-514350">
              <a:buFont typeface="Arial" panose="020B0604020202020204" pitchFamily="34" charset="0"/>
              <a:buAutoNum type="romanLcPeriod"/>
            </a:pPr>
            <a:endParaRPr lang="en-US" sz="2000" dirty="0" smtClean="0"/>
          </a:p>
          <a:p>
            <a:pPr marL="514350" indent="-514350">
              <a:buAutoNum type="romanLcPeriod"/>
            </a:pPr>
            <a:endParaRPr lang="en-US" sz="2000" dirty="0" smtClean="0"/>
          </a:p>
          <a:p>
            <a:pPr marL="514350" indent="-514350">
              <a:buAutoNum type="romanL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68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232011"/>
            <a:ext cx="11122925" cy="6455391"/>
          </a:xfrm>
        </p:spPr>
        <p:txBody>
          <a:bodyPr>
            <a:normAutofit/>
          </a:bodyPr>
          <a:lstStyle/>
          <a:p>
            <a:r>
              <a:rPr lang="en-US" sz="2200" dirty="0" smtClean="0">
                <a:latin typeface="Times New Roman" panose="02020603050405020304" pitchFamily="18" charset="0"/>
                <a:cs typeface="Times New Roman" panose="02020603050405020304" pitchFamily="18" charset="0"/>
              </a:rPr>
              <a:t>Example – A numerical example of booth’s algorithm is shown below for n = 5. It shows the step by step multiplication of -9 and -13</a:t>
            </a: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1749" y="914400"/>
            <a:ext cx="6782938" cy="5595582"/>
          </a:xfrm>
          <a:prstGeom prst="rect">
            <a:avLst/>
          </a:prstGeom>
        </p:spPr>
      </p:pic>
    </p:spTree>
    <p:extLst>
      <p:ext uri="{BB962C8B-B14F-4D97-AF65-F5344CB8AC3E}">
        <p14:creationId xmlns:p14="http://schemas.microsoft.com/office/powerpoint/2010/main" val="38783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266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Booth Multiplication</vt:lpstr>
      <vt:lpstr>Hardware Implementation of Booths Algorithm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Booth Multiplication</dc:title>
  <dc:creator>DELL</dc:creator>
  <cp:lastModifiedBy>sanjeev sir</cp:lastModifiedBy>
  <cp:revision>11</cp:revision>
  <dcterms:created xsi:type="dcterms:W3CDTF">2020-12-25T04:21:45Z</dcterms:created>
  <dcterms:modified xsi:type="dcterms:W3CDTF">2022-12-14T16:02:50Z</dcterms:modified>
</cp:coreProperties>
</file>