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E72DCC-04A4-4A3A-AD9A-5EA552880C1B}"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DB027-052B-4922-9FF0-20B6C28C22E4}" type="slidenum">
              <a:rPr lang="en-US" smtClean="0"/>
              <a:t>‹#›</a:t>
            </a:fld>
            <a:endParaRPr lang="en-US"/>
          </a:p>
        </p:txBody>
      </p:sp>
    </p:spTree>
    <p:extLst>
      <p:ext uri="{BB962C8B-B14F-4D97-AF65-F5344CB8AC3E}">
        <p14:creationId xmlns:p14="http://schemas.microsoft.com/office/powerpoint/2010/main" val="1758597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E72DCC-04A4-4A3A-AD9A-5EA552880C1B}"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DB027-052B-4922-9FF0-20B6C28C22E4}" type="slidenum">
              <a:rPr lang="en-US" smtClean="0"/>
              <a:t>‹#›</a:t>
            </a:fld>
            <a:endParaRPr lang="en-US"/>
          </a:p>
        </p:txBody>
      </p:sp>
    </p:spTree>
    <p:extLst>
      <p:ext uri="{BB962C8B-B14F-4D97-AF65-F5344CB8AC3E}">
        <p14:creationId xmlns:p14="http://schemas.microsoft.com/office/powerpoint/2010/main" val="1991161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E72DCC-04A4-4A3A-AD9A-5EA552880C1B}"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DB027-052B-4922-9FF0-20B6C28C22E4}" type="slidenum">
              <a:rPr lang="en-US" smtClean="0"/>
              <a:t>‹#›</a:t>
            </a:fld>
            <a:endParaRPr lang="en-US"/>
          </a:p>
        </p:txBody>
      </p:sp>
    </p:spTree>
    <p:extLst>
      <p:ext uri="{BB962C8B-B14F-4D97-AF65-F5344CB8AC3E}">
        <p14:creationId xmlns:p14="http://schemas.microsoft.com/office/powerpoint/2010/main" val="2822017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E72DCC-04A4-4A3A-AD9A-5EA552880C1B}"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DB027-052B-4922-9FF0-20B6C28C22E4}" type="slidenum">
              <a:rPr lang="en-US" smtClean="0"/>
              <a:t>‹#›</a:t>
            </a:fld>
            <a:endParaRPr lang="en-US"/>
          </a:p>
        </p:txBody>
      </p:sp>
    </p:spTree>
    <p:extLst>
      <p:ext uri="{BB962C8B-B14F-4D97-AF65-F5344CB8AC3E}">
        <p14:creationId xmlns:p14="http://schemas.microsoft.com/office/powerpoint/2010/main" val="752755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E72DCC-04A4-4A3A-AD9A-5EA552880C1B}"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DB027-052B-4922-9FF0-20B6C28C22E4}" type="slidenum">
              <a:rPr lang="en-US" smtClean="0"/>
              <a:t>‹#›</a:t>
            </a:fld>
            <a:endParaRPr lang="en-US"/>
          </a:p>
        </p:txBody>
      </p:sp>
    </p:spTree>
    <p:extLst>
      <p:ext uri="{BB962C8B-B14F-4D97-AF65-F5344CB8AC3E}">
        <p14:creationId xmlns:p14="http://schemas.microsoft.com/office/powerpoint/2010/main" val="2567918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E72DCC-04A4-4A3A-AD9A-5EA552880C1B}"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DB027-052B-4922-9FF0-20B6C28C22E4}" type="slidenum">
              <a:rPr lang="en-US" smtClean="0"/>
              <a:t>‹#›</a:t>
            </a:fld>
            <a:endParaRPr lang="en-US"/>
          </a:p>
        </p:txBody>
      </p:sp>
    </p:spTree>
    <p:extLst>
      <p:ext uri="{BB962C8B-B14F-4D97-AF65-F5344CB8AC3E}">
        <p14:creationId xmlns:p14="http://schemas.microsoft.com/office/powerpoint/2010/main" val="325202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E72DCC-04A4-4A3A-AD9A-5EA552880C1B}" type="datetimeFigureOut">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9DB027-052B-4922-9FF0-20B6C28C22E4}" type="slidenum">
              <a:rPr lang="en-US" smtClean="0"/>
              <a:t>‹#›</a:t>
            </a:fld>
            <a:endParaRPr lang="en-US"/>
          </a:p>
        </p:txBody>
      </p:sp>
    </p:spTree>
    <p:extLst>
      <p:ext uri="{BB962C8B-B14F-4D97-AF65-F5344CB8AC3E}">
        <p14:creationId xmlns:p14="http://schemas.microsoft.com/office/powerpoint/2010/main" val="2430350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E72DCC-04A4-4A3A-AD9A-5EA552880C1B}"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9DB027-052B-4922-9FF0-20B6C28C22E4}" type="slidenum">
              <a:rPr lang="en-US" smtClean="0"/>
              <a:t>‹#›</a:t>
            </a:fld>
            <a:endParaRPr lang="en-US"/>
          </a:p>
        </p:txBody>
      </p:sp>
    </p:spTree>
    <p:extLst>
      <p:ext uri="{BB962C8B-B14F-4D97-AF65-F5344CB8AC3E}">
        <p14:creationId xmlns:p14="http://schemas.microsoft.com/office/powerpoint/2010/main" val="990949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72DCC-04A4-4A3A-AD9A-5EA552880C1B}" type="datetimeFigureOut">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9DB027-052B-4922-9FF0-20B6C28C22E4}" type="slidenum">
              <a:rPr lang="en-US" smtClean="0"/>
              <a:t>‹#›</a:t>
            </a:fld>
            <a:endParaRPr lang="en-US"/>
          </a:p>
        </p:txBody>
      </p:sp>
    </p:spTree>
    <p:extLst>
      <p:ext uri="{BB962C8B-B14F-4D97-AF65-F5344CB8AC3E}">
        <p14:creationId xmlns:p14="http://schemas.microsoft.com/office/powerpoint/2010/main" val="384799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DCC-04A4-4A3A-AD9A-5EA552880C1B}"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DB027-052B-4922-9FF0-20B6C28C22E4}" type="slidenum">
              <a:rPr lang="en-US" smtClean="0"/>
              <a:t>‹#›</a:t>
            </a:fld>
            <a:endParaRPr lang="en-US"/>
          </a:p>
        </p:txBody>
      </p:sp>
    </p:spTree>
    <p:extLst>
      <p:ext uri="{BB962C8B-B14F-4D97-AF65-F5344CB8AC3E}">
        <p14:creationId xmlns:p14="http://schemas.microsoft.com/office/powerpoint/2010/main" val="2164250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DCC-04A4-4A3A-AD9A-5EA552880C1B}"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DB027-052B-4922-9FF0-20B6C28C22E4}" type="slidenum">
              <a:rPr lang="en-US" smtClean="0"/>
              <a:t>‹#›</a:t>
            </a:fld>
            <a:endParaRPr lang="en-US"/>
          </a:p>
        </p:txBody>
      </p:sp>
    </p:spTree>
    <p:extLst>
      <p:ext uri="{BB962C8B-B14F-4D97-AF65-F5344CB8AC3E}">
        <p14:creationId xmlns:p14="http://schemas.microsoft.com/office/powerpoint/2010/main" val="3603370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72DCC-04A4-4A3A-AD9A-5EA552880C1B}" type="datetimeFigureOut">
              <a:rPr lang="en-US" smtClean="0"/>
              <a:t>1/19/2021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DB027-052B-4922-9FF0-20B6C28C22E4}" type="slidenum">
              <a:rPr lang="en-US" smtClean="0"/>
              <a:t>‹#›</a:t>
            </a:fld>
            <a:endParaRPr lang="en-US"/>
          </a:p>
        </p:txBody>
      </p:sp>
    </p:spTree>
    <p:extLst>
      <p:ext uri="{BB962C8B-B14F-4D97-AF65-F5344CB8AC3E}">
        <p14:creationId xmlns:p14="http://schemas.microsoft.com/office/powerpoint/2010/main" val="1335027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253" y="272955"/>
            <a:ext cx="10713493" cy="586854"/>
          </a:xfrm>
        </p:spPr>
        <p:txBody>
          <a:bodyPr>
            <a:normAutofit/>
          </a:bodyPr>
          <a:lstStyle/>
          <a:p>
            <a:r>
              <a:rPr lang="en-US" sz="3300" dirty="0" smtClean="0">
                <a:solidFill>
                  <a:srgbClr val="FF0000"/>
                </a:solidFill>
                <a:latin typeface="Times New Roman" panose="02020603050405020304" pitchFamily="18" charset="0"/>
                <a:cs typeface="Times New Roman" panose="02020603050405020304" pitchFamily="18" charset="0"/>
              </a:rPr>
              <a:t>Floating-Point </a:t>
            </a:r>
            <a:r>
              <a:rPr lang="en-US" sz="3300" dirty="0">
                <a:solidFill>
                  <a:srgbClr val="FF0000"/>
                </a:solidFill>
                <a:latin typeface="Times New Roman" panose="02020603050405020304" pitchFamily="18" charset="0"/>
                <a:cs typeface="Times New Roman" panose="02020603050405020304" pitchFamily="18" charset="0"/>
              </a:rPr>
              <a:t>D</a:t>
            </a:r>
            <a:r>
              <a:rPr lang="en-US" sz="3300" dirty="0" smtClean="0">
                <a:solidFill>
                  <a:srgbClr val="FF0000"/>
                </a:solidFill>
                <a:latin typeface="Times New Roman" panose="02020603050405020304" pitchFamily="18" charset="0"/>
                <a:cs typeface="Times New Roman" panose="02020603050405020304" pitchFamily="18" charset="0"/>
              </a:rPr>
              <a:t>ivision</a:t>
            </a:r>
            <a:endParaRPr lang="en-US" sz="3300"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39253" y="968991"/>
            <a:ext cx="10929583" cy="5609230"/>
          </a:xfrm>
        </p:spPr>
        <p:txBody>
          <a:bodyPr>
            <a:normAutofit/>
          </a:bodyPr>
          <a:lstStyle/>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Floating-point division requires that the exponents be subtracted and the mantissas divided.</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mantissa division is done as in fixed-point except that the dividend has a single-precision mantissa that is placed in the AC .</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Remember that the mantissa dividend is a fraction and not an integer.</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division algorithm can be subdivided into five parts:</a:t>
            </a:r>
          </a:p>
          <a:p>
            <a:pPr algn="just"/>
            <a:r>
              <a:rPr lang="en-US" sz="2200" dirty="0" smtClean="0">
                <a:latin typeface="Times New Roman" panose="02020603050405020304" pitchFamily="18" charset="0"/>
                <a:cs typeface="Times New Roman" panose="02020603050405020304" pitchFamily="18" charset="0"/>
              </a:rPr>
              <a:t>1. Check for zeros.</a:t>
            </a:r>
          </a:p>
          <a:p>
            <a:pPr algn="just"/>
            <a:r>
              <a:rPr lang="en-US" sz="2200" dirty="0" smtClean="0">
                <a:latin typeface="Times New Roman" panose="02020603050405020304" pitchFamily="18" charset="0"/>
                <a:cs typeface="Times New Roman" panose="02020603050405020304" pitchFamily="18" charset="0"/>
              </a:rPr>
              <a:t>2. Initialize registers and evaluate the sign.</a:t>
            </a:r>
          </a:p>
          <a:p>
            <a:pPr algn="just"/>
            <a:r>
              <a:rPr lang="en-US" sz="2200" dirty="0" smtClean="0">
                <a:latin typeface="Times New Roman" panose="02020603050405020304" pitchFamily="18" charset="0"/>
                <a:cs typeface="Times New Roman" panose="02020603050405020304" pitchFamily="18" charset="0"/>
              </a:rPr>
              <a:t>3. Align the dividend.</a:t>
            </a:r>
          </a:p>
          <a:p>
            <a:pPr algn="just"/>
            <a:r>
              <a:rPr lang="en-US" sz="2200" dirty="0" smtClean="0">
                <a:latin typeface="Times New Roman" panose="02020603050405020304" pitchFamily="18" charset="0"/>
                <a:cs typeface="Times New Roman" panose="02020603050405020304" pitchFamily="18" charset="0"/>
              </a:rPr>
              <a:t>4. Subtract the exponents.</a:t>
            </a:r>
          </a:p>
          <a:p>
            <a:pPr algn="just"/>
            <a:r>
              <a:rPr lang="en-US" sz="2200" dirty="0" smtClean="0">
                <a:latin typeface="Times New Roman" panose="02020603050405020304" pitchFamily="18" charset="0"/>
                <a:cs typeface="Times New Roman" panose="02020603050405020304" pitchFamily="18" charset="0"/>
              </a:rPr>
              <a:t>5. Divide the mantissas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077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639567" cy="740344"/>
          </a:xfrm>
        </p:spPr>
        <p:txBody>
          <a:bodyPr>
            <a:normAutofit/>
          </a:bodyPr>
          <a:lstStyle/>
          <a:p>
            <a:r>
              <a:rPr lang="en-US" sz="3500" dirty="0" smtClean="0">
                <a:solidFill>
                  <a:srgbClr val="FF0000"/>
                </a:solidFill>
                <a:latin typeface="Times New Roman" panose="02020603050405020304" pitchFamily="18" charset="0"/>
                <a:cs typeface="Times New Roman" panose="02020603050405020304" pitchFamily="18" charset="0"/>
              </a:rPr>
              <a:t>The flowchart for floating-point division</a:t>
            </a:r>
            <a:endParaRPr lang="en-US" sz="3500" dirty="0">
              <a:solidFill>
                <a:srgbClr val="FF0000"/>
              </a:solidFill>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0687" y="1105470"/>
            <a:ext cx="8270543" cy="5486399"/>
          </a:xfrm>
        </p:spPr>
      </p:pic>
    </p:spTree>
    <p:extLst>
      <p:ext uri="{BB962C8B-B14F-4D97-AF65-F5344CB8AC3E}">
        <p14:creationId xmlns:p14="http://schemas.microsoft.com/office/powerpoint/2010/main" val="2185453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615" y="245660"/>
            <a:ext cx="11177515" cy="6264322"/>
          </a:xfrm>
        </p:spPr>
        <p:txBody>
          <a:bodyPr>
            <a:normAutofit/>
          </a:bodyPr>
          <a:lstStyle/>
          <a:p>
            <a:r>
              <a:rPr lang="en-US" sz="2200" dirty="0" smtClean="0">
                <a:latin typeface="Times New Roman" panose="02020603050405020304" pitchFamily="18" charset="0"/>
                <a:cs typeface="Times New Roman" panose="02020603050405020304" pitchFamily="18" charset="0"/>
              </a:rPr>
              <a:t>The two operands are checked for zero. If the divisor is zero, it indicates an attempt to divide by zero, which is an illegal operation. The operation is terminated with an error message.</a:t>
            </a:r>
          </a:p>
          <a:p>
            <a:pPr algn="just"/>
            <a:r>
              <a:rPr lang="en-US" sz="2200" dirty="0" smtClean="0">
                <a:latin typeface="Times New Roman" panose="02020603050405020304" pitchFamily="18" charset="0"/>
                <a:cs typeface="Times New Roman" panose="02020603050405020304" pitchFamily="18" charset="0"/>
              </a:rPr>
              <a:t>An alternative procedure would be to set the quotient in QR to the most positive number possible (if the dividend is positive) or to the most negative possible (if the dividend is negative). If the dividend in AC is zero, the quotient in QR is made zero and the operation terminates.</a:t>
            </a:r>
          </a:p>
          <a:p>
            <a:pPr algn="just"/>
            <a:r>
              <a:rPr lang="en-US" sz="2200" dirty="0" smtClean="0">
                <a:latin typeface="Times New Roman" panose="02020603050405020304" pitchFamily="18" charset="0"/>
                <a:cs typeface="Times New Roman" panose="02020603050405020304" pitchFamily="18" charset="0"/>
              </a:rPr>
              <a:t>If the operands are not zero, we proceed to determine the sign of the quotient and store it in Qs . The sign of the dividend in As is left unchanged to be the sign of the remainder. The Q register is cleared and the sequence counter SC is set to a number equal to the number of bits in the quotient.</a:t>
            </a:r>
          </a:p>
          <a:p>
            <a:pPr algn="just"/>
            <a:r>
              <a:rPr lang="en-US" sz="2200" dirty="0" smtClean="0">
                <a:latin typeface="Times New Roman" panose="02020603050405020304" pitchFamily="18" charset="0"/>
                <a:cs typeface="Times New Roman" panose="02020603050405020304" pitchFamily="18" charset="0"/>
              </a:rPr>
              <a:t>The dividend alignment is similar to the divide-overflow check in the fixed-point operation.</a:t>
            </a:r>
          </a:p>
          <a:p>
            <a:pPr algn="just"/>
            <a:r>
              <a:rPr lang="en-US" sz="2200" dirty="0" smtClean="0">
                <a:latin typeface="Times New Roman" panose="02020603050405020304" pitchFamily="18" charset="0"/>
                <a:cs typeface="Times New Roman" panose="02020603050405020304" pitchFamily="18" charset="0"/>
              </a:rPr>
              <a:t>The proper alignment requires that the fraction dividend be smaller than the divisor. The two fractions are compared by a subtraction test. </a:t>
            </a:r>
          </a:p>
          <a:p>
            <a:pPr algn="just"/>
            <a:r>
              <a:rPr lang="en-US" sz="2200" dirty="0" smtClean="0">
                <a:latin typeface="Times New Roman" panose="02020603050405020304" pitchFamily="18" charset="0"/>
                <a:cs typeface="Times New Roman" panose="02020603050405020304" pitchFamily="18" charset="0"/>
              </a:rPr>
              <a:t>The carry in E determines their relative magnitude. The dividend fraction is restored to its original value by adding the divisor. If A &gt;=B, it is necessary to shift A once to the right and increment the dividend exponent.</a:t>
            </a:r>
          </a:p>
          <a:p>
            <a:pPr algn="just"/>
            <a:r>
              <a:rPr lang="en-US" sz="2200" dirty="0" smtClean="0">
                <a:latin typeface="Times New Roman" panose="02020603050405020304" pitchFamily="18" charset="0"/>
                <a:cs typeface="Times New Roman" panose="02020603050405020304" pitchFamily="18" charset="0"/>
              </a:rPr>
              <a:t>Since both operands are normalized, this alignment ensures that A &lt; B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6687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9557" y="272954"/>
            <a:ext cx="11013743" cy="6250675"/>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Next, the divisor exponent is subtracted from the dividend exponent. Since both exponents were originally biased, the subtraction operation gives the difference without the bias. The bias is then added and the result transferred into q because the quotient is formed in QR.</a:t>
            </a:r>
          </a:p>
          <a:p>
            <a:pPr algn="just"/>
            <a:r>
              <a:rPr lang="en-US" sz="2200" dirty="0" smtClean="0">
                <a:latin typeface="Times New Roman" panose="02020603050405020304" pitchFamily="18" charset="0"/>
                <a:cs typeface="Times New Roman" panose="02020603050405020304" pitchFamily="18" charset="0"/>
              </a:rPr>
              <a:t>The magnitudes of the mantissas are divided as in the fixed-point case. After the operation, the mantissa quotient resides in Q and the remainder in A. The floating-point quotient is already normalized and resides in QR.</a:t>
            </a:r>
          </a:p>
          <a:p>
            <a:pPr algn="just"/>
            <a:r>
              <a:rPr lang="en-US" sz="2200" dirty="0" smtClean="0">
                <a:latin typeface="Times New Roman" panose="02020603050405020304" pitchFamily="18" charset="0"/>
                <a:cs typeface="Times New Roman" panose="02020603050405020304" pitchFamily="18" charset="0"/>
              </a:rPr>
              <a:t>The exponent of the remainder should be the same as the exponent of the dividend.</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7906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458</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Floating-Point Division</vt:lpstr>
      <vt:lpstr>The flowchart for floating-point division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Floating-point division</dc:title>
  <dc:creator>DELL</dc:creator>
  <cp:lastModifiedBy>DELL</cp:lastModifiedBy>
  <cp:revision>5</cp:revision>
  <dcterms:created xsi:type="dcterms:W3CDTF">2021-01-12T06:02:38Z</dcterms:created>
  <dcterms:modified xsi:type="dcterms:W3CDTF">2021-01-19T06:46:55Z</dcterms:modified>
</cp:coreProperties>
</file>