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CAC4FA-CA53-4632-80AD-97343D4EBAFE}"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8F35F-5D87-43CE-9933-B1D33E62C375}" type="slidenum">
              <a:rPr lang="en-US" smtClean="0"/>
              <a:t>‹#›</a:t>
            </a:fld>
            <a:endParaRPr lang="en-US"/>
          </a:p>
        </p:txBody>
      </p:sp>
    </p:spTree>
    <p:extLst>
      <p:ext uri="{BB962C8B-B14F-4D97-AF65-F5344CB8AC3E}">
        <p14:creationId xmlns:p14="http://schemas.microsoft.com/office/powerpoint/2010/main" val="229761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AC4FA-CA53-4632-80AD-97343D4EBAFE}"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8F35F-5D87-43CE-9933-B1D33E62C375}" type="slidenum">
              <a:rPr lang="en-US" smtClean="0"/>
              <a:t>‹#›</a:t>
            </a:fld>
            <a:endParaRPr lang="en-US"/>
          </a:p>
        </p:txBody>
      </p:sp>
    </p:spTree>
    <p:extLst>
      <p:ext uri="{BB962C8B-B14F-4D97-AF65-F5344CB8AC3E}">
        <p14:creationId xmlns:p14="http://schemas.microsoft.com/office/powerpoint/2010/main" val="417606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AC4FA-CA53-4632-80AD-97343D4EBAFE}"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8F35F-5D87-43CE-9933-B1D33E62C375}" type="slidenum">
              <a:rPr lang="en-US" smtClean="0"/>
              <a:t>‹#›</a:t>
            </a:fld>
            <a:endParaRPr lang="en-US"/>
          </a:p>
        </p:txBody>
      </p:sp>
    </p:spTree>
    <p:extLst>
      <p:ext uri="{BB962C8B-B14F-4D97-AF65-F5344CB8AC3E}">
        <p14:creationId xmlns:p14="http://schemas.microsoft.com/office/powerpoint/2010/main" val="189316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AC4FA-CA53-4632-80AD-97343D4EBAFE}"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8F35F-5D87-43CE-9933-B1D33E62C375}" type="slidenum">
              <a:rPr lang="en-US" smtClean="0"/>
              <a:t>‹#›</a:t>
            </a:fld>
            <a:endParaRPr lang="en-US"/>
          </a:p>
        </p:txBody>
      </p:sp>
    </p:spTree>
    <p:extLst>
      <p:ext uri="{BB962C8B-B14F-4D97-AF65-F5344CB8AC3E}">
        <p14:creationId xmlns:p14="http://schemas.microsoft.com/office/powerpoint/2010/main" val="310778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CAC4FA-CA53-4632-80AD-97343D4EBAFE}"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8F35F-5D87-43CE-9933-B1D33E62C375}" type="slidenum">
              <a:rPr lang="en-US" smtClean="0"/>
              <a:t>‹#›</a:t>
            </a:fld>
            <a:endParaRPr lang="en-US"/>
          </a:p>
        </p:txBody>
      </p:sp>
    </p:spTree>
    <p:extLst>
      <p:ext uri="{BB962C8B-B14F-4D97-AF65-F5344CB8AC3E}">
        <p14:creationId xmlns:p14="http://schemas.microsoft.com/office/powerpoint/2010/main" val="20348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CAC4FA-CA53-4632-80AD-97343D4EBAFE}"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8F35F-5D87-43CE-9933-B1D33E62C375}" type="slidenum">
              <a:rPr lang="en-US" smtClean="0"/>
              <a:t>‹#›</a:t>
            </a:fld>
            <a:endParaRPr lang="en-US"/>
          </a:p>
        </p:txBody>
      </p:sp>
    </p:spTree>
    <p:extLst>
      <p:ext uri="{BB962C8B-B14F-4D97-AF65-F5344CB8AC3E}">
        <p14:creationId xmlns:p14="http://schemas.microsoft.com/office/powerpoint/2010/main" val="154974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CAC4FA-CA53-4632-80AD-97343D4EBAFE}"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8F35F-5D87-43CE-9933-B1D33E62C375}" type="slidenum">
              <a:rPr lang="en-US" smtClean="0"/>
              <a:t>‹#›</a:t>
            </a:fld>
            <a:endParaRPr lang="en-US"/>
          </a:p>
        </p:txBody>
      </p:sp>
    </p:spTree>
    <p:extLst>
      <p:ext uri="{BB962C8B-B14F-4D97-AF65-F5344CB8AC3E}">
        <p14:creationId xmlns:p14="http://schemas.microsoft.com/office/powerpoint/2010/main" val="288293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CAC4FA-CA53-4632-80AD-97343D4EBAFE}"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8F35F-5D87-43CE-9933-B1D33E62C375}" type="slidenum">
              <a:rPr lang="en-US" smtClean="0"/>
              <a:t>‹#›</a:t>
            </a:fld>
            <a:endParaRPr lang="en-US"/>
          </a:p>
        </p:txBody>
      </p:sp>
    </p:spTree>
    <p:extLst>
      <p:ext uri="{BB962C8B-B14F-4D97-AF65-F5344CB8AC3E}">
        <p14:creationId xmlns:p14="http://schemas.microsoft.com/office/powerpoint/2010/main" val="222273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AC4FA-CA53-4632-80AD-97343D4EBAFE}"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8F35F-5D87-43CE-9933-B1D33E62C375}" type="slidenum">
              <a:rPr lang="en-US" smtClean="0"/>
              <a:t>‹#›</a:t>
            </a:fld>
            <a:endParaRPr lang="en-US"/>
          </a:p>
        </p:txBody>
      </p:sp>
    </p:spTree>
    <p:extLst>
      <p:ext uri="{BB962C8B-B14F-4D97-AF65-F5344CB8AC3E}">
        <p14:creationId xmlns:p14="http://schemas.microsoft.com/office/powerpoint/2010/main" val="160634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CAC4FA-CA53-4632-80AD-97343D4EBAFE}"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8F35F-5D87-43CE-9933-B1D33E62C375}" type="slidenum">
              <a:rPr lang="en-US" smtClean="0"/>
              <a:t>‹#›</a:t>
            </a:fld>
            <a:endParaRPr lang="en-US"/>
          </a:p>
        </p:txBody>
      </p:sp>
    </p:spTree>
    <p:extLst>
      <p:ext uri="{BB962C8B-B14F-4D97-AF65-F5344CB8AC3E}">
        <p14:creationId xmlns:p14="http://schemas.microsoft.com/office/powerpoint/2010/main" val="2800262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CAC4FA-CA53-4632-80AD-97343D4EBAFE}"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8F35F-5D87-43CE-9933-B1D33E62C375}" type="slidenum">
              <a:rPr lang="en-US" smtClean="0"/>
              <a:t>‹#›</a:t>
            </a:fld>
            <a:endParaRPr lang="en-US"/>
          </a:p>
        </p:txBody>
      </p:sp>
    </p:spTree>
    <p:extLst>
      <p:ext uri="{BB962C8B-B14F-4D97-AF65-F5344CB8AC3E}">
        <p14:creationId xmlns:p14="http://schemas.microsoft.com/office/powerpoint/2010/main" val="65835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AC4FA-CA53-4632-80AD-97343D4EBAFE}" type="datetimeFigureOut">
              <a:rPr lang="en-US" smtClean="0"/>
              <a:t>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8F35F-5D87-43CE-9933-B1D33E62C375}" type="slidenum">
              <a:rPr lang="en-US" smtClean="0"/>
              <a:t>‹#›</a:t>
            </a:fld>
            <a:endParaRPr lang="en-US"/>
          </a:p>
        </p:txBody>
      </p:sp>
    </p:spTree>
    <p:extLst>
      <p:ext uri="{BB962C8B-B14F-4D97-AF65-F5344CB8AC3E}">
        <p14:creationId xmlns:p14="http://schemas.microsoft.com/office/powerpoint/2010/main" val="802478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741" y="221611"/>
            <a:ext cx="11041038" cy="638198"/>
          </a:xfrm>
        </p:spPr>
        <p:txBody>
          <a:bodyPr>
            <a:normAutofit/>
          </a:bodyPr>
          <a:lstStyle/>
          <a:p>
            <a:pPr algn="l"/>
            <a:r>
              <a:rPr lang="en-US" sz="3300" dirty="0" smtClean="0">
                <a:solidFill>
                  <a:srgbClr val="FF0000"/>
                </a:solidFill>
                <a:latin typeface="Times New Roman" panose="02020603050405020304" pitchFamily="18" charset="0"/>
                <a:cs typeface="Times New Roman" panose="02020603050405020304" pitchFamily="18" charset="0"/>
              </a:rPr>
              <a:t>Multiplication of Two floating point numbers </a:t>
            </a:r>
            <a:endParaRPr lang="en-US" sz="33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68741" y="1009935"/>
            <a:ext cx="11041038" cy="5472752"/>
          </a:xfrm>
        </p:spPr>
        <p:txBody>
          <a:bodyPr>
            <a:normAutofit/>
          </a:bodyPr>
          <a:lstStyle/>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multiplication of two floating-point numbers requires that we multiply the mantissas and add the exponents.</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No comparison of exponents or alignment of mantissas is necessary.</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multiplication of the mantissas is performed in the same way as in fixed-point to provide a double-precision product.</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multiplication algorithm can be subdivided into four parts:</a:t>
            </a:r>
          </a:p>
          <a:p>
            <a:pPr algn="l"/>
            <a:r>
              <a:rPr lang="en-US" sz="2200" dirty="0" smtClean="0">
                <a:latin typeface="Times New Roman" panose="02020603050405020304" pitchFamily="18" charset="0"/>
                <a:cs typeface="Times New Roman" panose="02020603050405020304" pitchFamily="18" charset="0"/>
              </a:rPr>
              <a:t>1. Check for zeros.</a:t>
            </a:r>
          </a:p>
          <a:p>
            <a:pPr algn="l"/>
            <a:r>
              <a:rPr lang="en-US" sz="2200" dirty="0" smtClean="0">
                <a:latin typeface="Times New Roman" panose="02020603050405020304" pitchFamily="18" charset="0"/>
                <a:cs typeface="Times New Roman" panose="02020603050405020304" pitchFamily="18" charset="0"/>
              </a:rPr>
              <a:t>2. Add the exponents.</a:t>
            </a:r>
          </a:p>
          <a:p>
            <a:pPr algn="l"/>
            <a:r>
              <a:rPr lang="en-US" sz="2200" dirty="0" smtClean="0">
                <a:latin typeface="Times New Roman" panose="02020603050405020304" pitchFamily="18" charset="0"/>
                <a:cs typeface="Times New Roman" panose="02020603050405020304" pitchFamily="18" charset="0"/>
              </a:rPr>
              <a:t>3. Multiply the mantissas.</a:t>
            </a:r>
          </a:p>
          <a:p>
            <a:pPr algn="l"/>
            <a:r>
              <a:rPr lang="en-US" sz="2200" dirty="0" smtClean="0">
                <a:latin typeface="Times New Roman" panose="02020603050405020304" pitchFamily="18" charset="0"/>
                <a:cs typeface="Times New Roman" panose="02020603050405020304" pitchFamily="18" charset="0"/>
              </a:rPr>
              <a:t>4. Normalize the product.</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Steps 2 and 3 can be done simultaneously if separate adders are available for the mantissas and exponents.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14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normAutofit/>
          </a:bodyPr>
          <a:lstStyle/>
          <a:p>
            <a:r>
              <a:rPr lang="en-US" sz="3300" dirty="0" smtClean="0">
                <a:solidFill>
                  <a:srgbClr val="FF0000"/>
                </a:solidFill>
                <a:latin typeface="Times New Roman" panose="02020603050405020304" pitchFamily="18" charset="0"/>
                <a:cs typeface="Times New Roman" panose="02020603050405020304" pitchFamily="18" charset="0"/>
              </a:rPr>
              <a:t>Flowchart: Multiplication of floating point numbers</a:t>
            </a:r>
            <a:endParaRPr lang="en-US" sz="33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7797" y="1078174"/>
            <a:ext cx="11122925" cy="5527342"/>
          </a:xfrm>
        </p:spPr>
        <p:txBody>
          <a:bodyPr>
            <a:normAutofit/>
          </a:bodyPr>
          <a:lstStyle/>
          <a:p>
            <a:r>
              <a:rPr lang="en-US" sz="2200" dirty="0" smtClean="0">
                <a:latin typeface="Times New Roman" panose="02020603050405020304" pitchFamily="18" charset="0"/>
                <a:cs typeface="Times New Roman" panose="02020603050405020304" pitchFamily="18" charset="0"/>
              </a:rPr>
              <a:t>The two operands are checked to determine if they contain a zero. If either operand is equal to zero, the product in the AC is set to zero and the operation is terminated. If neither of the operands is equal to zero, the process continues with the exponent addition.</a:t>
            </a:r>
          </a:p>
          <a:p>
            <a:pPr algn="just"/>
            <a:r>
              <a:rPr lang="en-US" sz="2200" dirty="0" smtClean="0">
                <a:latin typeface="Times New Roman" panose="02020603050405020304" pitchFamily="18" charset="0"/>
                <a:cs typeface="Times New Roman" panose="02020603050405020304" pitchFamily="18" charset="0"/>
              </a:rPr>
              <a:t>The exponent of the multiplier is in q and the adder is between exponents a and b. It is necessary to transfer the exponents from q to a, add the two exponents, and transfer the sum into a. </a:t>
            </a:r>
          </a:p>
          <a:p>
            <a:pPr algn="just"/>
            <a:r>
              <a:rPr lang="en-US" sz="2200" dirty="0" smtClean="0">
                <a:latin typeface="Times New Roman" panose="02020603050405020304" pitchFamily="18" charset="0"/>
                <a:cs typeface="Times New Roman" panose="02020603050405020304" pitchFamily="18" charset="0"/>
              </a:rPr>
              <a:t>Since both exponents are biased by the addition of a constant, the exponent sum will have double this bias. The correct biased exponent for the product is obtained by subtracting the bias number from the sum.</a:t>
            </a:r>
          </a:p>
          <a:p>
            <a:pPr algn="just"/>
            <a:r>
              <a:rPr lang="en-US" sz="2200" dirty="0" smtClean="0">
                <a:latin typeface="Times New Roman" panose="02020603050405020304" pitchFamily="18" charset="0"/>
                <a:cs typeface="Times New Roman" panose="02020603050405020304" pitchFamily="18" charset="0"/>
              </a:rPr>
              <a:t>The multiplication of the mantissas is done as in the fixed-point case with the product residing in A and Q . Overflow cannot occur during multiplication, so there is no need to check for it.</a:t>
            </a:r>
          </a:p>
          <a:p>
            <a:pPr algn="just"/>
            <a:r>
              <a:rPr lang="en-US" sz="2200" dirty="0" smtClean="0">
                <a:latin typeface="Times New Roman" panose="02020603050405020304" pitchFamily="18" charset="0"/>
                <a:cs typeface="Times New Roman" panose="02020603050405020304" pitchFamily="18" charset="0"/>
              </a:rPr>
              <a:t>The product may have an underflow, so the most significant bit in A is checked. If it is a 1, the product is already normalized. If it is a 0, the mantissa in AQ is shifted left and the exponent decremented.</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55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8483" y="286604"/>
            <a:ext cx="6496335" cy="6141492"/>
          </a:xfrm>
        </p:spPr>
      </p:pic>
    </p:spTree>
    <p:extLst>
      <p:ext uri="{BB962C8B-B14F-4D97-AF65-F5344CB8AC3E}">
        <p14:creationId xmlns:p14="http://schemas.microsoft.com/office/powerpoint/2010/main" val="3776471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333</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Multiplication of Two floating point numbers </vt:lpstr>
      <vt:lpstr>Flowchart: Multiplication of floating point numbers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Multiplication of Two floating point numbers </dc:title>
  <dc:creator>DELL</dc:creator>
  <cp:lastModifiedBy>DELL</cp:lastModifiedBy>
  <cp:revision>5</cp:revision>
  <dcterms:created xsi:type="dcterms:W3CDTF">2021-01-11T15:39:27Z</dcterms:created>
  <dcterms:modified xsi:type="dcterms:W3CDTF">2021-01-19T06:46:50Z</dcterms:modified>
</cp:coreProperties>
</file>