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48E506-13C2-4B8C-88C2-6564C3B2106F}"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5F00A-B08A-4187-BFFE-EEB2DFD404F5}" type="slidenum">
              <a:rPr lang="en-US" smtClean="0"/>
              <a:t>‹#›</a:t>
            </a:fld>
            <a:endParaRPr lang="en-US"/>
          </a:p>
        </p:txBody>
      </p:sp>
    </p:spTree>
    <p:extLst>
      <p:ext uri="{BB962C8B-B14F-4D97-AF65-F5344CB8AC3E}">
        <p14:creationId xmlns:p14="http://schemas.microsoft.com/office/powerpoint/2010/main" val="104816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48E506-13C2-4B8C-88C2-6564C3B2106F}"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5F00A-B08A-4187-BFFE-EEB2DFD404F5}" type="slidenum">
              <a:rPr lang="en-US" smtClean="0"/>
              <a:t>‹#›</a:t>
            </a:fld>
            <a:endParaRPr lang="en-US"/>
          </a:p>
        </p:txBody>
      </p:sp>
    </p:spTree>
    <p:extLst>
      <p:ext uri="{BB962C8B-B14F-4D97-AF65-F5344CB8AC3E}">
        <p14:creationId xmlns:p14="http://schemas.microsoft.com/office/powerpoint/2010/main" val="369737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48E506-13C2-4B8C-88C2-6564C3B2106F}"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5F00A-B08A-4187-BFFE-EEB2DFD404F5}" type="slidenum">
              <a:rPr lang="en-US" smtClean="0"/>
              <a:t>‹#›</a:t>
            </a:fld>
            <a:endParaRPr lang="en-US"/>
          </a:p>
        </p:txBody>
      </p:sp>
    </p:spTree>
    <p:extLst>
      <p:ext uri="{BB962C8B-B14F-4D97-AF65-F5344CB8AC3E}">
        <p14:creationId xmlns:p14="http://schemas.microsoft.com/office/powerpoint/2010/main" val="356891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48E506-13C2-4B8C-88C2-6564C3B2106F}"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5F00A-B08A-4187-BFFE-EEB2DFD404F5}" type="slidenum">
              <a:rPr lang="en-US" smtClean="0"/>
              <a:t>‹#›</a:t>
            </a:fld>
            <a:endParaRPr lang="en-US"/>
          </a:p>
        </p:txBody>
      </p:sp>
    </p:spTree>
    <p:extLst>
      <p:ext uri="{BB962C8B-B14F-4D97-AF65-F5344CB8AC3E}">
        <p14:creationId xmlns:p14="http://schemas.microsoft.com/office/powerpoint/2010/main" val="146088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48E506-13C2-4B8C-88C2-6564C3B2106F}"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5F00A-B08A-4187-BFFE-EEB2DFD404F5}" type="slidenum">
              <a:rPr lang="en-US" smtClean="0"/>
              <a:t>‹#›</a:t>
            </a:fld>
            <a:endParaRPr lang="en-US"/>
          </a:p>
        </p:txBody>
      </p:sp>
    </p:spTree>
    <p:extLst>
      <p:ext uri="{BB962C8B-B14F-4D97-AF65-F5344CB8AC3E}">
        <p14:creationId xmlns:p14="http://schemas.microsoft.com/office/powerpoint/2010/main" val="150475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48E506-13C2-4B8C-88C2-6564C3B2106F}"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F5F00A-B08A-4187-BFFE-EEB2DFD404F5}" type="slidenum">
              <a:rPr lang="en-US" smtClean="0"/>
              <a:t>‹#›</a:t>
            </a:fld>
            <a:endParaRPr lang="en-US"/>
          </a:p>
        </p:txBody>
      </p:sp>
    </p:spTree>
    <p:extLst>
      <p:ext uri="{BB962C8B-B14F-4D97-AF65-F5344CB8AC3E}">
        <p14:creationId xmlns:p14="http://schemas.microsoft.com/office/powerpoint/2010/main" val="339032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48E506-13C2-4B8C-88C2-6564C3B2106F}"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F5F00A-B08A-4187-BFFE-EEB2DFD404F5}" type="slidenum">
              <a:rPr lang="en-US" smtClean="0"/>
              <a:t>‹#›</a:t>
            </a:fld>
            <a:endParaRPr lang="en-US"/>
          </a:p>
        </p:txBody>
      </p:sp>
    </p:spTree>
    <p:extLst>
      <p:ext uri="{BB962C8B-B14F-4D97-AF65-F5344CB8AC3E}">
        <p14:creationId xmlns:p14="http://schemas.microsoft.com/office/powerpoint/2010/main" val="74728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48E506-13C2-4B8C-88C2-6564C3B2106F}"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F5F00A-B08A-4187-BFFE-EEB2DFD404F5}" type="slidenum">
              <a:rPr lang="en-US" smtClean="0"/>
              <a:t>‹#›</a:t>
            </a:fld>
            <a:endParaRPr lang="en-US"/>
          </a:p>
        </p:txBody>
      </p:sp>
    </p:spTree>
    <p:extLst>
      <p:ext uri="{BB962C8B-B14F-4D97-AF65-F5344CB8AC3E}">
        <p14:creationId xmlns:p14="http://schemas.microsoft.com/office/powerpoint/2010/main" val="2439770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8E506-13C2-4B8C-88C2-6564C3B2106F}"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F5F00A-B08A-4187-BFFE-EEB2DFD404F5}" type="slidenum">
              <a:rPr lang="en-US" smtClean="0"/>
              <a:t>‹#›</a:t>
            </a:fld>
            <a:endParaRPr lang="en-US"/>
          </a:p>
        </p:txBody>
      </p:sp>
    </p:spTree>
    <p:extLst>
      <p:ext uri="{BB962C8B-B14F-4D97-AF65-F5344CB8AC3E}">
        <p14:creationId xmlns:p14="http://schemas.microsoft.com/office/powerpoint/2010/main" val="128247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48E506-13C2-4B8C-88C2-6564C3B2106F}"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F5F00A-B08A-4187-BFFE-EEB2DFD404F5}" type="slidenum">
              <a:rPr lang="en-US" smtClean="0"/>
              <a:t>‹#›</a:t>
            </a:fld>
            <a:endParaRPr lang="en-US"/>
          </a:p>
        </p:txBody>
      </p:sp>
    </p:spTree>
    <p:extLst>
      <p:ext uri="{BB962C8B-B14F-4D97-AF65-F5344CB8AC3E}">
        <p14:creationId xmlns:p14="http://schemas.microsoft.com/office/powerpoint/2010/main" val="133320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48E506-13C2-4B8C-88C2-6564C3B2106F}"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F5F00A-B08A-4187-BFFE-EEB2DFD404F5}" type="slidenum">
              <a:rPr lang="en-US" smtClean="0"/>
              <a:t>‹#›</a:t>
            </a:fld>
            <a:endParaRPr lang="en-US"/>
          </a:p>
        </p:txBody>
      </p:sp>
    </p:spTree>
    <p:extLst>
      <p:ext uri="{BB962C8B-B14F-4D97-AF65-F5344CB8AC3E}">
        <p14:creationId xmlns:p14="http://schemas.microsoft.com/office/powerpoint/2010/main" val="304380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8E506-13C2-4B8C-88C2-6564C3B2106F}" type="datetimeFigureOut">
              <a:rPr lang="en-US" smtClean="0"/>
              <a:t>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5F00A-B08A-4187-BFFE-EEB2DFD404F5}" type="slidenum">
              <a:rPr lang="en-US" smtClean="0"/>
              <a:t>‹#›</a:t>
            </a:fld>
            <a:endParaRPr lang="en-US"/>
          </a:p>
        </p:txBody>
      </p:sp>
    </p:spTree>
    <p:extLst>
      <p:ext uri="{BB962C8B-B14F-4D97-AF65-F5344CB8AC3E}">
        <p14:creationId xmlns:p14="http://schemas.microsoft.com/office/powerpoint/2010/main" val="3440633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740" y="218365"/>
            <a:ext cx="10822675" cy="586853"/>
          </a:xfrm>
        </p:spPr>
        <p:txBody>
          <a:bodyPr>
            <a:normAutofit fontScale="90000"/>
          </a:bodyPr>
          <a:lstStyle/>
          <a:p>
            <a:r>
              <a:rPr lang="en-US" sz="3700" dirty="0" smtClean="0">
                <a:solidFill>
                  <a:srgbClr val="FF0000"/>
                </a:solidFill>
                <a:latin typeface="Times New Roman" panose="02020603050405020304" pitchFamily="18" charset="0"/>
                <a:cs typeface="Times New Roman" panose="02020603050405020304" pitchFamily="18" charset="0"/>
              </a:rPr>
              <a:t>Floating-point Arithmetic operations</a:t>
            </a:r>
            <a:r>
              <a:rPr lang="en-US" dirty="0" smtClean="0"/>
              <a:t>:</a:t>
            </a:r>
            <a:endParaRPr lang="en-US" dirty="0"/>
          </a:p>
        </p:txBody>
      </p:sp>
      <p:sp>
        <p:nvSpPr>
          <p:cNvPr id="3" name="Subtitle 2"/>
          <p:cNvSpPr>
            <a:spLocks noGrp="1"/>
          </p:cNvSpPr>
          <p:nvPr>
            <p:ph type="subTitle" idx="1"/>
          </p:nvPr>
        </p:nvSpPr>
        <p:spPr>
          <a:xfrm>
            <a:off x="668740" y="805218"/>
            <a:ext cx="10822675" cy="5841242"/>
          </a:xfrm>
        </p:spPr>
        <p:txBody>
          <a:bodyPr>
            <a:normAutofit/>
          </a:bodyPr>
          <a:lstStyle/>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In many high-level programming languages we have a facility for specifying floating-point numbers. The most common way is by a real declaration statement. High level programming languages must have a provision for handling floating-point arithmetic operations. </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operations are generally built in the internal hardware. If no hardware is available, the compiler must be designed with a package of floating-point software subroutine. </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Although the hardware method is more expensive, it is much more efficient than the software method. Therefore, floating- point hardware is included in most computers and is omitted only in very small ones.</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77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263" y="327546"/>
            <a:ext cx="11273050" cy="6182436"/>
          </a:xfrm>
        </p:spPr>
        <p:txBody>
          <a:bodyPr>
            <a:normAutofit/>
          </a:bodyPr>
          <a:lstStyle/>
          <a:p>
            <a:r>
              <a:rPr lang="en-US" sz="2200" dirty="0">
                <a:latin typeface="Times New Roman" panose="02020603050405020304" pitchFamily="18" charset="0"/>
                <a:cs typeface="Times New Roman" panose="02020603050405020304" pitchFamily="18" charset="0"/>
              </a:rPr>
              <a:t>If BR is equal to zero, the operation is </a:t>
            </a:r>
            <a:r>
              <a:rPr lang="en-US" sz="2200" dirty="0" smtClean="0">
                <a:latin typeface="Times New Roman" panose="02020603050405020304" pitchFamily="18" charset="0"/>
                <a:cs typeface="Times New Roman" panose="02020603050405020304" pitchFamily="18" charset="0"/>
              </a:rPr>
              <a:t>terminated, with </a:t>
            </a:r>
            <a:r>
              <a:rPr lang="en-US" sz="2200" dirty="0">
                <a:latin typeface="Times New Roman" panose="02020603050405020304" pitchFamily="18" charset="0"/>
                <a:cs typeface="Times New Roman" panose="02020603050405020304" pitchFamily="18" charset="0"/>
              </a:rPr>
              <a:t>the value in the AC being the result. If AC is equal to zero, we </a:t>
            </a:r>
            <a:r>
              <a:rPr lang="en-US" sz="2200" dirty="0" smtClean="0">
                <a:latin typeface="Times New Roman" panose="02020603050405020304" pitchFamily="18" charset="0"/>
                <a:cs typeface="Times New Roman" panose="02020603050405020304" pitchFamily="18" charset="0"/>
              </a:rPr>
              <a:t>transfer the </a:t>
            </a:r>
            <a:r>
              <a:rPr lang="en-US" sz="2200" dirty="0">
                <a:latin typeface="Times New Roman" panose="02020603050405020304" pitchFamily="18" charset="0"/>
                <a:cs typeface="Times New Roman" panose="02020603050405020304" pitchFamily="18" charset="0"/>
              </a:rPr>
              <a:t>content of BR into AC and also complement its sign if the numbers are </a:t>
            </a:r>
            <a:r>
              <a:rPr lang="en-US" sz="2200" dirty="0" smtClean="0">
                <a:latin typeface="Times New Roman" panose="02020603050405020304" pitchFamily="18" charset="0"/>
                <a:cs typeface="Times New Roman" panose="02020603050405020304" pitchFamily="18" charset="0"/>
              </a:rPr>
              <a:t>to be </a:t>
            </a:r>
            <a:r>
              <a:rPr lang="en-US" sz="2200" dirty="0">
                <a:latin typeface="Times New Roman" panose="02020603050405020304" pitchFamily="18" charset="0"/>
                <a:cs typeface="Times New Roman" panose="02020603050405020304" pitchFamily="18" charset="0"/>
              </a:rPr>
              <a:t>subtracted. If neither number is equal to zero, we proceed to align </a:t>
            </a:r>
            <a:r>
              <a:rPr lang="en-US" sz="2200" dirty="0" smtClean="0">
                <a:latin typeface="Times New Roman" panose="02020603050405020304" pitchFamily="18" charset="0"/>
                <a:cs typeface="Times New Roman" panose="02020603050405020304" pitchFamily="18" charset="0"/>
              </a:rPr>
              <a:t>the mantissas.</a:t>
            </a:r>
          </a:p>
          <a:p>
            <a:r>
              <a:rPr lang="en-US" sz="2200" dirty="0">
                <a:latin typeface="Times New Roman" panose="02020603050405020304" pitchFamily="18" charset="0"/>
                <a:cs typeface="Times New Roman" panose="02020603050405020304" pitchFamily="18" charset="0"/>
              </a:rPr>
              <a:t>The magnitude comparator attached to exponents a and b provides </a:t>
            </a:r>
            <a:r>
              <a:rPr lang="en-US" sz="2200" dirty="0" smtClean="0">
                <a:latin typeface="Times New Roman" panose="02020603050405020304" pitchFamily="18" charset="0"/>
                <a:cs typeface="Times New Roman" panose="02020603050405020304" pitchFamily="18" charset="0"/>
              </a:rPr>
              <a:t>three outputs </a:t>
            </a:r>
            <a:r>
              <a:rPr lang="en-US" sz="2200" dirty="0">
                <a:latin typeface="Times New Roman" panose="02020603050405020304" pitchFamily="18" charset="0"/>
                <a:cs typeface="Times New Roman" panose="02020603050405020304" pitchFamily="18" charset="0"/>
              </a:rPr>
              <a:t>that indicate their relative magnitude.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the two exponents are </a:t>
            </a:r>
            <a:r>
              <a:rPr lang="en-US" sz="2200" dirty="0" smtClean="0">
                <a:latin typeface="Times New Roman" panose="02020603050405020304" pitchFamily="18" charset="0"/>
                <a:cs typeface="Times New Roman" panose="02020603050405020304" pitchFamily="18" charset="0"/>
              </a:rPr>
              <a:t>equal, we </a:t>
            </a:r>
            <a:r>
              <a:rPr lang="en-US" sz="2200" dirty="0">
                <a:latin typeface="Times New Roman" panose="02020603050405020304" pitchFamily="18" charset="0"/>
                <a:cs typeface="Times New Roman" panose="02020603050405020304" pitchFamily="18" charset="0"/>
              </a:rPr>
              <a:t>go to perform the arithmetic operation.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the exponents are not equal, </a:t>
            </a:r>
            <a:r>
              <a:rPr lang="en-US" sz="2200" dirty="0" smtClean="0">
                <a:latin typeface="Times New Roman" panose="02020603050405020304" pitchFamily="18" charset="0"/>
                <a:cs typeface="Times New Roman" panose="02020603050405020304" pitchFamily="18" charset="0"/>
              </a:rPr>
              <a:t>the mantissa </a:t>
            </a:r>
            <a:r>
              <a:rPr lang="en-US" sz="2200" dirty="0">
                <a:latin typeface="Times New Roman" panose="02020603050405020304" pitchFamily="18" charset="0"/>
                <a:cs typeface="Times New Roman" panose="02020603050405020304" pitchFamily="18" charset="0"/>
              </a:rPr>
              <a:t>having the smaller exponent is shifted to the right and its </a:t>
            </a:r>
            <a:r>
              <a:rPr lang="en-US" sz="2200" dirty="0" smtClean="0">
                <a:latin typeface="Times New Roman" panose="02020603050405020304" pitchFamily="18" charset="0"/>
                <a:cs typeface="Times New Roman" panose="02020603050405020304" pitchFamily="18" charset="0"/>
              </a:rPr>
              <a:t>exponent incremented</a:t>
            </a:r>
            <a:r>
              <a:rPr lang="en-US" sz="2200" dirty="0">
                <a:latin typeface="Times New Roman" panose="02020603050405020304" pitchFamily="18" charset="0"/>
                <a:cs typeface="Times New Roman" panose="02020603050405020304" pitchFamily="18" charset="0"/>
              </a:rPr>
              <a:t>. This process is repeated until the two exponents are equal</a:t>
            </a:r>
            <a:r>
              <a:rPr lang="en-US" sz="2200" dirty="0" smtClean="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The addition and subtraction of the two mantissas is identical to </a:t>
            </a:r>
            <a:r>
              <a:rPr lang="en-US" sz="2200" dirty="0" smtClean="0">
                <a:latin typeface="Times New Roman" panose="02020603050405020304" pitchFamily="18" charset="0"/>
                <a:cs typeface="Times New Roman" panose="02020603050405020304" pitchFamily="18" charset="0"/>
              </a:rPr>
              <a:t>the fixed-point </a:t>
            </a:r>
            <a:r>
              <a:rPr lang="en-US" sz="2200" dirty="0">
                <a:latin typeface="Times New Roman" panose="02020603050405020304" pitchFamily="18" charset="0"/>
                <a:cs typeface="Times New Roman" panose="02020603050405020304" pitchFamily="18" charset="0"/>
              </a:rPr>
              <a:t>addition and subtraction </a:t>
            </a:r>
            <a:r>
              <a:rPr lang="en-US" sz="2200" dirty="0" smtClean="0">
                <a:latin typeface="Times New Roman" panose="02020603050405020304" pitchFamily="18" charset="0"/>
                <a:cs typeface="Times New Roman" panose="02020603050405020304" pitchFamily="18" charset="0"/>
              </a:rPr>
              <a:t>algorithm.</a:t>
            </a:r>
          </a:p>
          <a:p>
            <a:r>
              <a:rPr lang="en-US" sz="2200" dirty="0" smtClean="0">
                <a:latin typeface="Times New Roman" panose="02020603050405020304" pitchFamily="18" charset="0"/>
                <a:cs typeface="Times New Roman" panose="02020603050405020304" pitchFamily="18" charset="0"/>
              </a:rPr>
              <a:t>The magnitude </a:t>
            </a:r>
            <a:r>
              <a:rPr lang="en-US" sz="2200" dirty="0">
                <a:latin typeface="Times New Roman" panose="02020603050405020304" pitchFamily="18" charset="0"/>
                <a:cs typeface="Times New Roman" panose="02020603050405020304" pitchFamily="18" charset="0"/>
              </a:rPr>
              <a:t>part is added or subtracted depending on the operation and </a:t>
            </a:r>
            <a:r>
              <a:rPr lang="en-US" sz="2200" dirty="0" smtClean="0">
                <a:latin typeface="Times New Roman" panose="02020603050405020304" pitchFamily="18" charset="0"/>
                <a:cs typeface="Times New Roman" panose="02020603050405020304" pitchFamily="18" charset="0"/>
              </a:rPr>
              <a:t>the signs </a:t>
            </a:r>
            <a:r>
              <a:rPr lang="en-US" sz="2200" dirty="0">
                <a:latin typeface="Times New Roman" panose="02020603050405020304" pitchFamily="18" charset="0"/>
                <a:cs typeface="Times New Roman" panose="02020603050405020304" pitchFamily="18" charset="0"/>
              </a:rPr>
              <a:t>of the two mantissas. </a:t>
            </a:r>
          </a:p>
          <a:p>
            <a:r>
              <a:rPr lang="en-US" sz="2200" dirty="0" smtClean="0">
                <a:latin typeface="Times New Roman" panose="02020603050405020304" pitchFamily="18" charset="0"/>
                <a:cs typeface="Times New Roman" panose="02020603050405020304" pitchFamily="18" charset="0"/>
              </a:rPr>
              <a:t>If an overflow occurs when the magnitudes are added, it is transferred into flip-flop E. If E is equal to 1, the bit is transferred into A1 and all other bits of A are shifted </a:t>
            </a:r>
            <a:r>
              <a:rPr lang="en-US" sz="2200" dirty="0">
                <a:latin typeface="Times New Roman" panose="02020603050405020304" pitchFamily="18" charset="0"/>
                <a:cs typeface="Times New Roman" panose="02020603050405020304" pitchFamily="18" charset="0"/>
              </a:rPr>
              <a:t>right. The exponent must be </a:t>
            </a:r>
            <a:r>
              <a:rPr lang="en-US" sz="2200" dirty="0" smtClean="0">
                <a:latin typeface="Times New Roman" panose="02020603050405020304" pitchFamily="18" charset="0"/>
                <a:cs typeface="Times New Roman" panose="02020603050405020304" pitchFamily="18" charset="0"/>
              </a:rPr>
              <a:t>incremented to </a:t>
            </a:r>
            <a:r>
              <a:rPr lang="en-US" sz="2200" dirty="0">
                <a:latin typeface="Times New Roman" panose="02020603050405020304" pitchFamily="18" charset="0"/>
                <a:cs typeface="Times New Roman" panose="02020603050405020304" pitchFamily="18" charset="0"/>
              </a:rPr>
              <a:t>maintain the correct </a:t>
            </a:r>
            <a:r>
              <a:rPr lang="en-US" sz="2200" dirty="0" smtClean="0">
                <a:latin typeface="Times New Roman" panose="02020603050405020304" pitchFamily="18" charset="0"/>
                <a:cs typeface="Times New Roman" panose="02020603050405020304" pitchFamily="18" charset="0"/>
              </a:rPr>
              <a:t>number.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027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558" y="436728"/>
            <a:ext cx="11218460" cy="6100550"/>
          </a:xfrm>
        </p:spPr>
        <p:txBody>
          <a:bodyPr>
            <a:normAutofit/>
          </a:bodyPr>
          <a:lstStyle/>
          <a:p>
            <a:r>
              <a:rPr lang="en-US" sz="2200" dirty="0">
                <a:latin typeface="Times New Roman" panose="02020603050405020304" pitchFamily="18" charset="0"/>
                <a:cs typeface="Times New Roman" panose="02020603050405020304" pitchFamily="18" charset="0"/>
              </a:rPr>
              <a:t>If the magnitudes were subtracted, the result may be zero or may </a:t>
            </a:r>
            <a:r>
              <a:rPr lang="en-US" sz="2200" dirty="0" smtClean="0">
                <a:latin typeface="Times New Roman" panose="02020603050405020304" pitchFamily="18" charset="0"/>
                <a:cs typeface="Times New Roman" panose="02020603050405020304" pitchFamily="18" charset="0"/>
              </a:rPr>
              <a:t>have an </a:t>
            </a:r>
            <a:r>
              <a:rPr lang="en-US" sz="2200" dirty="0">
                <a:latin typeface="Times New Roman" panose="02020603050405020304" pitchFamily="18" charset="0"/>
                <a:cs typeface="Times New Roman" panose="02020603050405020304" pitchFamily="18" charset="0"/>
              </a:rPr>
              <a:t>underflow.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the mantissa is zero, the entire floating-point number in </a:t>
            </a:r>
            <a:r>
              <a:rPr lang="en-US" sz="2200" dirty="0" smtClean="0">
                <a:latin typeface="Times New Roman" panose="02020603050405020304" pitchFamily="18" charset="0"/>
                <a:cs typeface="Times New Roman" panose="02020603050405020304" pitchFamily="18" charset="0"/>
              </a:rPr>
              <a:t>the AC </a:t>
            </a:r>
            <a:r>
              <a:rPr lang="en-US" sz="2200" dirty="0">
                <a:latin typeface="Times New Roman" panose="02020603050405020304" pitchFamily="18" charset="0"/>
                <a:cs typeface="Times New Roman" panose="02020603050405020304" pitchFamily="18" charset="0"/>
              </a:rPr>
              <a:t>is made zero. Otherwise, the mantissa must have at least one bit that </a:t>
            </a:r>
            <a:r>
              <a:rPr lang="en-US" sz="2200" dirty="0" smtClean="0">
                <a:latin typeface="Times New Roman" panose="02020603050405020304" pitchFamily="18" charset="0"/>
                <a:cs typeface="Times New Roman" panose="02020603050405020304" pitchFamily="18" charset="0"/>
              </a:rPr>
              <a:t>is equal </a:t>
            </a:r>
            <a:r>
              <a:rPr lang="en-US" sz="2200" dirty="0">
                <a:latin typeface="Times New Roman" panose="02020603050405020304" pitchFamily="18" charset="0"/>
                <a:cs typeface="Times New Roman" panose="02020603050405020304" pitchFamily="18" charset="0"/>
              </a:rPr>
              <a:t>to 1.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mantissa has an underflow if the most significant bit in </a:t>
            </a:r>
            <a:r>
              <a:rPr lang="en-US" sz="2200" dirty="0" smtClean="0">
                <a:latin typeface="Times New Roman" panose="02020603050405020304" pitchFamily="18" charset="0"/>
                <a:cs typeface="Times New Roman" panose="02020603050405020304" pitchFamily="18" charset="0"/>
              </a:rPr>
              <a:t>position A1 </a:t>
            </a:r>
            <a:r>
              <a:rPr lang="en-US" sz="2200" dirty="0">
                <a:latin typeface="Times New Roman" panose="02020603050405020304" pitchFamily="18" charset="0"/>
                <a:cs typeface="Times New Roman" panose="02020603050405020304" pitchFamily="18" charset="0"/>
              </a:rPr>
              <a:t>is 0. In that case, the mantissa is shifted left and the exponent </a:t>
            </a:r>
            <a:r>
              <a:rPr lang="en-US" sz="2200" dirty="0" smtClean="0">
                <a:latin typeface="Times New Roman" panose="02020603050405020304" pitchFamily="18" charset="0"/>
                <a:cs typeface="Times New Roman" panose="02020603050405020304" pitchFamily="18" charset="0"/>
              </a:rPr>
              <a:t>decremented. </a:t>
            </a: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bit in A1 is checked again and the process is repeated until it is equal </a:t>
            </a:r>
            <a:r>
              <a:rPr lang="en-US" sz="2200" dirty="0" smtClean="0">
                <a:latin typeface="Times New Roman" panose="02020603050405020304" pitchFamily="18" charset="0"/>
                <a:cs typeface="Times New Roman" panose="02020603050405020304" pitchFamily="18" charset="0"/>
              </a:rPr>
              <a:t>to 1</a:t>
            </a:r>
            <a:r>
              <a:rPr lang="en-US" sz="2200" dirty="0">
                <a:latin typeface="Times New Roman" panose="02020603050405020304" pitchFamily="18" charset="0"/>
                <a:cs typeface="Times New Roman" panose="02020603050405020304" pitchFamily="18" charset="0"/>
              </a:rPr>
              <a:t>. When A1 = 1, the mantissa is normalized and the operation is completed.</a:t>
            </a:r>
          </a:p>
        </p:txBody>
      </p:sp>
    </p:spTree>
    <p:extLst>
      <p:ext uri="{BB962C8B-B14F-4D97-AF65-F5344CB8AC3E}">
        <p14:creationId xmlns:p14="http://schemas.microsoft.com/office/powerpoint/2010/main" val="137428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4807"/>
          </a:xfrm>
        </p:spPr>
        <p:txBody>
          <a:bodyPr>
            <a:normAutofit fontScale="90000"/>
          </a:bodyPr>
          <a:lstStyle/>
          <a:p>
            <a:r>
              <a:rPr lang="en-US" sz="3700" b="1" dirty="0" smtClean="0">
                <a:latin typeface="Times New Roman" panose="02020603050405020304" pitchFamily="18" charset="0"/>
                <a:cs typeface="Times New Roman" panose="02020603050405020304" pitchFamily="18" charset="0"/>
              </a:rPr>
              <a:t/>
            </a:r>
            <a:br>
              <a:rPr lang="en-US" sz="3700" b="1" dirty="0" smtClean="0">
                <a:latin typeface="Times New Roman" panose="02020603050405020304" pitchFamily="18" charset="0"/>
                <a:cs typeface="Times New Roman" panose="02020603050405020304" pitchFamily="18" charset="0"/>
              </a:rPr>
            </a:br>
            <a:r>
              <a:rPr lang="en-US" sz="3700" dirty="0" smtClean="0">
                <a:solidFill>
                  <a:srgbClr val="FF0000"/>
                </a:solidFill>
                <a:latin typeface="Times New Roman" panose="02020603050405020304" pitchFamily="18" charset="0"/>
                <a:cs typeface="Times New Roman" panose="02020603050405020304" pitchFamily="18" charset="0"/>
              </a:rPr>
              <a:t>Basic Considerations </a:t>
            </a:r>
            <a:r>
              <a:rPr lang="en-US" sz="3700" b="1" dirty="0" smtClean="0">
                <a:solidFill>
                  <a:srgbClr val="FF0000"/>
                </a:solidFill>
                <a:latin typeface="Times New Roman" panose="02020603050405020304" pitchFamily="18" charset="0"/>
                <a:cs typeface="Times New Roman" panose="02020603050405020304" pitchFamily="18" charset="0"/>
              </a:rPr>
              <a:t>:</a:t>
            </a:r>
            <a:r>
              <a:rPr lang="en-US" b="1" dirty="0" smtClean="0">
                <a:solidFill>
                  <a:srgbClr val="FF0000"/>
                </a:solidFill>
                <a:latin typeface="Times New Roman" panose="02020603050405020304" pitchFamily="18" charset="0"/>
                <a:cs typeface="Times New Roman" panose="02020603050405020304" pitchFamily="18" charset="0"/>
              </a:rPr>
              <a:t/>
            </a:r>
            <a:br>
              <a:rPr lang="en-US" b="1" dirty="0" smtClean="0">
                <a:solidFill>
                  <a:srgbClr val="FF0000"/>
                </a:solidFill>
                <a:latin typeface="Times New Roman" panose="02020603050405020304" pitchFamily="18" charset="0"/>
                <a:cs typeface="Times New Roman" panose="02020603050405020304" pitchFamily="18" charset="0"/>
              </a:rPr>
            </a:b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14149" y="1009933"/>
                <a:ext cx="10739651" cy="5167029"/>
              </a:xfrm>
            </p:spPr>
            <p:txBody>
              <a:bodyPr>
                <a:normAutofit/>
              </a:bodyPr>
              <a:lstStyle/>
              <a:p>
                <a:pPr marL="342900" indent="-342900" algn="just"/>
                <a:r>
                  <a:rPr lang="en-US" sz="2200" dirty="0" smtClean="0">
                    <a:latin typeface="Times New Roman" panose="02020603050405020304" pitchFamily="18" charset="0"/>
                    <a:cs typeface="Times New Roman" panose="02020603050405020304" pitchFamily="18" charset="0"/>
                  </a:rPr>
                  <a:t>There are two part of a floating-point number in a computer - a mantissa m and an exponent e. The two parts represent a number generated from multiplying m times a radix r raised to the value of e. Thus</a:t>
                </a:r>
              </a:p>
              <a:p>
                <a:pPr marL="0" indent="0" algn="just">
                  <a:buNone/>
                </a:pPr>
                <a:r>
                  <a:rPr lang="en-US" sz="2200" b="0" dirty="0">
                    <a:latin typeface="Times New Roman" panose="02020603050405020304" pitchFamily="18" charset="0"/>
                    <a:cs typeface="Times New Roman" panose="02020603050405020304" pitchFamily="18" charset="0"/>
                  </a:rPr>
                  <a:t> </a:t>
                </a:r>
                <a:r>
                  <a:rPr lang="en-US" sz="2200" b="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𝑟</m:t>
                        </m:r>
                      </m:e>
                      <m:sup>
                        <m:r>
                          <a:rPr lang="en-US" sz="2200" b="0" i="1" smtClean="0">
                            <a:latin typeface="Cambria Math" panose="02040503050406030204" pitchFamily="18" charset="0"/>
                            <a:cs typeface="Times New Roman" panose="02020603050405020304" pitchFamily="18" charset="0"/>
                          </a:rPr>
                          <m:t>𝑒</m:t>
                        </m:r>
                      </m:sup>
                    </m:sSup>
                  </m:oMath>
                </a14:m>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Only the mantissa m and the exponent e are physically represented in the register (including their signs)</a:t>
                </a:r>
              </a:p>
              <a:p>
                <a:pPr algn="just"/>
                <a:r>
                  <a:rPr lang="en-US" sz="2200" dirty="0" smtClean="0">
                    <a:latin typeface="Times New Roman" panose="02020603050405020304" pitchFamily="18" charset="0"/>
                    <a:cs typeface="Times New Roman" panose="02020603050405020304" pitchFamily="18" charset="0"/>
                  </a:rPr>
                  <a:t>The mantissa may be a fraction or an integer. The exponent should be integer.</a:t>
                </a:r>
              </a:p>
              <a:p>
                <a:pPr algn="just"/>
                <a:r>
                  <a:rPr lang="en-US" sz="2200" dirty="0" smtClean="0">
                    <a:latin typeface="Times New Roman" panose="02020603050405020304" pitchFamily="18" charset="0"/>
                    <a:cs typeface="Times New Roman" panose="02020603050405020304" pitchFamily="18" charset="0"/>
                  </a:rPr>
                  <a:t>For example, assume a fraction representation and a radix 10. The decimal number 537.25 is represented in a register with m = .53725 and e = 3 and is interpreted to represent the floating-point number</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.53725</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10</m:t>
                        </m:r>
                      </m:e>
                      <m:sup>
                        <m:r>
                          <a:rPr lang="en-US" sz="2200" b="0" i="1" smtClean="0">
                            <a:latin typeface="Cambria Math" panose="02040503050406030204" pitchFamily="18" charset="0"/>
                            <a:cs typeface="Times New Roman" panose="02020603050405020304" pitchFamily="18" charset="0"/>
                          </a:rPr>
                          <m:t>3</m:t>
                        </m:r>
                      </m:sup>
                    </m:sSup>
                  </m:oMath>
                </a14:m>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 value of the exponent indicates that the actual position of the decimal point is three positions to the right of the indicated decimal point in the fraction.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14149" y="1009933"/>
                <a:ext cx="10739651" cy="5167029"/>
              </a:xfrm>
              <a:blipFill rotWithShape="0">
                <a:blip r:embed="rId2"/>
                <a:stretch>
                  <a:fillRect l="-681" t="-1417" r="-738"/>
                </a:stretch>
              </a:blipFill>
            </p:spPr>
            <p:txBody>
              <a:bodyPr/>
              <a:lstStyle/>
              <a:p>
                <a:r>
                  <a:rPr lang="en-US">
                    <a:noFill/>
                  </a:rPr>
                  <a:t> </a:t>
                </a:r>
              </a:p>
            </p:txBody>
          </p:sp>
        </mc:Fallback>
      </mc:AlternateContent>
    </p:spTree>
    <p:extLst>
      <p:ext uri="{BB962C8B-B14F-4D97-AF65-F5344CB8AC3E}">
        <p14:creationId xmlns:p14="http://schemas.microsoft.com/office/powerpoint/2010/main" val="219167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259307"/>
            <a:ext cx="11300347" cy="6182436"/>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A floating-point binary number is represented in a similar manner except that it uses base 2 for the exponent. For example, the binary number + 1001 . 1 10 is represented with an 8-bit fraction and 6-bit exponent a s follows</a:t>
            </a:r>
          </a:p>
          <a:p>
            <a:pPr marL="0" indent="0" algn="just">
              <a:buNone/>
            </a:pPr>
            <a:r>
              <a:rPr lang="en-US" sz="2200" dirty="0" smtClean="0">
                <a:latin typeface="Times New Roman" panose="02020603050405020304" pitchFamily="18" charset="0"/>
                <a:cs typeface="Times New Roman" panose="02020603050405020304" pitchFamily="18" charset="0"/>
              </a:rPr>
              <a:t>                                          Fraction                          Exponent </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01001110                         00100</a:t>
            </a:r>
            <a:endParaRPr lang="en-US" sz="18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fraction has a 0 in the leftmost position to denote positive. The binary point of the fraction follows the sign bit but is not shown in the register. The exponent has the equivalent binary number +4. The floating-point number is equivalent to</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A floating-point number is said to be normalized if the most significant digit of the mantissa in nonzero. So the mantissa contains the maximum possible number of significant digits. For example, the decimal number 350 is normalized but 00035 is not.</a:t>
            </a:r>
          </a:p>
          <a:p>
            <a:pPr algn="just"/>
            <a:r>
              <a:rPr lang="en-US" sz="2200" dirty="0" smtClean="0">
                <a:latin typeface="Times New Roman" panose="02020603050405020304" pitchFamily="18" charset="0"/>
                <a:cs typeface="Times New Roman" panose="02020603050405020304" pitchFamily="18" charset="0"/>
              </a:rPr>
              <a:t>We cannot normalize a zero because it does not have a nonzero digit. It is represented in floating-point by all 0’s in the mantissa and exponent.</a:t>
            </a:r>
          </a:p>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683776" y="3170971"/>
            <a:ext cx="3161092" cy="873457"/>
          </a:xfrm>
          <a:prstGeom prst="rect">
            <a:avLst/>
          </a:prstGeom>
        </p:spPr>
      </p:pic>
    </p:spTree>
    <p:extLst>
      <p:ext uri="{BB962C8B-B14F-4D97-AF65-F5344CB8AC3E}">
        <p14:creationId xmlns:p14="http://schemas.microsoft.com/office/powerpoint/2010/main" val="3739479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39" y="259307"/>
            <a:ext cx="11212773" cy="6277971"/>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Floating-point representation increases the range of numbers for a given register. Consider a computer with 48-bit words.</a:t>
            </a:r>
          </a:p>
          <a:p>
            <a:pPr algn="just"/>
            <a:r>
              <a:rPr lang="en-US" sz="2200" dirty="0" smtClean="0">
                <a:latin typeface="Times New Roman" panose="02020603050405020304" pitchFamily="18" charset="0"/>
                <a:cs typeface="Times New Roman" panose="02020603050405020304" pitchFamily="18" charset="0"/>
              </a:rPr>
              <a:t>The 48 bits can be used to represent a floating-point number with 36 bits for the mantissa and 12 bits for the exponent.</a:t>
            </a:r>
          </a:p>
          <a:p>
            <a:pPr marL="0" indent="0" algn="just">
              <a:buNone/>
            </a:pPr>
            <a:r>
              <a:rPr lang="en-US" sz="2200" b="1" dirty="0" smtClean="0">
                <a:solidFill>
                  <a:srgbClr val="FF0000"/>
                </a:solidFill>
                <a:latin typeface="Times New Roman" panose="02020603050405020304" pitchFamily="18" charset="0"/>
                <a:cs typeface="Times New Roman" panose="02020603050405020304" pitchFamily="18" charset="0"/>
              </a:rPr>
              <a:t>Floating Point Arithmetic Operations:</a:t>
            </a:r>
          </a:p>
          <a:p>
            <a:pPr algn="just"/>
            <a:r>
              <a:rPr lang="en-US" sz="2200" dirty="0" smtClean="0">
                <a:latin typeface="Times New Roman" panose="02020603050405020304" pitchFamily="18" charset="0"/>
                <a:cs typeface="Times New Roman" panose="02020603050405020304" pitchFamily="18" charset="0"/>
              </a:rPr>
              <a:t>Arithmetic operations with floating-point numbers are more complicated than with fixed-point numbers. Their execution also takes longer time and requires more complex hardware. </a:t>
            </a:r>
          </a:p>
          <a:p>
            <a:pPr algn="just"/>
            <a:r>
              <a:rPr lang="en-US" sz="2200" dirty="0" smtClean="0">
                <a:latin typeface="Times New Roman" panose="02020603050405020304" pitchFamily="18" charset="0"/>
                <a:cs typeface="Times New Roman" panose="02020603050405020304" pitchFamily="18" charset="0"/>
              </a:rPr>
              <a:t>Adding or subtracting two numbers requires first an alignment of the radix point since the exponent parts must be made equal before adding or subtracting the mantissas.</a:t>
            </a:r>
          </a:p>
          <a:p>
            <a:pPr algn="just"/>
            <a:r>
              <a:rPr lang="en-US" sz="2200" dirty="0" smtClean="0">
                <a:latin typeface="Times New Roman" panose="02020603050405020304" pitchFamily="18" charset="0"/>
                <a:cs typeface="Times New Roman" panose="02020603050405020304" pitchFamily="18" charset="0"/>
              </a:rPr>
              <a:t>For example: It is necessary that the two exponents be equal before the mantissas can be added. We can either shift the first number three positions to the left, or shift the second number three positions to the right.</a:t>
            </a:r>
          </a:p>
          <a:p>
            <a:pPr algn="just"/>
            <a:r>
              <a:rPr lang="en-US" sz="2200" dirty="0" smtClean="0">
                <a:latin typeface="Times New Roman" panose="02020603050405020304" pitchFamily="18" charset="0"/>
                <a:cs typeface="Times New Roman" panose="02020603050405020304" pitchFamily="18" charset="0"/>
              </a:rPr>
              <a:t>When the mantissas are stored in registers, shifting to the left causes a loss of most significant digits. Shifting to the right causes a loss of least significant digits.</a:t>
            </a:r>
          </a:p>
          <a:p>
            <a:pPr algn="just"/>
            <a:r>
              <a:rPr lang="en-US" sz="2200" dirty="0" smtClean="0">
                <a:latin typeface="Times New Roman" panose="02020603050405020304" pitchFamily="18" charset="0"/>
                <a:cs typeface="Times New Roman" panose="02020603050405020304" pitchFamily="18" charset="0"/>
              </a:rPr>
              <a:t>The second method is preferable because it only reduces the accuracy, while the first method may cause an error. The usual alignment procedure is to shift the mantissa that has the smaller exponent to the right by a number of places equal to the difference between the exponents.</a:t>
            </a:r>
          </a:p>
        </p:txBody>
      </p:sp>
    </p:spTree>
    <p:extLst>
      <p:ext uri="{BB962C8B-B14F-4D97-AF65-F5344CB8AC3E}">
        <p14:creationId xmlns:p14="http://schemas.microsoft.com/office/powerpoint/2010/main" val="114595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966" y="259306"/>
            <a:ext cx="11368585" cy="6264323"/>
          </a:xfrm>
        </p:spPr>
        <p:txBody>
          <a:bodyPr>
            <a:normAutofit/>
          </a:bodyPr>
          <a:lstStyle/>
          <a:p>
            <a:r>
              <a:rPr lang="en-US" sz="2200" dirty="0" smtClean="0">
                <a:latin typeface="Times New Roman" panose="02020603050405020304" pitchFamily="18" charset="0"/>
                <a:cs typeface="Times New Roman" panose="02020603050405020304" pitchFamily="18" charset="0"/>
              </a:rPr>
              <a:t>After this is done, the mantissas can be added:</a:t>
            </a: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When two normalized mantissas are added, the sum may contain an overflow digit. An overflow can be corrected easily by shifting the sum once to the </a:t>
            </a:r>
            <a:r>
              <a:rPr lang="en-US" sz="2200" b="1" dirty="0" smtClean="0">
                <a:latin typeface="Times New Roman" panose="02020603050405020304" pitchFamily="18" charset="0"/>
                <a:cs typeface="Times New Roman" panose="02020603050405020304" pitchFamily="18" charset="0"/>
              </a:rPr>
              <a:t>right</a:t>
            </a:r>
            <a:r>
              <a:rPr lang="en-US" sz="2200" dirty="0" smtClean="0">
                <a:latin typeface="Times New Roman" panose="02020603050405020304" pitchFamily="18" charset="0"/>
                <a:cs typeface="Times New Roman" panose="02020603050405020304" pitchFamily="18" charset="0"/>
              </a:rPr>
              <a:t> and incrementing the exponent..</a:t>
            </a:r>
          </a:p>
          <a:p>
            <a:pPr algn="just"/>
            <a:r>
              <a:rPr lang="en-US" sz="2200" dirty="0" smtClean="0">
                <a:latin typeface="Times New Roman" panose="02020603050405020304" pitchFamily="18" charset="0"/>
                <a:cs typeface="Times New Roman" panose="02020603050405020304" pitchFamily="18" charset="0"/>
              </a:rPr>
              <a:t>When two numbers are subtracted, the result may contain most significant zeros as shown in the following example:</a:t>
            </a:r>
          </a:p>
          <a:p>
            <a:pPr marL="0" indent="0">
              <a:buNone/>
            </a:pPr>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A floating-point number that has a 0 in the most significant position of the mantissa is said to have an underflow. To normalize a number that contains an underflow, it is necessary to shift the mantissa to the </a:t>
            </a:r>
            <a:r>
              <a:rPr lang="en-US" sz="2200" b="1" dirty="0" smtClean="0">
                <a:latin typeface="Times New Roman" panose="02020603050405020304" pitchFamily="18" charset="0"/>
                <a:cs typeface="Times New Roman" panose="02020603050405020304" pitchFamily="18" charset="0"/>
              </a:rPr>
              <a:t>left</a:t>
            </a:r>
            <a:r>
              <a:rPr lang="en-US" sz="2200" dirty="0" smtClean="0">
                <a:latin typeface="Times New Roman" panose="02020603050405020304" pitchFamily="18" charset="0"/>
                <a:cs typeface="Times New Roman" panose="02020603050405020304" pitchFamily="18" charset="0"/>
              </a:rPr>
              <a:t> and decrement the exponent until a nonzero digit appears in the first position.</a:t>
            </a:r>
          </a:p>
          <a:p>
            <a:pPr algn="just"/>
            <a:r>
              <a:rPr lang="en-US" sz="2200" dirty="0" smtClean="0">
                <a:latin typeface="Times New Roman" panose="02020603050405020304" pitchFamily="18" charset="0"/>
                <a:cs typeface="Times New Roman" panose="02020603050405020304" pitchFamily="18" charset="0"/>
              </a:rPr>
              <a:t>Floating-point multiplication and division do not require an alignment of the mantissas. The product can be formed by multiplying the two mantissas and adding the exponents.</a:t>
            </a: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66782" y="753897"/>
            <a:ext cx="3343701" cy="938425"/>
          </a:xfrm>
          <a:prstGeom prst="rect">
            <a:avLst/>
          </a:prstGeom>
        </p:spPr>
      </p:pic>
      <p:pic>
        <p:nvPicPr>
          <p:cNvPr id="5" name="Picture 4"/>
          <p:cNvPicPr>
            <a:picLocks noChangeAspect="1"/>
          </p:cNvPicPr>
          <p:nvPr/>
        </p:nvPicPr>
        <p:blipFill>
          <a:blip r:embed="rId3"/>
          <a:stretch>
            <a:fillRect/>
          </a:stretch>
        </p:blipFill>
        <p:spPr>
          <a:xfrm>
            <a:off x="4667535" y="3200401"/>
            <a:ext cx="2442948" cy="955342"/>
          </a:xfrm>
          <a:prstGeom prst="rect">
            <a:avLst/>
          </a:prstGeom>
        </p:spPr>
      </p:pic>
    </p:spTree>
    <p:extLst>
      <p:ext uri="{BB962C8B-B14F-4D97-AF65-F5344CB8AC3E}">
        <p14:creationId xmlns:p14="http://schemas.microsoft.com/office/powerpoint/2010/main" val="59918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5" y="365126"/>
            <a:ext cx="10931856" cy="617513"/>
          </a:xfrm>
        </p:spPr>
        <p:txBody>
          <a:bodyPr>
            <a:normAutofit/>
          </a:bodyPr>
          <a:lstStyle/>
          <a:p>
            <a:r>
              <a:rPr lang="en-US" sz="3300" dirty="0" smtClean="0">
                <a:solidFill>
                  <a:srgbClr val="FF0000"/>
                </a:solidFill>
                <a:latin typeface="Times New Roman" panose="02020603050405020304" pitchFamily="18" charset="0"/>
                <a:cs typeface="Times New Roman" panose="02020603050405020304" pitchFamily="18" charset="0"/>
              </a:rPr>
              <a:t>Register Configuration</a:t>
            </a:r>
            <a:endParaRPr lang="en-US" sz="33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1445" y="982640"/>
            <a:ext cx="10931856" cy="5650172"/>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The register configuration for floating-point operations is shown in figure. As a rule, the same registers and adder used for fixed-point arithmetic are used for processing the mantissas. The difference lies in the way the exponents are handled.</a:t>
            </a:r>
          </a:p>
          <a:p>
            <a:pPr algn="just"/>
            <a:r>
              <a:rPr lang="en-US" sz="2200" dirty="0" smtClean="0">
                <a:latin typeface="Times New Roman" panose="02020603050405020304" pitchFamily="18" charset="0"/>
                <a:cs typeface="Times New Roman" panose="02020603050405020304" pitchFamily="18" charset="0"/>
              </a:rPr>
              <a:t>Three registers are there, BR, AC, and QR. Each register is subdivided into two parts. The mantissa part has the same uppercase letter symbols as in fixed-point representation. The exponent part may use corresponding lower-case letter symbol</a:t>
            </a:r>
            <a:r>
              <a:rPr lang="en-US" sz="2200" dirty="0" smtClean="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38985" y="3028818"/>
            <a:ext cx="6619164" cy="3603994"/>
          </a:xfrm>
          <a:prstGeom prst="rect">
            <a:avLst/>
          </a:prstGeom>
        </p:spPr>
      </p:pic>
    </p:spTree>
    <p:extLst>
      <p:ext uri="{BB962C8B-B14F-4D97-AF65-F5344CB8AC3E}">
        <p14:creationId xmlns:p14="http://schemas.microsoft.com/office/powerpoint/2010/main" val="1919036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558" y="218364"/>
            <a:ext cx="11232107" cy="6286146"/>
          </a:xfrm>
        </p:spPr>
        <p:txBody>
          <a:bodyPr>
            <a:normAutofit/>
          </a:bodyPr>
          <a:lstStyle/>
          <a:p>
            <a:pPr algn="just"/>
            <a:r>
              <a:rPr lang="en-US" sz="2200" dirty="0">
                <a:latin typeface="Times New Roman" panose="02020603050405020304" pitchFamily="18" charset="0"/>
                <a:cs typeface="Times New Roman" panose="02020603050405020304" pitchFamily="18" charset="0"/>
              </a:rPr>
              <a:t>It is assumed that each floating-point number has a mantissa in signed magnitude representation and a biased </a:t>
            </a:r>
            <a:r>
              <a:rPr lang="en-US" sz="2200" dirty="0" smtClean="0">
                <a:latin typeface="Times New Roman" panose="02020603050405020304" pitchFamily="18" charset="0"/>
                <a:cs typeface="Times New Roman" panose="02020603050405020304" pitchFamily="18" charset="0"/>
              </a:rPr>
              <a:t>exponent.</a:t>
            </a:r>
          </a:p>
          <a:p>
            <a:pPr algn="just"/>
            <a:r>
              <a:rPr lang="en-US" sz="2200" dirty="0">
                <a:latin typeface="Times New Roman" panose="02020603050405020304" pitchFamily="18" charset="0"/>
                <a:cs typeface="Times New Roman" panose="02020603050405020304" pitchFamily="18" charset="0"/>
              </a:rPr>
              <a:t>Thus the AC has a mantissa </a:t>
            </a:r>
            <a:r>
              <a:rPr lang="en-US" sz="2200" dirty="0" smtClean="0">
                <a:latin typeface="Times New Roman" panose="02020603050405020304" pitchFamily="18" charset="0"/>
                <a:cs typeface="Times New Roman" panose="02020603050405020304" pitchFamily="18" charset="0"/>
              </a:rPr>
              <a:t>whose </a:t>
            </a:r>
            <a:r>
              <a:rPr lang="en-US" sz="2200" dirty="0">
                <a:latin typeface="Times New Roman" panose="02020603050405020304" pitchFamily="18" charset="0"/>
                <a:cs typeface="Times New Roman" panose="02020603050405020304" pitchFamily="18" charset="0"/>
              </a:rPr>
              <a:t>sign is in </a:t>
            </a:r>
            <a:r>
              <a:rPr lang="en-US" sz="2200" dirty="0" smtClean="0">
                <a:latin typeface="Times New Roman" panose="02020603050405020304" pitchFamily="18" charset="0"/>
                <a:cs typeface="Times New Roman" panose="02020603050405020304" pitchFamily="18" charset="0"/>
              </a:rPr>
              <a:t>As </a:t>
            </a:r>
            <a:r>
              <a:rPr lang="en-US" sz="2200" dirty="0">
                <a:latin typeface="Times New Roman" panose="02020603050405020304" pitchFamily="18" charset="0"/>
                <a:cs typeface="Times New Roman" panose="02020603050405020304" pitchFamily="18" charset="0"/>
              </a:rPr>
              <a:t>and a magnitude that is in A. The exponent is in the </a:t>
            </a:r>
            <a:r>
              <a:rPr lang="en-US" sz="2200" dirty="0" smtClean="0">
                <a:latin typeface="Times New Roman" panose="02020603050405020304" pitchFamily="18" charset="0"/>
                <a:cs typeface="Times New Roman" panose="02020603050405020304" pitchFamily="18" charset="0"/>
              </a:rPr>
              <a:t>part of </a:t>
            </a:r>
            <a:r>
              <a:rPr lang="en-US" sz="2200" dirty="0">
                <a:latin typeface="Times New Roman" panose="02020603050405020304" pitchFamily="18" charset="0"/>
                <a:cs typeface="Times New Roman" panose="02020603050405020304" pitchFamily="18" charset="0"/>
              </a:rPr>
              <a:t>the register denoted by the lowercase letter symbol a.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diagram </a:t>
            </a:r>
            <a:r>
              <a:rPr lang="en-US" sz="2200" dirty="0" smtClean="0">
                <a:latin typeface="Times New Roman" panose="02020603050405020304" pitchFamily="18" charset="0"/>
                <a:cs typeface="Times New Roman" panose="02020603050405020304" pitchFamily="18" charset="0"/>
              </a:rPr>
              <a:t>shows explicitly </a:t>
            </a:r>
            <a:r>
              <a:rPr lang="en-US" sz="2200" dirty="0">
                <a:latin typeface="Times New Roman" panose="02020603050405020304" pitchFamily="18" charset="0"/>
                <a:cs typeface="Times New Roman" panose="02020603050405020304" pitchFamily="18" charset="0"/>
              </a:rPr>
              <a:t>the most significant bit of A, labeled by A1• The bit in this </a:t>
            </a:r>
            <a:r>
              <a:rPr lang="en-US" sz="2200" dirty="0" smtClean="0">
                <a:latin typeface="Times New Roman" panose="02020603050405020304" pitchFamily="18" charset="0"/>
                <a:cs typeface="Times New Roman" panose="02020603050405020304" pitchFamily="18" charset="0"/>
              </a:rPr>
              <a:t>position must </a:t>
            </a:r>
            <a:r>
              <a:rPr lang="en-US" sz="2200" dirty="0">
                <a:latin typeface="Times New Roman" panose="02020603050405020304" pitchFamily="18" charset="0"/>
                <a:cs typeface="Times New Roman" panose="02020603050405020304" pitchFamily="18" charset="0"/>
              </a:rPr>
              <a:t>be a 1 for the number to be normalized. Note that the symbol </a:t>
            </a:r>
            <a:r>
              <a:rPr lang="en-US" sz="2200" dirty="0" smtClean="0">
                <a:latin typeface="Times New Roman" panose="02020603050405020304" pitchFamily="18" charset="0"/>
                <a:cs typeface="Times New Roman" panose="02020603050405020304" pitchFamily="18" charset="0"/>
              </a:rPr>
              <a:t>AC represents </a:t>
            </a:r>
            <a:r>
              <a:rPr lang="en-US" sz="2200" dirty="0">
                <a:latin typeface="Times New Roman" panose="02020603050405020304" pitchFamily="18" charset="0"/>
                <a:cs typeface="Times New Roman" panose="02020603050405020304" pitchFamily="18" charset="0"/>
              </a:rPr>
              <a:t>the entire register, that is, the concatenation of </a:t>
            </a:r>
            <a:r>
              <a:rPr lang="en-US" sz="2200" dirty="0" smtClean="0">
                <a:latin typeface="Times New Roman" panose="02020603050405020304" pitchFamily="18" charset="0"/>
                <a:cs typeface="Times New Roman" panose="02020603050405020304" pitchFamily="18" charset="0"/>
              </a:rPr>
              <a:t>As, </a:t>
            </a:r>
            <a:r>
              <a:rPr lang="en-US" sz="2200" dirty="0">
                <a:latin typeface="Times New Roman" panose="02020603050405020304" pitchFamily="18" charset="0"/>
                <a:cs typeface="Times New Roman" panose="02020603050405020304" pitchFamily="18" charset="0"/>
              </a:rPr>
              <a:t>A, and </a:t>
            </a:r>
            <a:r>
              <a:rPr lang="en-US" sz="2200" dirty="0" smtClean="0">
                <a:latin typeface="Times New Roman" panose="02020603050405020304" pitchFamily="18" charset="0"/>
                <a:cs typeface="Times New Roman" panose="02020603050405020304" pitchFamily="18" charset="0"/>
              </a:rPr>
              <a:t>a.</a:t>
            </a:r>
          </a:p>
          <a:p>
            <a:pPr algn="just"/>
            <a:r>
              <a:rPr lang="en-US" sz="2200" dirty="0">
                <a:latin typeface="Times New Roman" panose="02020603050405020304" pitchFamily="18" charset="0"/>
                <a:cs typeface="Times New Roman" panose="02020603050405020304" pitchFamily="18" charset="0"/>
              </a:rPr>
              <a:t>Similarly, register </a:t>
            </a:r>
            <a:r>
              <a:rPr lang="en-US" sz="2200" dirty="0" smtClean="0">
                <a:latin typeface="Times New Roman" panose="02020603050405020304" pitchFamily="18" charset="0"/>
                <a:cs typeface="Times New Roman" panose="02020603050405020304" pitchFamily="18" charset="0"/>
              </a:rPr>
              <a:t>BR is </a:t>
            </a:r>
            <a:r>
              <a:rPr lang="en-US" sz="2200" dirty="0">
                <a:latin typeface="Times New Roman" panose="02020603050405020304" pitchFamily="18" charset="0"/>
                <a:cs typeface="Times New Roman" panose="02020603050405020304" pitchFamily="18" charset="0"/>
              </a:rPr>
              <a:t>subdivided into </a:t>
            </a:r>
            <a:r>
              <a:rPr lang="en-US" sz="2200" dirty="0" err="1" smtClean="0">
                <a:latin typeface="Times New Roman" panose="02020603050405020304" pitchFamily="18" charset="0"/>
                <a:cs typeface="Times New Roman" panose="02020603050405020304" pitchFamily="18" charset="0"/>
              </a:rPr>
              <a:t>Bs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 and b, and </a:t>
            </a:r>
            <a:r>
              <a:rPr lang="en-US" sz="2200" dirty="0" smtClean="0">
                <a:latin typeface="Times New Roman" panose="02020603050405020304" pitchFamily="18" charset="0"/>
                <a:cs typeface="Times New Roman" panose="02020603050405020304" pitchFamily="18" charset="0"/>
              </a:rPr>
              <a:t>QR </a:t>
            </a:r>
            <a:r>
              <a:rPr lang="en-US" sz="2200" dirty="0">
                <a:latin typeface="Times New Roman" panose="02020603050405020304" pitchFamily="18" charset="0"/>
                <a:cs typeface="Times New Roman" panose="02020603050405020304" pitchFamily="18" charset="0"/>
              </a:rPr>
              <a:t>into </a:t>
            </a:r>
            <a:r>
              <a:rPr lang="en-US" sz="2200" dirty="0" smtClean="0">
                <a:latin typeface="Times New Roman" panose="02020603050405020304" pitchFamily="18" charset="0"/>
                <a:cs typeface="Times New Roman" panose="02020603050405020304" pitchFamily="18" charset="0"/>
              </a:rPr>
              <a:t>Qs, </a:t>
            </a:r>
            <a:r>
              <a:rPr lang="en-US" sz="2200" dirty="0">
                <a:latin typeface="Times New Roman" panose="02020603050405020304" pitchFamily="18" charset="0"/>
                <a:cs typeface="Times New Roman" panose="02020603050405020304" pitchFamily="18" charset="0"/>
              </a:rPr>
              <a:t>Q </a:t>
            </a:r>
            <a:r>
              <a:rPr lang="en-US" sz="2200" dirty="0" smtClean="0">
                <a:latin typeface="Times New Roman" panose="02020603050405020304" pitchFamily="18" charset="0"/>
                <a:cs typeface="Times New Roman" panose="02020603050405020304" pitchFamily="18" charset="0"/>
              </a:rPr>
              <a:t>,and </a:t>
            </a:r>
            <a:r>
              <a:rPr lang="en-US" sz="2200" dirty="0">
                <a:latin typeface="Times New Roman" panose="02020603050405020304" pitchFamily="18" charset="0"/>
                <a:cs typeface="Times New Roman" panose="02020603050405020304" pitchFamily="18" charset="0"/>
              </a:rPr>
              <a:t>q. A parallel-adder adds the two mantissas and transfers the sum into </a:t>
            </a:r>
            <a:r>
              <a:rPr lang="en-US" sz="2200" dirty="0" smtClean="0">
                <a:latin typeface="Times New Roman" panose="02020603050405020304" pitchFamily="18" charset="0"/>
                <a:cs typeface="Times New Roman" panose="02020603050405020304" pitchFamily="18" charset="0"/>
              </a:rPr>
              <a:t>A and </a:t>
            </a:r>
            <a:r>
              <a:rPr lang="en-US" sz="2200" dirty="0">
                <a:latin typeface="Times New Roman" panose="02020603050405020304" pitchFamily="18" charset="0"/>
                <a:cs typeface="Times New Roman" panose="02020603050405020304" pitchFamily="18" charset="0"/>
              </a:rPr>
              <a:t>the carry into E </a:t>
            </a:r>
            <a:r>
              <a:rPr lang="en-US" sz="2200" dirty="0" smtClean="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A separate parallel-adder is used for the exponents. </a:t>
            </a:r>
            <a:r>
              <a:rPr lang="en-US" sz="2200" dirty="0" smtClean="0">
                <a:latin typeface="Times New Roman" panose="02020603050405020304" pitchFamily="18" charset="0"/>
                <a:cs typeface="Times New Roman" panose="02020603050405020304" pitchFamily="18" charset="0"/>
              </a:rPr>
              <a:t>Since the </a:t>
            </a:r>
            <a:r>
              <a:rPr lang="en-US" sz="2200" dirty="0">
                <a:latin typeface="Times New Roman" panose="02020603050405020304" pitchFamily="18" charset="0"/>
                <a:cs typeface="Times New Roman" panose="02020603050405020304" pitchFamily="18" charset="0"/>
              </a:rPr>
              <a:t>exponents are biased, they do not have a distinct sign bit but are </a:t>
            </a:r>
            <a:r>
              <a:rPr lang="en-US" sz="2200" dirty="0" smtClean="0">
                <a:latin typeface="Times New Roman" panose="02020603050405020304" pitchFamily="18" charset="0"/>
                <a:cs typeface="Times New Roman" panose="02020603050405020304" pitchFamily="18" charset="0"/>
              </a:rPr>
              <a:t>represented as </a:t>
            </a:r>
            <a:r>
              <a:rPr lang="en-US" sz="2200" dirty="0">
                <a:latin typeface="Times New Roman" panose="02020603050405020304" pitchFamily="18" charset="0"/>
                <a:cs typeface="Times New Roman" panose="02020603050405020304" pitchFamily="18" charset="0"/>
              </a:rPr>
              <a:t>a biased positive </a:t>
            </a:r>
            <a:r>
              <a:rPr lang="en-US" sz="2200" dirty="0" smtClean="0">
                <a:latin typeface="Times New Roman" panose="02020603050405020304" pitchFamily="18" charset="0"/>
                <a:cs typeface="Times New Roman" panose="02020603050405020304" pitchFamily="18" charset="0"/>
              </a:rPr>
              <a:t>quantity.</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64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5" y="365127"/>
            <a:ext cx="10904561" cy="590216"/>
          </a:xfrm>
        </p:spPr>
        <p:txBody>
          <a:bodyPr>
            <a:normAutofit/>
          </a:bodyPr>
          <a:lstStyle/>
          <a:p>
            <a:r>
              <a:rPr lang="en-US" sz="3300" dirty="0" smtClean="0">
                <a:solidFill>
                  <a:srgbClr val="FF0000"/>
                </a:solidFill>
                <a:latin typeface="Times New Roman" panose="02020603050405020304" pitchFamily="18" charset="0"/>
                <a:cs typeface="Times New Roman" panose="02020603050405020304" pitchFamily="18" charset="0"/>
              </a:rPr>
              <a:t>Floating point:</a:t>
            </a:r>
            <a:r>
              <a:rPr lang="en-US" sz="3300" dirty="0">
                <a:solidFill>
                  <a:srgbClr val="FF0000"/>
                </a:solidFill>
                <a:latin typeface="Times New Roman" panose="02020603050405020304" pitchFamily="18" charset="0"/>
                <a:cs typeface="Times New Roman" panose="02020603050405020304" pitchFamily="18" charset="0"/>
              </a:rPr>
              <a:t> Addition and Subtraction</a:t>
            </a:r>
            <a:endParaRPr lang="en-US" sz="33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1445" y="1119116"/>
            <a:ext cx="11027391" cy="5486399"/>
          </a:xfrm>
        </p:spPr>
        <p:txBody>
          <a:bodyPr>
            <a:normAutofit/>
          </a:bodyPr>
          <a:lstStyle/>
          <a:p>
            <a:r>
              <a:rPr lang="en-US" sz="2200" dirty="0">
                <a:latin typeface="Times New Roman" panose="02020603050405020304" pitchFamily="18" charset="0"/>
                <a:cs typeface="Times New Roman" panose="02020603050405020304" pitchFamily="18" charset="0"/>
              </a:rPr>
              <a:t>During addition or subtraction, the two floating-point operands are in AC </a:t>
            </a:r>
            <a:r>
              <a:rPr lang="en-US" sz="2200" dirty="0" smtClean="0">
                <a:latin typeface="Times New Roman" panose="02020603050405020304" pitchFamily="18" charset="0"/>
                <a:cs typeface="Times New Roman" panose="02020603050405020304" pitchFamily="18" charset="0"/>
              </a:rPr>
              <a:t>and BR </a:t>
            </a:r>
            <a:r>
              <a:rPr lang="en-US" sz="2200" dirty="0">
                <a:latin typeface="Times New Roman" panose="02020603050405020304" pitchFamily="18" charset="0"/>
                <a:cs typeface="Times New Roman" panose="02020603050405020304" pitchFamily="18" charset="0"/>
              </a:rPr>
              <a:t>. The sum or difference is formed in the AC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algorithm can be </a:t>
            </a:r>
            <a:r>
              <a:rPr lang="en-US" sz="2200" dirty="0" smtClean="0">
                <a:latin typeface="Times New Roman" panose="02020603050405020304" pitchFamily="18" charset="0"/>
                <a:cs typeface="Times New Roman" panose="02020603050405020304" pitchFamily="18" charset="0"/>
              </a:rPr>
              <a:t>divided into </a:t>
            </a:r>
            <a:r>
              <a:rPr lang="en-US" sz="2200" dirty="0">
                <a:latin typeface="Times New Roman" panose="02020603050405020304" pitchFamily="18" charset="0"/>
                <a:cs typeface="Times New Roman" panose="02020603050405020304" pitchFamily="18" charset="0"/>
              </a:rPr>
              <a:t>four consecutive parts</a:t>
            </a:r>
            <a:r>
              <a:rPr lang="en-US" sz="2200" dirty="0" smtClean="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1. Check for zeros.</a:t>
            </a:r>
          </a:p>
          <a:p>
            <a:pPr marL="0" indent="0">
              <a:buNone/>
            </a:pPr>
            <a:r>
              <a:rPr lang="en-US" sz="2200" dirty="0">
                <a:latin typeface="Times New Roman" panose="02020603050405020304" pitchFamily="18" charset="0"/>
                <a:cs typeface="Times New Roman" panose="02020603050405020304" pitchFamily="18" charset="0"/>
              </a:rPr>
              <a:t>2. Align the mantissas.</a:t>
            </a:r>
          </a:p>
          <a:p>
            <a:pPr marL="0" indent="0">
              <a:buNone/>
            </a:pPr>
            <a:r>
              <a:rPr lang="en-US" sz="2200" dirty="0">
                <a:latin typeface="Times New Roman" panose="02020603050405020304" pitchFamily="18" charset="0"/>
                <a:cs typeface="Times New Roman" panose="02020603050405020304" pitchFamily="18" charset="0"/>
              </a:rPr>
              <a:t>3. Add or subtract the mantissas.</a:t>
            </a:r>
          </a:p>
          <a:p>
            <a:pPr marL="0" indent="0">
              <a:buNone/>
            </a:pPr>
            <a:r>
              <a:rPr lang="en-US" sz="2200" dirty="0">
                <a:latin typeface="Times New Roman" panose="02020603050405020304" pitchFamily="18" charset="0"/>
                <a:cs typeface="Times New Roman" panose="02020603050405020304" pitchFamily="18" charset="0"/>
              </a:rPr>
              <a:t>4. Normalize the result</a:t>
            </a:r>
            <a:r>
              <a:rPr lang="en-US" sz="2200" dirty="0" smtClean="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A floating-point number that is zero cannot be normalized. If this </a:t>
            </a:r>
            <a:r>
              <a:rPr lang="en-US" sz="2200" dirty="0" smtClean="0">
                <a:latin typeface="Times New Roman" panose="02020603050405020304" pitchFamily="18" charset="0"/>
                <a:cs typeface="Times New Roman" panose="02020603050405020304" pitchFamily="18" charset="0"/>
              </a:rPr>
              <a:t>number is </a:t>
            </a:r>
            <a:r>
              <a:rPr lang="en-US" sz="2200" dirty="0">
                <a:latin typeface="Times New Roman" panose="02020603050405020304" pitchFamily="18" charset="0"/>
                <a:cs typeface="Times New Roman" panose="02020603050405020304" pitchFamily="18" charset="0"/>
              </a:rPr>
              <a:t>used during the computation, the result may also be </a:t>
            </a:r>
            <a:r>
              <a:rPr lang="en-US" sz="2200" dirty="0" smtClean="0">
                <a:latin typeface="Times New Roman" panose="02020603050405020304" pitchFamily="18" charset="0"/>
                <a:cs typeface="Times New Roman" panose="02020603050405020304" pitchFamily="18" charset="0"/>
              </a:rPr>
              <a:t>zero.</a:t>
            </a:r>
          </a:p>
          <a:p>
            <a:pPr algn="just"/>
            <a:r>
              <a:rPr lang="en-US" sz="2200" dirty="0">
                <a:latin typeface="Times New Roman" panose="02020603050405020304" pitchFamily="18" charset="0"/>
                <a:cs typeface="Times New Roman" panose="02020603050405020304" pitchFamily="18" charset="0"/>
              </a:rPr>
              <a:t>Instead of </a:t>
            </a:r>
            <a:r>
              <a:rPr lang="en-US" sz="2200" dirty="0" smtClean="0">
                <a:latin typeface="Times New Roman" panose="02020603050405020304" pitchFamily="18" charset="0"/>
                <a:cs typeface="Times New Roman" panose="02020603050405020304" pitchFamily="18" charset="0"/>
              </a:rPr>
              <a:t>checking for </a:t>
            </a:r>
            <a:r>
              <a:rPr lang="en-US" sz="2200" dirty="0">
                <a:latin typeface="Times New Roman" panose="02020603050405020304" pitchFamily="18" charset="0"/>
                <a:cs typeface="Times New Roman" panose="02020603050405020304" pitchFamily="18" charset="0"/>
              </a:rPr>
              <a:t>zeros during the normalization process we check for zeros at </a:t>
            </a:r>
            <a:r>
              <a:rPr lang="en-US" sz="2200" dirty="0" smtClean="0">
                <a:latin typeface="Times New Roman" panose="02020603050405020304" pitchFamily="18" charset="0"/>
                <a:cs typeface="Times New Roman" panose="02020603050405020304" pitchFamily="18" charset="0"/>
              </a:rPr>
              <a:t>the beginning </a:t>
            </a:r>
            <a:r>
              <a:rPr lang="en-US" sz="2200" dirty="0">
                <a:latin typeface="Times New Roman" panose="02020603050405020304" pitchFamily="18" charset="0"/>
                <a:cs typeface="Times New Roman" panose="02020603050405020304" pitchFamily="18" charset="0"/>
              </a:rPr>
              <a:t>and terminate the process if necessary.</a:t>
            </a:r>
          </a:p>
        </p:txBody>
      </p:sp>
    </p:spTree>
    <p:extLst>
      <p:ext uri="{BB962C8B-B14F-4D97-AF65-F5344CB8AC3E}">
        <p14:creationId xmlns:p14="http://schemas.microsoft.com/office/powerpoint/2010/main" val="383178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854" y="187705"/>
            <a:ext cx="11218460" cy="699400"/>
          </a:xfrm>
        </p:spPr>
        <p:txBody>
          <a:bodyPr>
            <a:normAutofit fontScale="90000"/>
          </a:bodyPr>
          <a:lstStyle/>
          <a:p>
            <a:r>
              <a:rPr lang="en-US" sz="3500" dirty="0" smtClean="0">
                <a:solidFill>
                  <a:srgbClr val="FF0000"/>
                </a:solidFill>
                <a:latin typeface="Times New Roman" panose="02020603050405020304" pitchFamily="18" charset="0"/>
                <a:cs typeface="Times New Roman" panose="02020603050405020304" pitchFamily="18" charset="0"/>
              </a:rPr>
              <a:t>Flowchart:</a:t>
            </a:r>
            <a:r>
              <a:rPr lang="en-US" sz="3500" dirty="0">
                <a:solidFill>
                  <a:srgbClr val="FF0000"/>
                </a:solidFill>
                <a:latin typeface="Times New Roman" panose="02020603050405020304" pitchFamily="18" charset="0"/>
                <a:cs typeface="Times New Roman" panose="02020603050405020304" pitchFamily="18" charset="0"/>
              </a:rPr>
              <a:t> Addition and subtraction of </a:t>
            </a:r>
            <a:r>
              <a:rPr lang="en-US" sz="3500" dirty="0" smtClean="0">
                <a:solidFill>
                  <a:srgbClr val="FF0000"/>
                </a:solidFill>
                <a:latin typeface="Times New Roman" panose="02020603050405020304" pitchFamily="18" charset="0"/>
                <a:cs typeface="Times New Roman" panose="02020603050405020304" pitchFamily="18" charset="0"/>
              </a:rPr>
              <a:t>floating point </a:t>
            </a:r>
            <a:r>
              <a:rPr lang="en-US" sz="3500" dirty="0">
                <a:solidFill>
                  <a:srgbClr val="FF0000"/>
                </a:solidFill>
                <a:latin typeface="Times New Roman" panose="02020603050405020304" pitchFamily="18" charset="0"/>
                <a:cs typeface="Times New Roman" panose="02020603050405020304" pitchFamily="18" charset="0"/>
              </a:rPr>
              <a:t>numbers</a:t>
            </a:r>
            <a:endParaRPr lang="en-US" sz="35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555845" y="887105"/>
            <a:ext cx="8215952" cy="5608945"/>
          </a:xfrm>
          <a:prstGeom prst="rect">
            <a:avLst/>
          </a:prstGeom>
        </p:spPr>
      </p:pic>
    </p:spTree>
    <p:extLst>
      <p:ext uri="{BB962C8B-B14F-4D97-AF65-F5344CB8AC3E}">
        <p14:creationId xmlns:p14="http://schemas.microsoft.com/office/powerpoint/2010/main" val="3750815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1426</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Times New Roman</vt:lpstr>
      <vt:lpstr>Office Theme</vt:lpstr>
      <vt:lpstr>Floating-point Arithmetic operations:</vt:lpstr>
      <vt:lpstr> Basic Considerations : </vt:lpstr>
      <vt:lpstr>PowerPoint Presentation</vt:lpstr>
      <vt:lpstr>PowerPoint Presentation</vt:lpstr>
      <vt:lpstr>PowerPoint Presentation</vt:lpstr>
      <vt:lpstr>Register Configuration</vt:lpstr>
      <vt:lpstr>PowerPoint Presentation</vt:lpstr>
      <vt:lpstr>Floating point: Addition and Subtraction</vt:lpstr>
      <vt:lpstr>Flowchart: Addition and subtraction of floating point numbers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Floating-point Arithmetic operations :</dc:title>
  <dc:creator>DELL</dc:creator>
  <cp:lastModifiedBy>DELL</cp:lastModifiedBy>
  <cp:revision>20</cp:revision>
  <dcterms:created xsi:type="dcterms:W3CDTF">2021-01-08T04:31:06Z</dcterms:created>
  <dcterms:modified xsi:type="dcterms:W3CDTF">2021-01-11T07:42:02Z</dcterms:modified>
</cp:coreProperties>
</file>