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7A156D-A365-4EC8-90D7-3D5B8F8126DB}"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7EDD0-2F96-4FB4-BD5C-1AA9EA33C6AD}" type="slidenum">
              <a:rPr lang="en-US" smtClean="0"/>
              <a:t>‹#›</a:t>
            </a:fld>
            <a:endParaRPr lang="en-US"/>
          </a:p>
        </p:txBody>
      </p:sp>
    </p:spTree>
    <p:extLst>
      <p:ext uri="{BB962C8B-B14F-4D97-AF65-F5344CB8AC3E}">
        <p14:creationId xmlns:p14="http://schemas.microsoft.com/office/powerpoint/2010/main" val="3029174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7A156D-A365-4EC8-90D7-3D5B8F8126DB}"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7EDD0-2F96-4FB4-BD5C-1AA9EA33C6AD}" type="slidenum">
              <a:rPr lang="en-US" smtClean="0"/>
              <a:t>‹#›</a:t>
            </a:fld>
            <a:endParaRPr lang="en-US"/>
          </a:p>
        </p:txBody>
      </p:sp>
    </p:spTree>
    <p:extLst>
      <p:ext uri="{BB962C8B-B14F-4D97-AF65-F5344CB8AC3E}">
        <p14:creationId xmlns:p14="http://schemas.microsoft.com/office/powerpoint/2010/main" val="913494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7A156D-A365-4EC8-90D7-3D5B8F8126DB}"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7EDD0-2F96-4FB4-BD5C-1AA9EA33C6AD}" type="slidenum">
              <a:rPr lang="en-US" smtClean="0"/>
              <a:t>‹#›</a:t>
            </a:fld>
            <a:endParaRPr lang="en-US"/>
          </a:p>
        </p:txBody>
      </p:sp>
    </p:spTree>
    <p:extLst>
      <p:ext uri="{BB962C8B-B14F-4D97-AF65-F5344CB8AC3E}">
        <p14:creationId xmlns:p14="http://schemas.microsoft.com/office/powerpoint/2010/main" val="550765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7A156D-A365-4EC8-90D7-3D5B8F8126DB}"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7EDD0-2F96-4FB4-BD5C-1AA9EA33C6AD}" type="slidenum">
              <a:rPr lang="en-US" smtClean="0"/>
              <a:t>‹#›</a:t>
            </a:fld>
            <a:endParaRPr lang="en-US"/>
          </a:p>
        </p:txBody>
      </p:sp>
    </p:spTree>
    <p:extLst>
      <p:ext uri="{BB962C8B-B14F-4D97-AF65-F5344CB8AC3E}">
        <p14:creationId xmlns:p14="http://schemas.microsoft.com/office/powerpoint/2010/main" val="4179763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7A156D-A365-4EC8-90D7-3D5B8F8126DB}"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7EDD0-2F96-4FB4-BD5C-1AA9EA33C6AD}" type="slidenum">
              <a:rPr lang="en-US" smtClean="0"/>
              <a:t>‹#›</a:t>
            </a:fld>
            <a:endParaRPr lang="en-US"/>
          </a:p>
        </p:txBody>
      </p:sp>
    </p:spTree>
    <p:extLst>
      <p:ext uri="{BB962C8B-B14F-4D97-AF65-F5344CB8AC3E}">
        <p14:creationId xmlns:p14="http://schemas.microsoft.com/office/powerpoint/2010/main" val="181389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7A156D-A365-4EC8-90D7-3D5B8F8126DB}"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7EDD0-2F96-4FB4-BD5C-1AA9EA33C6AD}" type="slidenum">
              <a:rPr lang="en-US" smtClean="0"/>
              <a:t>‹#›</a:t>
            </a:fld>
            <a:endParaRPr lang="en-US"/>
          </a:p>
        </p:txBody>
      </p:sp>
    </p:spTree>
    <p:extLst>
      <p:ext uri="{BB962C8B-B14F-4D97-AF65-F5344CB8AC3E}">
        <p14:creationId xmlns:p14="http://schemas.microsoft.com/office/powerpoint/2010/main" val="58888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7A156D-A365-4EC8-90D7-3D5B8F8126DB}"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87EDD0-2F96-4FB4-BD5C-1AA9EA33C6AD}" type="slidenum">
              <a:rPr lang="en-US" smtClean="0"/>
              <a:t>‹#›</a:t>
            </a:fld>
            <a:endParaRPr lang="en-US"/>
          </a:p>
        </p:txBody>
      </p:sp>
    </p:spTree>
    <p:extLst>
      <p:ext uri="{BB962C8B-B14F-4D97-AF65-F5344CB8AC3E}">
        <p14:creationId xmlns:p14="http://schemas.microsoft.com/office/powerpoint/2010/main" val="1377154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7A156D-A365-4EC8-90D7-3D5B8F8126DB}"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87EDD0-2F96-4FB4-BD5C-1AA9EA33C6AD}" type="slidenum">
              <a:rPr lang="en-US" smtClean="0"/>
              <a:t>‹#›</a:t>
            </a:fld>
            <a:endParaRPr lang="en-US"/>
          </a:p>
        </p:txBody>
      </p:sp>
    </p:spTree>
    <p:extLst>
      <p:ext uri="{BB962C8B-B14F-4D97-AF65-F5344CB8AC3E}">
        <p14:creationId xmlns:p14="http://schemas.microsoft.com/office/powerpoint/2010/main" val="204569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A156D-A365-4EC8-90D7-3D5B8F8126DB}"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87EDD0-2F96-4FB4-BD5C-1AA9EA33C6AD}" type="slidenum">
              <a:rPr lang="en-US" smtClean="0"/>
              <a:t>‹#›</a:t>
            </a:fld>
            <a:endParaRPr lang="en-US"/>
          </a:p>
        </p:txBody>
      </p:sp>
    </p:spTree>
    <p:extLst>
      <p:ext uri="{BB962C8B-B14F-4D97-AF65-F5344CB8AC3E}">
        <p14:creationId xmlns:p14="http://schemas.microsoft.com/office/powerpoint/2010/main" val="1752828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7A156D-A365-4EC8-90D7-3D5B8F8126DB}"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7EDD0-2F96-4FB4-BD5C-1AA9EA33C6AD}" type="slidenum">
              <a:rPr lang="en-US" smtClean="0"/>
              <a:t>‹#›</a:t>
            </a:fld>
            <a:endParaRPr lang="en-US"/>
          </a:p>
        </p:txBody>
      </p:sp>
    </p:spTree>
    <p:extLst>
      <p:ext uri="{BB962C8B-B14F-4D97-AF65-F5344CB8AC3E}">
        <p14:creationId xmlns:p14="http://schemas.microsoft.com/office/powerpoint/2010/main" val="4156679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7A156D-A365-4EC8-90D7-3D5B8F8126DB}"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7EDD0-2F96-4FB4-BD5C-1AA9EA33C6AD}" type="slidenum">
              <a:rPr lang="en-US" smtClean="0"/>
              <a:t>‹#›</a:t>
            </a:fld>
            <a:endParaRPr lang="en-US"/>
          </a:p>
        </p:txBody>
      </p:sp>
    </p:spTree>
    <p:extLst>
      <p:ext uri="{BB962C8B-B14F-4D97-AF65-F5344CB8AC3E}">
        <p14:creationId xmlns:p14="http://schemas.microsoft.com/office/powerpoint/2010/main" val="3792558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A156D-A365-4EC8-90D7-3D5B8F8126DB}" type="datetimeFigureOut">
              <a:rPr lang="en-US" smtClean="0"/>
              <a:t>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7EDD0-2F96-4FB4-BD5C-1AA9EA33C6AD}" type="slidenum">
              <a:rPr lang="en-US" smtClean="0"/>
              <a:t>‹#›</a:t>
            </a:fld>
            <a:endParaRPr lang="en-US"/>
          </a:p>
        </p:txBody>
      </p:sp>
    </p:spTree>
    <p:extLst>
      <p:ext uri="{BB962C8B-B14F-4D97-AF65-F5344CB8AC3E}">
        <p14:creationId xmlns:p14="http://schemas.microsoft.com/office/powerpoint/2010/main" val="387061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6412" y="150126"/>
            <a:ext cx="9899176" cy="614149"/>
          </a:xfrm>
        </p:spPr>
        <p:txBody>
          <a:bodyPr>
            <a:normAutofit/>
          </a:bodyPr>
          <a:lstStyle/>
          <a:p>
            <a:r>
              <a:rPr lang="en-US" sz="3500" dirty="0" smtClean="0">
                <a:solidFill>
                  <a:srgbClr val="FF0000"/>
                </a:solidFill>
                <a:latin typeface="Times New Roman" panose="02020603050405020304" pitchFamily="18" charset="0"/>
                <a:cs typeface="Times New Roman" panose="02020603050405020304" pitchFamily="18" charset="0"/>
              </a:rPr>
              <a:t>Instruction Formats</a:t>
            </a:r>
            <a:endParaRPr lang="en-US" sz="3500"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82137" y="764275"/>
            <a:ext cx="11436823" cy="5813946"/>
          </a:xfrm>
        </p:spPr>
        <p:txBody>
          <a:bodyPr>
            <a:normAutofit/>
          </a:bodyPr>
          <a:lstStyle/>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format of an instruction is usually depicted in a rectangular box symbolizing the bits of the instruction as they appear in memory words or in a control register. The bits of the instruction are divided into groups called fields. The most common fields found in instruction formats are:</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Instruction Format</a:t>
            </a: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1. An operation code field that specifies the operation to be performed.</a:t>
            </a:r>
          </a:p>
          <a:p>
            <a:pPr algn="just"/>
            <a:r>
              <a:rPr lang="en-US" sz="2200" dirty="0" smtClean="0">
                <a:latin typeface="Times New Roman" panose="02020603050405020304" pitchFamily="18" charset="0"/>
                <a:cs typeface="Times New Roman" panose="02020603050405020304" pitchFamily="18" charset="0"/>
              </a:rPr>
              <a:t>2. An address field that designates a memory address or a processor register.</a:t>
            </a:r>
          </a:p>
          <a:p>
            <a:pPr algn="just"/>
            <a:r>
              <a:rPr lang="en-US" sz="2200" dirty="0" smtClean="0">
                <a:latin typeface="Times New Roman" panose="02020603050405020304" pitchFamily="18" charset="0"/>
                <a:cs typeface="Times New Roman" panose="02020603050405020304" pitchFamily="18" charset="0"/>
              </a:rPr>
              <a:t>3. A mode field that specifies the way the operand or the effective address is determined.</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operation code field of an instruction is a group of bits that define various processor operations, such as add, subtract, complement, and shift.</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bits that define the mode field of an instruction code specify a variety of alternatives for choosing the operands from the given address.</a:t>
            </a:r>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917688" y="1924332"/>
            <a:ext cx="4029075" cy="818868"/>
          </a:xfrm>
          <a:prstGeom prst="rect">
            <a:avLst/>
          </a:prstGeom>
        </p:spPr>
      </p:pic>
    </p:spTree>
    <p:extLst>
      <p:ext uri="{BB962C8B-B14F-4D97-AF65-F5344CB8AC3E}">
        <p14:creationId xmlns:p14="http://schemas.microsoft.com/office/powerpoint/2010/main" val="1247761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364" y="95534"/>
            <a:ext cx="11627893" cy="6762465"/>
          </a:xfrm>
        </p:spPr>
        <p:txBody>
          <a:bodyPr>
            <a:normAutofit lnSpcReduction="10000"/>
          </a:bodyPr>
          <a:lstStyle/>
          <a:p>
            <a:r>
              <a:rPr lang="en-US" sz="2200" dirty="0" smtClean="0">
                <a:latin typeface="Times New Roman" panose="02020603050405020304" pitchFamily="18" charset="0"/>
                <a:cs typeface="Times New Roman" panose="02020603050405020304" pitchFamily="18" charset="0"/>
              </a:rPr>
              <a:t>One Address: </a:t>
            </a:r>
            <a:r>
              <a:rPr lang="en-US" sz="2200" dirty="0">
                <a:latin typeface="Times New Roman" panose="02020603050405020304" pitchFamily="18" charset="0"/>
                <a:cs typeface="Times New Roman" panose="02020603050405020304" pitchFamily="18" charset="0"/>
              </a:rPr>
              <a:t>X: = </a:t>
            </a:r>
            <a:r>
              <a:rPr lang="en-US" sz="2200" dirty="0" smtClean="0">
                <a:latin typeface="Times New Roman" panose="02020603050405020304" pitchFamily="18" charset="0"/>
                <a:cs typeface="Times New Roman" panose="02020603050405020304" pitchFamily="18" charset="0"/>
              </a:rPr>
              <a:t>(A-B)+(C*(D*E-F))/ </a:t>
            </a:r>
            <a:r>
              <a:rPr lang="en-US" sz="2200" dirty="0">
                <a:latin typeface="Times New Roman" panose="02020603050405020304" pitchFamily="18" charset="0"/>
                <a:cs typeface="Times New Roman" panose="02020603050405020304" pitchFamily="18" charset="0"/>
              </a:rPr>
              <a:t>(G+H*K</a:t>
            </a:r>
            <a:r>
              <a:rPr lang="en-US" sz="2200" dirty="0" smtClean="0">
                <a:latin typeface="Times New Roman" panose="02020603050405020304" pitchFamily="18" charset="0"/>
                <a:cs typeface="Times New Roman" panose="02020603050405020304" pitchFamily="18" charset="0"/>
              </a:rPr>
              <a:t>)</a:t>
            </a:r>
          </a:p>
          <a:p>
            <a:pPr marL="0" indent="0">
              <a:buNone/>
            </a:pPr>
            <a:r>
              <a:rPr lang="en-US" dirty="0"/>
              <a:t>	</a:t>
            </a:r>
            <a:r>
              <a:rPr lang="en-US" sz="2000" dirty="0" smtClean="0">
                <a:latin typeface="Times New Roman" panose="02020603050405020304" pitchFamily="18" charset="0"/>
                <a:cs typeface="Times New Roman" panose="02020603050405020304" pitchFamily="18" charset="0"/>
              </a:rPr>
              <a:t>LOAD 		A		AC&lt;-M[A]</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SUB		B		AC&lt;-AC-M[B]</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STORE 		T		M[T]&lt;-AC                                 //</a:t>
            </a:r>
            <a:r>
              <a:rPr lang="en-US" sz="2000" dirty="0">
                <a:latin typeface="Times New Roman" panose="02020603050405020304" pitchFamily="18" charset="0"/>
                <a:cs typeface="Times New Roman" panose="02020603050405020304" pitchFamily="18" charset="0"/>
              </a:rPr>
              <a:t>A-B</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LOAD		D		AC&lt;-M[D]</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MUL		E		AC&lt;-AC*M[E]                        //D*E</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SUB		F		AC&lt;-AC-M[F]                        //D*E-F</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MUL 		C		AC&lt;-AC*M[C]                      //</a:t>
            </a:r>
            <a:r>
              <a:rPr lang="en-US" sz="2000" dirty="0">
                <a:latin typeface="Times New Roman" panose="02020603050405020304" pitchFamily="18" charset="0"/>
                <a:cs typeface="Times New Roman" panose="02020603050405020304" pitchFamily="18" charset="0"/>
              </a:rPr>
              <a:t>C*(D*E-F)</a:t>
            </a:r>
            <a:r>
              <a:rPr lang="en-US" sz="2000" dirty="0" smtClean="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ADD		T		AC&lt;-AC+M[T]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STORE 		T		M[T]&lt;-AC                            //</a:t>
            </a:r>
            <a:r>
              <a:rPr lang="en-US" sz="2000" dirty="0">
                <a:latin typeface="Times New Roman" panose="02020603050405020304" pitchFamily="18" charset="0"/>
                <a:cs typeface="Times New Roman" panose="02020603050405020304" pitchFamily="18" charset="0"/>
              </a:rPr>
              <a:t>A-B+C*(D*E-F)</a:t>
            </a:r>
            <a:r>
              <a:rPr lang="en-US" sz="2000" dirty="0" smtClean="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LOAD		H		AC&lt;-M[H]</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MUL		K		AC&lt;-AC*M[K]</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ADD		G		AC&lt;-AC+M[G]</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STORE  	T1		M[T1]&lt;-AC                         //</a:t>
            </a:r>
            <a:r>
              <a:rPr lang="en-US" sz="2000" dirty="0">
                <a:latin typeface="Times New Roman" panose="02020603050405020304" pitchFamily="18" charset="0"/>
                <a:cs typeface="Times New Roman" panose="02020603050405020304" pitchFamily="18" charset="0"/>
              </a:rPr>
              <a:t> (G+H*K)</a:t>
            </a:r>
            <a:r>
              <a:rPr lang="en-US" sz="2000" dirty="0" smtClean="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LOAD 		T		AC&lt;-M[T]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DIV		T1		AC&lt;-AC/M[T1]                //</a:t>
            </a:r>
            <a:r>
              <a:rPr lang="en-US" sz="2000" dirty="0">
                <a:latin typeface="Times New Roman" panose="02020603050405020304" pitchFamily="18" charset="0"/>
                <a:cs typeface="Times New Roman" panose="02020603050405020304" pitchFamily="18" charset="0"/>
              </a:rPr>
              <a:t> A-B+C*(D*E-F)/ (G+H*K)</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STORE		X		M[X]&lt;-AC	            //</a:t>
            </a:r>
            <a:r>
              <a:rPr lang="en-US" sz="2000" dirty="0">
                <a:latin typeface="Times New Roman" panose="02020603050405020304" pitchFamily="18" charset="0"/>
                <a:cs typeface="Times New Roman" panose="02020603050405020304" pitchFamily="18" charset="0"/>
              </a:rPr>
              <a:t>X: = A-B+C*(D*E-F)/ (G+H*K)</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4938359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251" y="272954"/>
            <a:ext cx="11600597" cy="6469039"/>
          </a:xfrm>
        </p:spPr>
        <p:txBody>
          <a:bodyPr>
            <a:normAutofit fontScale="32500" lnSpcReduction="20000"/>
          </a:bodyPr>
          <a:lstStyle/>
          <a:p>
            <a:r>
              <a:rPr lang="en-US" sz="3800" dirty="0" smtClean="0">
                <a:latin typeface="Times New Roman" panose="02020603050405020304" pitchFamily="18" charset="0"/>
                <a:cs typeface="Times New Roman" panose="02020603050405020304" pitchFamily="18" charset="0"/>
              </a:rPr>
              <a:t>Zero Address</a:t>
            </a:r>
            <a:r>
              <a:rPr lang="en-US" sz="3800" dirty="0">
                <a:latin typeface="Times New Roman" panose="02020603050405020304" pitchFamily="18" charset="0"/>
                <a:cs typeface="Times New Roman" panose="02020603050405020304" pitchFamily="18" charset="0"/>
              </a:rPr>
              <a:t>: X: = </a:t>
            </a:r>
            <a:r>
              <a:rPr lang="en-US" sz="3800" dirty="0" smtClean="0">
                <a:latin typeface="Times New Roman" panose="02020603050405020304" pitchFamily="18" charset="0"/>
                <a:cs typeface="Times New Roman" panose="02020603050405020304" pitchFamily="18" charset="0"/>
              </a:rPr>
              <a:t>(A-B)+(C</a:t>
            </a:r>
            <a:r>
              <a:rPr lang="en-US" sz="3800" dirty="0">
                <a:latin typeface="Times New Roman" panose="02020603050405020304" pitchFamily="18" charset="0"/>
                <a:cs typeface="Times New Roman" panose="02020603050405020304" pitchFamily="18" charset="0"/>
              </a:rPr>
              <a:t>*(D*E-F</a:t>
            </a:r>
            <a:r>
              <a:rPr lang="en-US" sz="3800" dirty="0" smtClean="0">
                <a:latin typeface="Times New Roman" panose="02020603050405020304" pitchFamily="18" charset="0"/>
                <a:cs typeface="Times New Roman" panose="02020603050405020304" pitchFamily="18" charset="0"/>
              </a:rPr>
              <a:t>))/ </a:t>
            </a:r>
            <a:r>
              <a:rPr lang="en-US" sz="3800" dirty="0">
                <a:latin typeface="Times New Roman" panose="02020603050405020304" pitchFamily="18" charset="0"/>
                <a:cs typeface="Times New Roman" panose="02020603050405020304" pitchFamily="18" charset="0"/>
              </a:rPr>
              <a:t>(G+H*K</a:t>
            </a:r>
            <a:r>
              <a:rPr lang="en-US" sz="3800" dirty="0" smtClean="0">
                <a:latin typeface="Times New Roman" panose="02020603050405020304" pitchFamily="18" charset="0"/>
                <a:cs typeface="Times New Roman" panose="02020603050405020304" pitchFamily="18" charset="0"/>
              </a:rPr>
              <a:t>)</a:t>
            </a:r>
          </a:p>
          <a:p>
            <a:pPr marL="0" indent="0">
              <a:buNone/>
            </a:pPr>
            <a:r>
              <a:rPr lang="en-US" sz="3800" dirty="0" smtClean="0">
                <a:latin typeface="Times New Roman" panose="02020603050405020304" pitchFamily="18" charset="0"/>
                <a:cs typeface="Times New Roman" panose="02020603050405020304" pitchFamily="18" charset="0"/>
              </a:rPr>
              <a:t>                                =AB-CDE*F-*+GHK*+/</a:t>
            </a:r>
          </a:p>
          <a:p>
            <a:pPr marL="0" indent="0">
              <a:buNone/>
            </a:pPr>
            <a:r>
              <a:rPr lang="en-US" sz="3800" dirty="0" smtClean="0">
                <a:latin typeface="Times New Roman" panose="02020603050405020304" pitchFamily="18" charset="0"/>
                <a:cs typeface="Times New Roman" panose="02020603050405020304" pitchFamily="18" charset="0"/>
              </a:rPr>
              <a:t>	</a:t>
            </a:r>
          </a:p>
          <a:p>
            <a:pPr marL="0" indent="0">
              <a:buNone/>
            </a:pPr>
            <a:r>
              <a:rPr lang="en-US" sz="3800" dirty="0">
                <a:latin typeface="Times New Roman" panose="02020603050405020304" pitchFamily="18" charset="0"/>
                <a:cs typeface="Times New Roman" panose="02020603050405020304" pitchFamily="18" charset="0"/>
              </a:rPr>
              <a:t>	</a:t>
            </a:r>
            <a:r>
              <a:rPr lang="en-US" sz="3800" dirty="0" smtClean="0">
                <a:latin typeface="Times New Roman" panose="02020603050405020304" pitchFamily="18" charset="0"/>
                <a:cs typeface="Times New Roman" panose="02020603050405020304" pitchFamily="18" charset="0"/>
              </a:rPr>
              <a:t>PUSH 			A 		TOS&lt;-A</a:t>
            </a:r>
          </a:p>
          <a:p>
            <a:pPr marL="0" indent="0">
              <a:buNone/>
            </a:pPr>
            <a:r>
              <a:rPr lang="en-US" sz="3800" dirty="0" smtClean="0">
                <a:latin typeface="Times New Roman" panose="02020603050405020304" pitchFamily="18" charset="0"/>
                <a:cs typeface="Times New Roman" panose="02020603050405020304" pitchFamily="18" charset="0"/>
              </a:rPr>
              <a:t>	PUSH			B		TOS&lt;-B</a:t>
            </a:r>
          </a:p>
          <a:p>
            <a:pPr marL="0" indent="0">
              <a:buNone/>
            </a:pPr>
            <a:r>
              <a:rPr lang="en-US" sz="3800" dirty="0" smtClean="0">
                <a:latin typeface="Times New Roman" panose="02020603050405020304" pitchFamily="18" charset="0"/>
                <a:cs typeface="Times New Roman" panose="02020603050405020304" pitchFamily="18" charset="0"/>
              </a:rPr>
              <a:t>	SUB					TOS&lt;-A-B</a:t>
            </a:r>
          </a:p>
          <a:p>
            <a:pPr marL="0" indent="0">
              <a:buNone/>
            </a:pPr>
            <a:r>
              <a:rPr lang="en-US" sz="3800" dirty="0" smtClean="0">
                <a:latin typeface="Times New Roman" panose="02020603050405020304" pitchFamily="18" charset="0"/>
                <a:cs typeface="Times New Roman" panose="02020603050405020304" pitchFamily="18" charset="0"/>
              </a:rPr>
              <a:t>	PUSH			C		TOS&lt;-C</a:t>
            </a:r>
          </a:p>
          <a:p>
            <a:pPr marL="0" indent="0">
              <a:buNone/>
            </a:pPr>
            <a:r>
              <a:rPr lang="en-US" sz="3800" dirty="0" smtClean="0">
                <a:latin typeface="Times New Roman" panose="02020603050405020304" pitchFamily="18" charset="0"/>
                <a:cs typeface="Times New Roman" panose="02020603050405020304" pitchFamily="18" charset="0"/>
              </a:rPr>
              <a:t>	PUSH			D		TOS&lt;-D</a:t>
            </a:r>
          </a:p>
          <a:p>
            <a:pPr marL="0" indent="0">
              <a:buNone/>
            </a:pPr>
            <a:r>
              <a:rPr lang="en-US" sz="3800" dirty="0" smtClean="0">
                <a:latin typeface="Times New Roman" panose="02020603050405020304" pitchFamily="18" charset="0"/>
                <a:cs typeface="Times New Roman" panose="02020603050405020304" pitchFamily="18" charset="0"/>
              </a:rPr>
              <a:t>	PUSH			E		TOS&lt;-E</a:t>
            </a:r>
          </a:p>
          <a:p>
            <a:pPr marL="0" indent="0">
              <a:buNone/>
            </a:pPr>
            <a:r>
              <a:rPr lang="en-US" sz="3800" dirty="0" smtClean="0">
                <a:latin typeface="Times New Roman" panose="02020603050405020304" pitchFamily="18" charset="0"/>
                <a:cs typeface="Times New Roman" panose="02020603050405020304" pitchFamily="18" charset="0"/>
              </a:rPr>
              <a:t>	MUL					TOS&lt;-D*E</a:t>
            </a:r>
          </a:p>
          <a:p>
            <a:pPr marL="0" indent="0">
              <a:buNone/>
            </a:pPr>
            <a:r>
              <a:rPr lang="en-US" sz="3800" dirty="0" smtClean="0">
                <a:latin typeface="Times New Roman" panose="02020603050405020304" pitchFamily="18" charset="0"/>
                <a:cs typeface="Times New Roman" panose="02020603050405020304" pitchFamily="18" charset="0"/>
              </a:rPr>
              <a:t>	PUSH 			F		TOS&lt;-F</a:t>
            </a:r>
          </a:p>
          <a:p>
            <a:pPr marL="0" indent="0">
              <a:buNone/>
            </a:pPr>
            <a:r>
              <a:rPr lang="en-US" sz="3800" dirty="0" smtClean="0">
                <a:latin typeface="Times New Roman" panose="02020603050405020304" pitchFamily="18" charset="0"/>
                <a:cs typeface="Times New Roman" panose="02020603050405020304" pitchFamily="18" charset="0"/>
              </a:rPr>
              <a:t>	SUB					TOS&lt;-(D*E-F)</a:t>
            </a:r>
          </a:p>
          <a:p>
            <a:pPr marL="0" indent="0">
              <a:buNone/>
            </a:pPr>
            <a:r>
              <a:rPr lang="en-US" sz="3800" dirty="0" smtClean="0">
                <a:latin typeface="Times New Roman" panose="02020603050405020304" pitchFamily="18" charset="0"/>
                <a:cs typeface="Times New Roman" panose="02020603050405020304" pitchFamily="18" charset="0"/>
              </a:rPr>
              <a:t>	MUL 					TOS&lt;-(C*(D*E-F))</a:t>
            </a:r>
          </a:p>
          <a:p>
            <a:pPr marL="0" indent="0">
              <a:buNone/>
            </a:pPr>
            <a:r>
              <a:rPr lang="en-US" sz="3800" dirty="0" smtClean="0">
                <a:latin typeface="Times New Roman" panose="02020603050405020304" pitchFamily="18" charset="0"/>
                <a:cs typeface="Times New Roman" panose="02020603050405020304" pitchFamily="18" charset="0"/>
              </a:rPr>
              <a:t>	ADD					TOS&lt;-(A-B)+(C*(D*E-F))</a:t>
            </a:r>
          </a:p>
          <a:p>
            <a:pPr marL="0" indent="0">
              <a:buNone/>
            </a:pPr>
            <a:r>
              <a:rPr lang="en-US" sz="3800" dirty="0" smtClean="0">
                <a:latin typeface="Times New Roman" panose="02020603050405020304" pitchFamily="18" charset="0"/>
                <a:cs typeface="Times New Roman" panose="02020603050405020304" pitchFamily="18" charset="0"/>
              </a:rPr>
              <a:t>	PUSH 			G		TOS&lt;-G</a:t>
            </a:r>
          </a:p>
          <a:p>
            <a:pPr marL="0" indent="0">
              <a:buNone/>
            </a:pPr>
            <a:r>
              <a:rPr lang="en-US" sz="3800" dirty="0" smtClean="0">
                <a:latin typeface="Times New Roman" panose="02020603050405020304" pitchFamily="18" charset="0"/>
                <a:cs typeface="Times New Roman" panose="02020603050405020304" pitchFamily="18" charset="0"/>
              </a:rPr>
              <a:t>	PUSH			H		TOS&lt;-H</a:t>
            </a:r>
          </a:p>
          <a:p>
            <a:pPr marL="0" indent="0">
              <a:buNone/>
            </a:pPr>
            <a:r>
              <a:rPr lang="en-US" sz="3800" dirty="0" smtClean="0">
                <a:latin typeface="Times New Roman" panose="02020603050405020304" pitchFamily="18" charset="0"/>
                <a:cs typeface="Times New Roman" panose="02020603050405020304" pitchFamily="18" charset="0"/>
              </a:rPr>
              <a:t>	PUSH			K		TOS&lt;-K</a:t>
            </a:r>
          </a:p>
          <a:p>
            <a:pPr marL="0" indent="0">
              <a:buNone/>
            </a:pPr>
            <a:r>
              <a:rPr lang="en-US" sz="3800" dirty="0" smtClean="0">
                <a:latin typeface="Times New Roman" panose="02020603050405020304" pitchFamily="18" charset="0"/>
                <a:cs typeface="Times New Roman" panose="02020603050405020304" pitchFamily="18" charset="0"/>
              </a:rPr>
              <a:t>	MUL					TOS&lt;-H*K</a:t>
            </a:r>
          </a:p>
          <a:p>
            <a:pPr marL="0" indent="0">
              <a:buNone/>
            </a:pPr>
            <a:r>
              <a:rPr lang="en-US" sz="3800" dirty="0" smtClean="0">
                <a:latin typeface="Times New Roman" panose="02020603050405020304" pitchFamily="18" charset="0"/>
                <a:cs typeface="Times New Roman" panose="02020603050405020304" pitchFamily="18" charset="0"/>
              </a:rPr>
              <a:t>	ADD					TOS&lt;-(G+H*K)</a:t>
            </a:r>
          </a:p>
          <a:p>
            <a:pPr marL="0" indent="0">
              <a:buNone/>
            </a:pPr>
            <a:r>
              <a:rPr lang="en-US" sz="3800" dirty="0" smtClean="0">
                <a:latin typeface="Times New Roman" panose="02020603050405020304" pitchFamily="18" charset="0"/>
                <a:cs typeface="Times New Roman" panose="02020603050405020304" pitchFamily="18" charset="0"/>
              </a:rPr>
              <a:t>	DIV					TOS&lt;-(A-B)+(C*(D*E-F))/(G+H*K)</a:t>
            </a:r>
          </a:p>
          <a:p>
            <a:pPr marL="0" indent="0">
              <a:buNone/>
            </a:pPr>
            <a:r>
              <a:rPr lang="en-US" sz="3800" dirty="0" smtClean="0">
                <a:latin typeface="Times New Roman" panose="02020603050405020304" pitchFamily="18" charset="0"/>
                <a:cs typeface="Times New Roman" panose="02020603050405020304" pitchFamily="18" charset="0"/>
              </a:rPr>
              <a:t>	POP			X		M[X]&lt;-TOS</a:t>
            </a: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3474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6696"/>
          </a:xfrm>
        </p:spPr>
        <p:txBody>
          <a:bodyPr>
            <a:normAutofit/>
          </a:bodyPr>
          <a:lstStyle/>
          <a:p>
            <a:r>
              <a:rPr lang="en-US" sz="3500" dirty="0" smtClean="0">
                <a:solidFill>
                  <a:srgbClr val="FF0000"/>
                </a:solidFill>
                <a:latin typeface="Times New Roman" panose="02020603050405020304" pitchFamily="18" charset="0"/>
                <a:cs typeface="Times New Roman" panose="02020603050405020304" pitchFamily="18" charset="0"/>
              </a:rPr>
              <a:t>Types of Instruction Format</a:t>
            </a:r>
            <a:endParaRPr lang="en-US" sz="35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7797" y="1091821"/>
            <a:ext cx="10972800" cy="5459104"/>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The number of address fields in the instruction format of a computer depends on the internal organization of its registers. Most computers fall into one of three types of CPU organizations:</a:t>
            </a:r>
          </a:p>
          <a:p>
            <a:pPr marL="0" indent="0" algn="just">
              <a:buNone/>
            </a:pPr>
            <a:r>
              <a:rPr lang="en-US" sz="2200" dirty="0" smtClean="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General register organization</a:t>
            </a:r>
            <a:r>
              <a:rPr lang="en-US"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2. </a:t>
            </a:r>
            <a:r>
              <a:rPr lang="en-US" sz="2200" dirty="0">
                <a:latin typeface="Times New Roman" panose="02020603050405020304" pitchFamily="18" charset="0"/>
                <a:cs typeface="Times New Roman" panose="02020603050405020304" pitchFamily="18" charset="0"/>
              </a:rPr>
              <a:t>Single accumulator organization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3</a:t>
            </a:r>
            <a:r>
              <a:rPr lang="en-US" sz="2200" dirty="0" smtClean="0">
                <a:latin typeface="Times New Roman" panose="02020603050405020304" pitchFamily="18" charset="0"/>
                <a:cs typeface="Times New Roman" panose="02020603050405020304" pitchFamily="18" charset="0"/>
              </a:rPr>
              <a:t>. Stack organization.</a:t>
            </a:r>
          </a:p>
          <a:p>
            <a:pPr algn="just"/>
            <a:r>
              <a:rPr lang="en-US" sz="2200" dirty="0" smtClean="0">
                <a:latin typeface="Times New Roman" panose="02020603050405020304" pitchFamily="18" charset="0"/>
                <a:cs typeface="Times New Roman" panose="02020603050405020304" pitchFamily="18" charset="0"/>
              </a:rPr>
              <a:t>To illustrate the influence of the number of addresses on computer programs, we will evaluate the arithmetic statement</a:t>
            </a:r>
          </a:p>
          <a:p>
            <a:pPr marL="0" indent="0" algn="just">
              <a:buNone/>
            </a:pPr>
            <a:r>
              <a:rPr lang="en-US" sz="2200" dirty="0" smtClean="0">
                <a:latin typeface="Times New Roman" panose="02020603050405020304" pitchFamily="18" charset="0"/>
                <a:cs typeface="Times New Roman" panose="02020603050405020304" pitchFamily="18" charset="0"/>
              </a:rPr>
              <a:t>                                     X = (A + B) • (C + D)</a:t>
            </a:r>
          </a:p>
          <a:p>
            <a:pPr algn="just"/>
            <a:r>
              <a:rPr lang="en-US" sz="2200" dirty="0" smtClean="0">
                <a:latin typeface="Times New Roman" panose="02020603050405020304" pitchFamily="18" charset="0"/>
                <a:cs typeface="Times New Roman" panose="02020603050405020304" pitchFamily="18" charset="0"/>
              </a:rPr>
              <a:t>using zero, one, two, or three address instructions. We will use the symbols ADD, SUB, MUL, and DIV for the four arithmetic operations; MOV for the transfer-type operation; and LOAD and STORE for transfers to and from memory and AC register.</a:t>
            </a:r>
          </a:p>
          <a:p>
            <a:pPr algn="just"/>
            <a:r>
              <a:rPr lang="en-US" sz="2200" dirty="0" smtClean="0">
                <a:latin typeface="Times New Roman" panose="02020603050405020304" pitchFamily="18" charset="0"/>
                <a:cs typeface="Times New Roman" panose="02020603050405020304" pitchFamily="18" charset="0"/>
              </a:rPr>
              <a:t>We will assume that the operands are in memory addresses A, B, C, and D, and the result must be stored in memory at address X.</a:t>
            </a:r>
          </a:p>
        </p:txBody>
      </p:sp>
    </p:spTree>
    <p:extLst>
      <p:ext uri="{BB962C8B-B14F-4D97-AF65-F5344CB8AC3E}">
        <p14:creationId xmlns:p14="http://schemas.microsoft.com/office/powerpoint/2010/main" val="2519250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967" y="204716"/>
            <a:ext cx="11341289" cy="6346209"/>
          </a:xfrm>
        </p:spPr>
        <p:txBody>
          <a:bodyPr>
            <a:normAutofit/>
          </a:bodyPr>
          <a:lstStyle/>
          <a:p>
            <a:pPr marL="0" indent="0" algn="just">
              <a:buNone/>
            </a:pPr>
            <a:r>
              <a:rPr lang="en-US" sz="2200" dirty="0" smtClean="0">
                <a:latin typeface="Times New Roman" panose="02020603050405020304" pitchFamily="18" charset="0"/>
                <a:cs typeface="Times New Roman" panose="02020603050405020304" pitchFamily="18" charset="0"/>
              </a:rPr>
              <a:t>1. </a:t>
            </a:r>
            <a:r>
              <a:rPr lang="en-US" sz="2200" dirty="0" smtClean="0">
                <a:solidFill>
                  <a:srgbClr val="FF0000"/>
                </a:solidFill>
                <a:latin typeface="Times New Roman" panose="02020603050405020304" pitchFamily="18" charset="0"/>
                <a:cs typeface="Times New Roman" panose="02020603050405020304" pitchFamily="18" charset="0"/>
              </a:rPr>
              <a:t>Three-Address Instructions:</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Computers with three-address instruction formats can use each address field to specify either a processor register or a memory operand. The program in assembly language that evaluates is shown below, together with comments that explain the register transfer operation of each instruction.</a:t>
            </a:r>
          </a:p>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X = (A + B) × (C + D) </a:t>
            </a:r>
          </a:p>
          <a:p>
            <a:pPr marL="0" indent="0" algn="just">
              <a:buNone/>
            </a:pPr>
            <a:r>
              <a:rPr lang="pt-BR" sz="2200" dirty="0" smtClean="0">
                <a:latin typeface="Times New Roman" panose="02020603050405020304" pitchFamily="18" charset="0"/>
                <a:cs typeface="Times New Roman" panose="02020603050405020304" pitchFamily="18" charset="0"/>
              </a:rPr>
              <a:t>           A D D             R 1 , A , B                      R 1 &lt;--M [ A ] + M [ B ]</a:t>
            </a:r>
          </a:p>
          <a:p>
            <a:pPr marL="0" indent="0" algn="just">
              <a:buNone/>
            </a:pPr>
            <a:r>
              <a:rPr lang="pt-BR" sz="2200" dirty="0" smtClean="0">
                <a:latin typeface="Times New Roman" panose="02020603050405020304" pitchFamily="18" charset="0"/>
                <a:cs typeface="Times New Roman" panose="02020603050405020304" pitchFamily="18" charset="0"/>
              </a:rPr>
              <a:t>          A D D              R 2 , C , D                      R 2 &lt;--M [ C ] + M [ D ]</a:t>
            </a:r>
          </a:p>
          <a:p>
            <a:pPr marL="0" indent="0" algn="just">
              <a:buNone/>
            </a:pPr>
            <a:r>
              <a:rPr lang="pt-BR" sz="2200" dirty="0" smtClean="0">
                <a:latin typeface="Times New Roman" panose="02020603050405020304" pitchFamily="18" charset="0"/>
                <a:cs typeface="Times New Roman" panose="02020603050405020304" pitchFamily="18" charset="0"/>
              </a:rPr>
              <a:t>          M U L             X , R 1 , R 2                    M [ X ] &lt;--R 1 × R 2</a:t>
            </a:r>
          </a:p>
          <a:p>
            <a:pPr algn="just"/>
            <a:r>
              <a:rPr lang="en-US" sz="2200" dirty="0" smtClean="0">
                <a:latin typeface="Times New Roman" panose="02020603050405020304" pitchFamily="18" charset="0"/>
                <a:cs typeface="Times New Roman" panose="02020603050405020304" pitchFamily="18" charset="0"/>
              </a:rPr>
              <a:t>It is assumed that the computer has two processor registers, R 1 and R2. The symbol M [A] denotes the operand at memory address symbolized by A .</a:t>
            </a:r>
          </a:p>
          <a:p>
            <a:pPr marL="0" indent="0" algn="just">
              <a:buNone/>
            </a:pPr>
            <a:endParaRPr lang="pt-BR" sz="2200" dirty="0" smtClean="0">
              <a:latin typeface="Times New Roman" panose="02020603050405020304" pitchFamily="18" charset="0"/>
              <a:cs typeface="Times New Roman" panose="02020603050405020304" pitchFamily="18" charset="0"/>
            </a:endParaRPr>
          </a:p>
          <a:p>
            <a:pPr marL="0" indent="0" algn="just">
              <a:buNone/>
            </a:pPr>
            <a:endParaRPr lang="pt-BR"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82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377" y="327546"/>
            <a:ext cx="11382232" cy="6114197"/>
          </a:xfrm>
        </p:spPr>
        <p:txBody>
          <a:bodyPr/>
          <a:lstStyle/>
          <a:p>
            <a:pPr marL="0" indent="0" algn="just">
              <a:buNone/>
            </a:pPr>
            <a:r>
              <a:rPr lang="en-US" sz="2200" dirty="0" smtClean="0">
                <a:latin typeface="Times New Roman" panose="02020603050405020304" pitchFamily="18" charset="0"/>
                <a:cs typeface="Times New Roman" panose="02020603050405020304" pitchFamily="18" charset="0"/>
              </a:rPr>
              <a:t>2. </a:t>
            </a:r>
            <a:r>
              <a:rPr lang="en-US" sz="2200" dirty="0" smtClean="0">
                <a:solidFill>
                  <a:srgbClr val="FF0000"/>
                </a:solidFill>
                <a:latin typeface="Times New Roman" panose="02020603050405020304" pitchFamily="18" charset="0"/>
                <a:cs typeface="Times New Roman" panose="02020603050405020304" pitchFamily="18" charset="0"/>
              </a:rPr>
              <a:t>Two-Address Instructions: </a:t>
            </a:r>
            <a:r>
              <a:rPr lang="en-US" sz="2200" dirty="0" smtClean="0">
                <a:latin typeface="Times New Roman" panose="02020603050405020304" pitchFamily="18" charset="0"/>
                <a:cs typeface="Times New Roman" panose="02020603050405020304" pitchFamily="18" charset="0"/>
              </a:rPr>
              <a:t>Two-address instructions are the most common in commercial computers. Here again each address field can specify either a processor register or a memory word. The program to evaluate X = (A + B) × (C + D) is as follows:</a:t>
            </a:r>
          </a:p>
          <a:p>
            <a:pPr marL="0" indent="0">
              <a:buNone/>
            </a:pPr>
            <a:r>
              <a:rPr lang="pt-BR" sz="2200" dirty="0" smtClean="0">
                <a:latin typeface="Times New Roman" panose="02020603050405020304" pitchFamily="18" charset="0"/>
                <a:cs typeface="Times New Roman" panose="02020603050405020304" pitchFamily="18" charset="0"/>
              </a:rPr>
              <a:t>                 M O V                </a:t>
            </a:r>
            <a:r>
              <a:rPr lang="en-US" sz="2200" dirty="0">
                <a:latin typeface="Times New Roman" panose="02020603050405020304" pitchFamily="18" charset="0"/>
                <a:cs typeface="Times New Roman" panose="02020603050405020304" pitchFamily="18" charset="0"/>
              </a:rPr>
              <a:t>R 1 , </a:t>
            </a:r>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R 1 &lt;--M [ A ]</a:t>
            </a:r>
            <a:r>
              <a:rPr lang="pt-BR" sz="2200" dirty="0" smtClean="0">
                <a:latin typeface="Times New Roman" panose="02020603050405020304" pitchFamily="18" charset="0"/>
                <a:cs typeface="Times New Roman" panose="02020603050405020304" pitchFamily="18" charset="0"/>
              </a:rPr>
              <a:t>  </a:t>
            </a:r>
          </a:p>
          <a:p>
            <a:pPr marL="0" indent="0">
              <a:buNone/>
            </a:pPr>
            <a:r>
              <a:rPr lang="pt-BR" sz="2200" dirty="0" smtClean="0">
                <a:latin typeface="Times New Roman" panose="02020603050405020304" pitchFamily="18" charset="0"/>
                <a:cs typeface="Times New Roman" panose="02020603050405020304" pitchFamily="18" charset="0"/>
              </a:rPr>
              <a:t>                 A D D                 </a:t>
            </a:r>
            <a:r>
              <a:rPr lang="en-US" sz="2200" dirty="0">
                <a:latin typeface="Times New Roman" panose="02020603050405020304" pitchFamily="18" charset="0"/>
                <a:cs typeface="Times New Roman" panose="02020603050405020304" pitchFamily="18" charset="0"/>
              </a:rPr>
              <a:t>R 1 , </a:t>
            </a:r>
            <a:r>
              <a:rPr lang="en-US" sz="2200" dirty="0" smtClean="0">
                <a:latin typeface="Times New Roman" panose="02020603050405020304" pitchFamily="18" charset="0"/>
                <a:cs typeface="Times New Roman" panose="02020603050405020304" pitchFamily="18" charset="0"/>
              </a:rPr>
              <a:t>B                    </a:t>
            </a:r>
            <a:r>
              <a:rPr lang="pt-BR" sz="2200" dirty="0">
                <a:latin typeface="Times New Roman" panose="02020603050405020304" pitchFamily="18" charset="0"/>
                <a:cs typeface="Times New Roman" panose="02020603050405020304" pitchFamily="18" charset="0"/>
              </a:rPr>
              <a:t>R 1 &lt;--R 1 + M [ B ]</a:t>
            </a:r>
            <a:endParaRPr lang="pt-BR" sz="2200" dirty="0" smtClean="0">
              <a:latin typeface="Times New Roman" panose="02020603050405020304" pitchFamily="18" charset="0"/>
              <a:cs typeface="Times New Roman" panose="02020603050405020304" pitchFamily="18" charset="0"/>
            </a:endParaRPr>
          </a:p>
          <a:p>
            <a:pPr marL="0" indent="0">
              <a:buNone/>
            </a:pPr>
            <a:r>
              <a:rPr lang="pt-BR" sz="2200" dirty="0" smtClean="0">
                <a:latin typeface="Times New Roman" panose="02020603050405020304" pitchFamily="18" charset="0"/>
                <a:cs typeface="Times New Roman" panose="02020603050405020304" pitchFamily="18" charset="0"/>
              </a:rPr>
              <a:t>                 M O V                </a:t>
            </a:r>
            <a:r>
              <a:rPr lang="en-US" sz="2200" dirty="0">
                <a:latin typeface="Times New Roman" panose="02020603050405020304" pitchFamily="18" charset="0"/>
                <a:cs typeface="Times New Roman" panose="02020603050405020304" pitchFamily="18" charset="0"/>
              </a:rPr>
              <a:t>R 2 , </a:t>
            </a:r>
            <a:r>
              <a:rPr lang="en-US" sz="2200" dirty="0" smtClean="0">
                <a:latin typeface="Times New Roman" panose="02020603050405020304" pitchFamily="18" charset="0"/>
                <a:cs typeface="Times New Roman" panose="02020603050405020304" pitchFamily="18" charset="0"/>
              </a:rPr>
              <a:t>C                    </a:t>
            </a:r>
            <a:r>
              <a:rPr lang="en-US" sz="2200" dirty="0">
                <a:latin typeface="Times New Roman" panose="02020603050405020304" pitchFamily="18" charset="0"/>
                <a:cs typeface="Times New Roman" panose="02020603050405020304" pitchFamily="18" charset="0"/>
              </a:rPr>
              <a:t>R 2 &lt;--M [ C ]</a:t>
            </a:r>
            <a:endParaRPr lang="pt-BR" sz="2200" dirty="0" smtClean="0">
              <a:latin typeface="Times New Roman" panose="02020603050405020304" pitchFamily="18" charset="0"/>
              <a:cs typeface="Times New Roman" panose="02020603050405020304" pitchFamily="18" charset="0"/>
            </a:endParaRPr>
          </a:p>
          <a:p>
            <a:pPr marL="0" indent="0">
              <a:buNone/>
            </a:pPr>
            <a:r>
              <a:rPr lang="pt-BR" sz="2200" dirty="0" smtClean="0">
                <a:latin typeface="Times New Roman" panose="02020603050405020304" pitchFamily="18" charset="0"/>
                <a:cs typeface="Times New Roman" panose="02020603050405020304" pitchFamily="18" charset="0"/>
              </a:rPr>
              <a:t>                 A D D                 </a:t>
            </a:r>
            <a:r>
              <a:rPr lang="en-US" sz="2200" dirty="0">
                <a:latin typeface="Times New Roman" panose="02020603050405020304" pitchFamily="18" charset="0"/>
                <a:cs typeface="Times New Roman" panose="02020603050405020304" pitchFamily="18" charset="0"/>
              </a:rPr>
              <a:t>R 2 , </a:t>
            </a:r>
            <a:r>
              <a:rPr lang="en-US" sz="2200" dirty="0" smtClean="0">
                <a:latin typeface="Times New Roman" panose="02020603050405020304" pitchFamily="18" charset="0"/>
                <a:cs typeface="Times New Roman" panose="02020603050405020304" pitchFamily="18" charset="0"/>
              </a:rPr>
              <a:t>D                    </a:t>
            </a:r>
            <a:r>
              <a:rPr lang="pt-BR" sz="2200" dirty="0">
                <a:latin typeface="Times New Roman" panose="02020603050405020304" pitchFamily="18" charset="0"/>
                <a:cs typeface="Times New Roman" panose="02020603050405020304" pitchFamily="18" charset="0"/>
              </a:rPr>
              <a:t>R 2 &lt;--R 2 + M [ D ]</a:t>
            </a:r>
            <a:endParaRPr lang="pt-BR" sz="2200" dirty="0" smtClean="0">
              <a:latin typeface="Times New Roman" panose="02020603050405020304" pitchFamily="18" charset="0"/>
              <a:cs typeface="Times New Roman" panose="02020603050405020304" pitchFamily="18" charset="0"/>
            </a:endParaRPr>
          </a:p>
          <a:p>
            <a:pPr marL="0" indent="0">
              <a:buNone/>
            </a:pPr>
            <a:r>
              <a:rPr lang="pt-BR" sz="2200" dirty="0" smtClean="0">
                <a:latin typeface="Times New Roman" panose="02020603050405020304" pitchFamily="18" charset="0"/>
                <a:cs typeface="Times New Roman" panose="02020603050405020304" pitchFamily="18" charset="0"/>
              </a:rPr>
              <a:t>                 M U L                 </a:t>
            </a:r>
            <a:r>
              <a:rPr lang="en-US" sz="2200" dirty="0">
                <a:latin typeface="Times New Roman" panose="02020603050405020304" pitchFamily="18" charset="0"/>
                <a:cs typeface="Times New Roman" panose="02020603050405020304" pitchFamily="18" charset="0"/>
              </a:rPr>
              <a:t>R 1 , R </a:t>
            </a:r>
            <a:r>
              <a:rPr lang="en-US" sz="2200" dirty="0" smtClean="0">
                <a:latin typeface="Times New Roman" panose="02020603050405020304" pitchFamily="18" charset="0"/>
                <a:cs typeface="Times New Roman" panose="02020603050405020304" pitchFamily="18" charset="0"/>
              </a:rPr>
              <a:t>2                 </a:t>
            </a:r>
            <a:r>
              <a:rPr lang="pt-BR" sz="2200" dirty="0">
                <a:latin typeface="Times New Roman" panose="02020603050405020304" pitchFamily="18" charset="0"/>
                <a:cs typeface="Times New Roman" panose="02020603050405020304" pitchFamily="18" charset="0"/>
              </a:rPr>
              <a:t>R 1 &lt;--R 1 • R 2</a:t>
            </a:r>
            <a:endParaRPr lang="pt-BR" sz="2200" dirty="0" smtClean="0">
              <a:latin typeface="Times New Roman" panose="02020603050405020304" pitchFamily="18" charset="0"/>
              <a:cs typeface="Times New Roman" panose="02020603050405020304" pitchFamily="18" charset="0"/>
            </a:endParaRPr>
          </a:p>
          <a:p>
            <a:pPr marL="0" indent="0">
              <a:buNone/>
            </a:pPr>
            <a:r>
              <a:rPr lang="pt-BR" sz="2200" dirty="0" smtClean="0">
                <a:latin typeface="Times New Roman" panose="02020603050405020304" pitchFamily="18" charset="0"/>
                <a:cs typeface="Times New Roman" panose="02020603050405020304" pitchFamily="18" charset="0"/>
              </a:rPr>
              <a:t>                 M O V                </a:t>
            </a:r>
            <a:r>
              <a:rPr lang="en-US" sz="2200" dirty="0">
                <a:latin typeface="Times New Roman" panose="02020603050405020304" pitchFamily="18" charset="0"/>
                <a:cs typeface="Times New Roman" panose="02020603050405020304" pitchFamily="18" charset="0"/>
              </a:rPr>
              <a:t>X , R </a:t>
            </a:r>
            <a:r>
              <a:rPr lang="en-US" sz="2200" dirty="0" smtClean="0">
                <a:latin typeface="Times New Roman" panose="02020603050405020304" pitchFamily="18" charset="0"/>
                <a:cs typeface="Times New Roman" panose="02020603050405020304" pitchFamily="18" charset="0"/>
              </a:rPr>
              <a:t>1                     </a:t>
            </a:r>
            <a:r>
              <a:rPr lang="en-US" sz="2200" dirty="0">
                <a:latin typeface="Times New Roman" panose="02020603050405020304" pitchFamily="18" charset="0"/>
                <a:cs typeface="Times New Roman" panose="02020603050405020304" pitchFamily="18" charset="0"/>
              </a:rPr>
              <a:t>M [ X ] &lt;--R </a:t>
            </a:r>
            <a:r>
              <a:rPr lang="en-US" sz="2200" dirty="0" smtClean="0">
                <a:latin typeface="Times New Roman" panose="02020603050405020304" pitchFamily="18" charset="0"/>
                <a:cs typeface="Times New Roman" panose="02020603050405020304" pitchFamily="18" charset="0"/>
              </a:rPr>
              <a:t>1</a:t>
            </a:r>
          </a:p>
          <a:p>
            <a:r>
              <a:rPr lang="en-US" sz="2200" dirty="0" smtClean="0">
                <a:latin typeface="Times New Roman" panose="02020603050405020304" pitchFamily="18" charset="0"/>
                <a:cs typeface="Times New Roman" panose="02020603050405020304" pitchFamily="18" charset="0"/>
              </a:rPr>
              <a:t>The MOV instruction moves or transfers the operands to and from memory and processor registers. The first symbol listed in an instruction is assumed to be both a source and the destination where the result of the operation is transferred.</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389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5" y="232012"/>
            <a:ext cx="11354936" cy="6387152"/>
          </a:xfrm>
        </p:spPr>
        <p:txBody>
          <a:bodyPr>
            <a:normAutofit/>
          </a:bodyPr>
          <a:lstStyle/>
          <a:p>
            <a:pPr marL="0" indent="0" algn="just">
              <a:buNone/>
            </a:pPr>
            <a:r>
              <a:rPr lang="en-US" sz="2200" dirty="0" smtClean="0">
                <a:solidFill>
                  <a:srgbClr val="FF0000"/>
                </a:solidFill>
                <a:latin typeface="Times New Roman" panose="02020603050405020304" pitchFamily="18" charset="0"/>
                <a:cs typeface="Times New Roman" panose="02020603050405020304" pitchFamily="18" charset="0"/>
              </a:rPr>
              <a:t>3. </a:t>
            </a:r>
            <a:r>
              <a:rPr lang="en-US" sz="2200" dirty="0">
                <a:solidFill>
                  <a:srgbClr val="FF0000"/>
                </a:solidFill>
                <a:latin typeface="Times New Roman" panose="02020603050405020304" pitchFamily="18" charset="0"/>
                <a:cs typeface="Times New Roman" panose="02020603050405020304" pitchFamily="18" charset="0"/>
              </a:rPr>
              <a:t>One-Address </a:t>
            </a:r>
            <a:r>
              <a:rPr lang="en-US" sz="2200" dirty="0" smtClean="0">
                <a:solidFill>
                  <a:srgbClr val="FF0000"/>
                </a:solidFill>
                <a:latin typeface="Times New Roman" panose="02020603050405020304" pitchFamily="18" charset="0"/>
                <a:cs typeface="Times New Roman" panose="02020603050405020304" pitchFamily="18" charset="0"/>
              </a:rPr>
              <a:t>Instructions: </a:t>
            </a:r>
            <a:r>
              <a:rPr lang="en-US" sz="2200" dirty="0" smtClean="0">
                <a:latin typeface="Times New Roman" panose="02020603050405020304" pitchFamily="18" charset="0"/>
                <a:cs typeface="Times New Roman" panose="02020603050405020304" pitchFamily="18" charset="0"/>
              </a:rPr>
              <a:t>One-address instructions use an implied accumulator (AC) register for all data manipulation. For multiplication and division there is a need for a second register. However, here we will neglect the second register and assume that the AC contains the result of all operations. The program to evaluate X = (A + B) × (C + D) is</a:t>
            </a: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r>
              <a:rPr lang="pt-BR" sz="2200" dirty="0" smtClean="0">
                <a:latin typeface="Times New Roman" panose="02020603050405020304" pitchFamily="18" charset="0"/>
                <a:cs typeface="Times New Roman" panose="02020603050405020304" pitchFamily="18" charset="0"/>
              </a:rPr>
              <a:t>	L O A D                   </a:t>
            </a:r>
            <a:r>
              <a:rPr lang="en-US" sz="2200" dirty="0" smtClean="0">
                <a:latin typeface="Times New Roman" panose="02020603050405020304" pitchFamily="18" charset="0"/>
                <a:cs typeface="Times New Roman" panose="02020603050405020304" pitchFamily="18" charset="0"/>
              </a:rPr>
              <a:t>A              </a:t>
            </a:r>
            <a:r>
              <a:rPr lang="pt-BR" sz="2200" dirty="0" smtClean="0">
                <a:latin typeface="Times New Roman" panose="02020603050405020304" pitchFamily="18" charset="0"/>
                <a:cs typeface="Times New Roman" panose="02020603050405020304" pitchFamily="18" charset="0"/>
              </a:rPr>
              <a:t>A C &lt;- M [A]</a:t>
            </a:r>
            <a:r>
              <a:rPr lang="en-US" sz="2200" dirty="0" smtClean="0">
                <a:latin typeface="Times New Roman" panose="02020603050405020304" pitchFamily="18" charset="0"/>
                <a:cs typeface="Times New Roman" panose="02020603050405020304" pitchFamily="18" charset="0"/>
              </a:rPr>
              <a:t> </a:t>
            </a:r>
            <a:endParaRPr lang="pt-BR" sz="2200" dirty="0" smtClean="0">
              <a:latin typeface="Times New Roman" panose="02020603050405020304" pitchFamily="18" charset="0"/>
              <a:cs typeface="Times New Roman" panose="02020603050405020304" pitchFamily="18" charset="0"/>
            </a:endParaRPr>
          </a:p>
          <a:p>
            <a:pPr marL="0" indent="0" algn="just">
              <a:buNone/>
            </a:pPr>
            <a:r>
              <a:rPr lang="pt-BR" sz="2200" dirty="0" smtClean="0">
                <a:latin typeface="Times New Roman" panose="02020603050405020304" pitchFamily="18" charset="0"/>
                <a:cs typeface="Times New Roman" panose="02020603050405020304" pitchFamily="18" charset="0"/>
              </a:rPr>
              <a:t>	A D D                      B              A C &lt;- A C + M [ B ]</a:t>
            </a:r>
          </a:p>
          <a:p>
            <a:pPr marL="0" indent="0" algn="just">
              <a:buNone/>
            </a:pPr>
            <a:r>
              <a:rPr lang="pt-BR" sz="2200" dirty="0" smtClean="0">
                <a:latin typeface="Times New Roman" panose="02020603050405020304" pitchFamily="18" charset="0"/>
                <a:cs typeface="Times New Roman" panose="02020603050405020304" pitchFamily="18" charset="0"/>
              </a:rPr>
              <a:t>	S T O R E                T              M [ T ] &lt;- A C</a:t>
            </a:r>
          </a:p>
          <a:p>
            <a:pPr marL="0" indent="0" algn="just">
              <a:buNone/>
            </a:pPr>
            <a:r>
              <a:rPr lang="pt-BR" sz="2200" dirty="0" smtClean="0">
                <a:latin typeface="Times New Roman" panose="02020603050405020304" pitchFamily="18" charset="0"/>
                <a:cs typeface="Times New Roman" panose="02020603050405020304" pitchFamily="18" charset="0"/>
              </a:rPr>
              <a:t>	L O A D                   C              A C &lt;- M [ C ] </a:t>
            </a:r>
          </a:p>
          <a:p>
            <a:pPr marL="0" indent="0" algn="just">
              <a:buNone/>
            </a:pPr>
            <a:r>
              <a:rPr lang="pt-BR" sz="2200" dirty="0" smtClean="0">
                <a:latin typeface="Times New Roman" panose="02020603050405020304" pitchFamily="18" charset="0"/>
                <a:cs typeface="Times New Roman" panose="02020603050405020304" pitchFamily="18" charset="0"/>
              </a:rPr>
              <a:t>	A D D                      D              A C &lt;- A C + M [ D ]      C+D</a:t>
            </a:r>
          </a:p>
          <a:p>
            <a:pPr marL="0" indent="0" algn="just">
              <a:buNone/>
            </a:pPr>
            <a:r>
              <a:rPr lang="pt-BR" sz="2200" dirty="0" smtClean="0">
                <a:latin typeface="Times New Roman" panose="02020603050405020304" pitchFamily="18" charset="0"/>
                <a:cs typeface="Times New Roman" panose="02020603050405020304" pitchFamily="18" charset="0"/>
              </a:rPr>
              <a:t>	M U L                      T              A C &lt;- A C × M [ T ]</a:t>
            </a:r>
          </a:p>
          <a:p>
            <a:pPr marL="0" indent="0" algn="just">
              <a:buNone/>
            </a:pPr>
            <a:r>
              <a:rPr lang="pt-BR" sz="2200" dirty="0" smtClean="0">
                <a:latin typeface="Times New Roman" panose="02020603050405020304" pitchFamily="18" charset="0"/>
                <a:cs typeface="Times New Roman" panose="02020603050405020304" pitchFamily="18" charset="0"/>
              </a:rPr>
              <a:t>	S T O R E                X             M [ X ] &lt;- A C</a:t>
            </a:r>
          </a:p>
          <a:p>
            <a:pPr algn="just"/>
            <a:r>
              <a:rPr lang="en-US" sz="2200" dirty="0" smtClean="0">
                <a:latin typeface="Times New Roman" panose="02020603050405020304" pitchFamily="18" charset="0"/>
                <a:cs typeface="Times New Roman" panose="02020603050405020304" pitchFamily="18" charset="0"/>
              </a:rPr>
              <a:t>All operations are done between the AC register and a memory operand. T is the address of a temporary memory location required for storing the intermediate result.</a:t>
            </a: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6285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5" y="232012"/>
            <a:ext cx="11491414" cy="6346209"/>
          </a:xfrm>
        </p:spPr>
        <p:txBody>
          <a:bodyPr>
            <a:normAutofit/>
          </a:bodyPr>
          <a:lstStyle/>
          <a:p>
            <a:pPr marL="0" indent="0" algn="just">
              <a:buNone/>
            </a:pPr>
            <a:r>
              <a:rPr lang="en-US" sz="2200" dirty="0" smtClean="0">
                <a:solidFill>
                  <a:srgbClr val="FF0000"/>
                </a:solidFill>
                <a:latin typeface="Times New Roman" panose="02020603050405020304" pitchFamily="18" charset="0"/>
                <a:cs typeface="Times New Roman" panose="02020603050405020304" pitchFamily="18" charset="0"/>
              </a:rPr>
              <a:t>4. Zero-Address Instructions: </a:t>
            </a:r>
            <a:r>
              <a:rPr lang="en-US" sz="2200" dirty="0" smtClean="0">
                <a:latin typeface="Times New Roman" panose="02020603050405020304" pitchFamily="18" charset="0"/>
                <a:cs typeface="Times New Roman" panose="02020603050405020304" pitchFamily="18" charset="0"/>
              </a:rPr>
              <a:t>A stack-organized computer does not use an address field for the instructions ADD and MUL. The PUSH and POP instructions, however, need an address field to specify the operand that communicates with the stack. The following program shows how  X = (A + B) × (C + D) will be written for a stack organized computer. (TOS stands for top of stack.)</a:t>
            </a:r>
          </a:p>
          <a:p>
            <a:pPr marL="0" indent="0" algn="just">
              <a:buNone/>
            </a:pPr>
            <a:r>
              <a:rPr lang="pt-BR" sz="2200" dirty="0" smtClean="0">
                <a:latin typeface="Times New Roman" panose="02020603050405020304" pitchFamily="18" charset="0"/>
                <a:cs typeface="Times New Roman" panose="02020603050405020304" pitchFamily="18" charset="0"/>
              </a:rPr>
              <a:t>	P U S H 	A 	T O S &lt;- A</a:t>
            </a:r>
          </a:p>
          <a:p>
            <a:pPr marL="0" indent="0" algn="just">
              <a:buNone/>
            </a:pPr>
            <a:r>
              <a:rPr lang="pt-BR" sz="2200" dirty="0" smtClean="0">
                <a:latin typeface="Times New Roman" panose="02020603050405020304" pitchFamily="18" charset="0"/>
                <a:cs typeface="Times New Roman" panose="02020603050405020304" pitchFamily="18" charset="0"/>
              </a:rPr>
              <a:t>	P U S H 	B 	T O S &lt;- B</a:t>
            </a:r>
          </a:p>
          <a:p>
            <a:pPr marL="0" indent="0" algn="just">
              <a:buNone/>
            </a:pPr>
            <a:r>
              <a:rPr lang="pt-BR" sz="2200" dirty="0" smtClean="0">
                <a:latin typeface="Times New Roman" panose="02020603050405020304" pitchFamily="18" charset="0"/>
                <a:cs typeface="Times New Roman" panose="02020603050405020304" pitchFamily="18" charset="0"/>
              </a:rPr>
              <a:t>	A D D			 T O S &lt;- ( A + B )</a:t>
            </a:r>
          </a:p>
          <a:p>
            <a:pPr marL="0" indent="0" algn="just">
              <a:buNone/>
            </a:pPr>
            <a:r>
              <a:rPr lang="pt-BR" sz="2200" dirty="0" smtClean="0">
                <a:latin typeface="Times New Roman" panose="02020603050405020304" pitchFamily="18" charset="0"/>
                <a:cs typeface="Times New Roman" panose="02020603050405020304" pitchFamily="18" charset="0"/>
              </a:rPr>
              <a:t>	P U S H		 C 	T O S &lt;- C</a:t>
            </a:r>
          </a:p>
          <a:p>
            <a:pPr marL="0" indent="0" algn="just">
              <a:buNone/>
            </a:pPr>
            <a:r>
              <a:rPr lang="pt-BR" sz="2200" dirty="0" smtClean="0">
                <a:latin typeface="Times New Roman" panose="02020603050405020304" pitchFamily="18" charset="0"/>
                <a:cs typeface="Times New Roman" panose="02020603050405020304" pitchFamily="18" charset="0"/>
              </a:rPr>
              <a:t>	P U S H 	D 	T O S &lt;- D</a:t>
            </a:r>
          </a:p>
          <a:p>
            <a:pPr marL="0" indent="0" algn="just">
              <a:buNone/>
            </a:pPr>
            <a:r>
              <a:rPr lang="pt-BR" sz="2200" dirty="0" smtClean="0">
                <a:latin typeface="Times New Roman" panose="02020603050405020304" pitchFamily="18" charset="0"/>
                <a:cs typeface="Times New Roman" panose="02020603050405020304" pitchFamily="18" charset="0"/>
              </a:rPr>
              <a:t>	A D D 			T O S &lt;- ( C + D )</a:t>
            </a:r>
          </a:p>
          <a:p>
            <a:pPr marL="0" indent="0" algn="just">
              <a:buNone/>
            </a:pPr>
            <a:r>
              <a:rPr lang="pt-BR" sz="2200" dirty="0" smtClean="0">
                <a:latin typeface="Times New Roman" panose="02020603050405020304" pitchFamily="18" charset="0"/>
                <a:cs typeface="Times New Roman" panose="02020603050405020304" pitchFamily="18" charset="0"/>
              </a:rPr>
              <a:t>	M U L 			T O S &lt;- ( C + D ) • ( A + B )</a:t>
            </a:r>
          </a:p>
          <a:p>
            <a:pPr marL="0" indent="0" algn="just">
              <a:buNone/>
            </a:pPr>
            <a:r>
              <a:rPr lang="pt-BR" sz="2200" dirty="0" smtClean="0">
                <a:latin typeface="Times New Roman" panose="02020603050405020304" pitchFamily="18" charset="0"/>
                <a:cs typeface="Times New Roman" panose="02020603050405020304" pitchFamily="18" charset="0"/>
              </a:rPr>
              <a:t>	P O P 		X 	M [ X ] &lt;- T O S</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8832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242" y="0"/>
            <a:ext cx="11177516" cy="699399"/>
          </a:xfrm>
        </p:spPr>
        <p:txBody>
          <a:bodyPr>
            <a:normAutofit/>
          </a:bodyPr>
          <a:lstStyle/>
          <a:p>
            <a:r>
              <a:rPr lang="en-US" sz="3500" dirty="0">
                <a:solidFill>
                  <a:srgbClr val="FF0000"/>
                </a:solidFill>
                <a:latin typeface="Times New Roman" panose="02020603050405020304" pitchFamily="18" charset="0"/>
                <a:cs typeface="Times New Roman" panose="02020603050405020304" pitchFamily="18" charset="0"/>
              </a:rPr>
              <a:t>RISC Instructions</a:t>
            </a:r>
          </a:p>
        </p:txBody>
      </p:sp>
      <p:sp>
        <p:nvSpPr>
          <p:cNvPr id="3" name="Content Placeholder 2"/>
          <p:cNvSpPr>
            <a:spLocks noGrp="1"/>
          </p:cNvSpPr>
          <p:nvPr>
            <p:ph idx="1"/>
          </p:nvPr>
        </p:nvSpPr>
        <p:spPr>
          <a:xfrm>
            <a:off x="507242" y="699399"/>
            <a:ext cx="11177516" cy="5906117"/>
          </a:xfrm>
        </p:spPr>
        <p:txBody>
          <a:bodyPr>
            <a:normAutofit lnSpcReduction="10000"/>
          </a:bodyPr>
          <a:lstStyle/>
          <a:p>
            <a:pPr algn="just"/>
            <a:r>
              <a:rPr lang="en-US" sz="2200" dirty="0">
                <a:latin typeface="Times New Roman" panose="02020603050405020304" pitchFamily="18" charset="0"/>
                <a:cs typeface="Times New Roman" panose="02020603050405020304" pitchFamily="18" charset="0"/>
              </a:rPr>
              <a:t>The </a:t>
            </a:r>
            <a:r>
              <a:rPr lang="en-US" sz="2200" dirty="0" smtClean="0">
                <a:latin typeface="Times New Roman" panose="02020603050405020304" pitchFamily="18" charset="0"/>
                <a:cs typeface="Times New Roman" panose="02020603050405020304" pitchFamily="18" charset="0"/>
              </a:rPr>
              <a:t>instruction </a:t>
            </a:r>
            <a:r>
              <a:rPr lang="en-US" sz="2200" dirty="0">
                <a:latin typeface="Times New Roman" panose="02020603050405020304" pitchFamily="18" charset="0"/>
                <a:cs typeface="Times New Roman" panose="02020603050405020304" pitchFamily="18" charset="0"/>
              </a:rPr>
              <a:t>set of a typical RISC processor is restricted to the use of load and store instructions when communicating between </a:t>
            </a:r>
            <a:r>
              <a:rPr lang="en-US" sz="2200" dirty="0" smtClean="0">
                <a:latin typeface="Times New Roman" panose="02020603050405020304" pitchFamily="18" charset="0"/>
                <a:cs typeface="Times New Roman" panose="02020603050405020304" pitchFamily="18" charset="0"/>
              </a:rPr>
              <a:t>memory and </a:t>
            </a:r>
            <a:r>
              <a:rPr lang="en-US" sz="2200" dirty="0">
                <a:latin typeface="Times New Roman" panose="02020603050405020304" pitchFamily="18" charset="0"/>
                <a:cs typeface="Times New Roman" panose="02020603050405020304" pitchFamily="18" charset="0"/>
              </a:rPr>
              <a:t>CPU. All other instructions are executed within the registers of </a:t>
            </a:r>
            <a:r>
              <a:rPr lang="en-US" sz="2200" dirty="0" smtClean="0">
                <a:latin typeface="Times New Roman" panose="02020603050405020304" pitchFamily="18" charset="0"/>
                <a:cs typeface="Times New Roman" panose="02020603050405020304" pitchFamily="18" charset="0"/>
              </a:rPr>
              <a:t>the CPU </a:t>
            </a:r>
            <a:r>
              <a:rPr lang="en-US" sz="2200" dirty="0">
                <a:latin typeface="Times New Roman" panose="02020603050405020304" pitchFamily="18" charset="0"/>
                <a:cs typeface="Times New Roman" panose="02020603050405020304" pitchFamily="18" charset="0"/>
              </a:rPr>
              <a:t>without referring to </a:t>
            </a:r>
            <a:r>
              <a:rPr lang="en-US" sz="2200" dirty="0" smtClean="0">
                <a:latin typeface="Times New Roman" panose="02020603050405020304" pitchFamily="18" charset="0"/>
                <a:cs typeface="Times New Roman" panose="02020603050405020304" pitchFamily="18" charset="0"/>
              </a:rPr>
              <a:t>memory.</a:t>
            </a:r>
          </a:p>
          <a:p>
            <a:pPr algn="just"/>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program for a RISC-type CPU </a:t>
            </a:r>
            <a:r>
              <a:rPr lang="en-US" sz="2200" dirty="0" smtClean="0">
                <a:latin typeface="Times New Roman" panose="02020603050405020304" pitchFamily="18" charset="0"/>
                <a:cs typeface="Times New Roman" panose="02020603050405020304" pitchFamily="18" charset="0"/>
              </a:rPr>
              <a:t>consists of </a:t>
            </a:r>
            <a:r>
              <a:rPr lang="en-US" sz="2200" dirty="0">
                <a:latin typeface="Times New Roman" panose="02020603050405020304" pitchFamily="18" charset="0"/>
                <a:cs typeface="Times New Roman" panose="02020603050405020304" pitchFamily="18" charset="0"/>
              </a:rPr>
              <a:t>LOAD and STORE instructions that have one memory and one </a:t>
            </a:r>
            <a:r>
              <a:rPr lang="en-US" sz="2200" dirty="0" smtClean="0">
                <a:latin typeface="Times New Roman" panose="02020603050405020304" pitchFamily="18" charset="0"/>
                <a:cs typeface="Times New Roman" panose="02020603050405020304" pitchFamily="18" charset="0"/>
              </a:rPr>
              <a:t>register address</a:t>
            </a:r>
            <a:r>
              <a:rPr lang="en-US" sz="2200" dirty="0">
                <a:latin typeface="Times New Roman" panose="02020603050405020304" pitchFamily="18" charset="0"/>
                <a:cs typeface="Times New Roman" panose="02020603050405020304" pitchFamily="18" charset="0"/>
              </a:rPr>
              <a:t>, and computational-type instructions that have three addresses </a:t>
            </a:r>
            <a:r>
              <a:rPr lang="en-US" sz="2200" dirty="0" smtClean="0">
                <a:latin typeface="Times New Roman" panose="02020603050405020304" pitchFamily="18" charset="0"/>
                <a:cs typeface="Times New Roman" panose="02020603050405020304" pitchFamily="18" charset="0"/>
              </a:rPr>
              <a:t>with all </a:t>
            </a:r>
            <a:r>
              <a:rPr lang="en-US" sz="2200" dirty="0">
                <a:latin typeface="Times New Roman" panose="02020603050405020304" pitchFamily="18" charset="0"/>
                <a:cs typeface="Times New Roman" panose="02020603050405020304" pitchFamily="18" charset="0"/>
              </a:rPr>
              <a:t>three specifying processor registers. The following is a program to evaluate</a:t>
            </a:r>
          </a:p>
          <a:p>
            <a:pPr marL="0" indent="0">
              <a:buNone/>
            </a:pPr>
            <a:r>
              <a:rPr lang="en-US" sz="2200" dirty="0" smtClean="0">
                <a:latin typeface="Times New Roman" panose="02020603050405020304" pitchFamily="18" charset="0"/>
                <a:cs typeface="Times New Roman" panose="02020603050405020304" pitchFamily="18" charset="0"/>
              </a:rPr>
              <a:t>			X </a:t>
            </a:r>
            <a:r>
              <a:rPr lang="en-US" sz="2200" dirty="0">
                <a:latin typeface="Times New Roman" panose="02020603050405020304" pitchFamily="18" charset="0"/>
                <a:cs typeface="Times New Roman" panose="02020603050405020304" pitchFamily="18" charset="0"/>
              </a:rPr>
              <a:t>= (A + B)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 + D</a:t>
            </a:r>
            <a:r>
              <a:rPr lang="en-US" sz="2200" dirty="0" smtClean="0">
                <a:latin typeface="Times New Roman" panose="02020603050405020304" pitchFamily="18" charset="0"/>
                <a:cs typeface="Times New Roman" panose="02020603050405020304" pitchFamily="18" charset="0"/>
              </a:rPr>
              <a:t>)</a:t>
            </a:r>
          </a:p>
          <a:p>
            <a:pPr marL="0" indent="0">
              <a:buNone/>
            </a:pPr>
            <a:r>
              <a:rPr lang="pt-BR" sz="2200" dirty="0" smtClean="0">
                <a:latin typeface="Times New Roman" panose="02020603050405020304" pitchFamily="18" charset="0"/>
                <a:cs typeface="Times New Roman" panose="02020603050405020304" pitchFamily="18" charset="0"/>
              </a:rPr>
              <a:t>		L </a:t>
            </a:r>
            <a:r>
              <a:rPr lang="pt-BR" sz="2200" dirty="0">
                <a:latin typeface="Times New Roman" panose="02020603050405020304" pitchFamily="18" charset="0"/>
                <a:cs typeface="Times New Roman" panose="02020603050405020304" pitchFamily="18" charset="0"/>
              </a:rPr>
              <a:t>O A D </a:t>
            </a:r>
            <a:r>
              <a:rPr lang="pt-BR" sz="2200" dirty="0" smtClean="0">
                <a:latin typeface="Times New Roman" panose="02020603050405020304" pitchFamily="18" charset="0"/>
                <a:cs typeface="Times New Roman" panose="02020603050405020304" pitchFamily="18" charset="0"/>
              </a:rPr>
              <a:t>	R </a:t>
            </a:r>
            <a:r>
              <a:rPr lang="pt-BR" sz="2200" dirty="0">
                <a:latin typeface="Times New Roman" panose="02020603050405020304" pitchFamily="18" charset="0"/>
                <a:cs typeface="Times New Roman" panose="02020603050405020304" pitchFamily="18" charset="0"/>
              </a:rPr>
              <a:t>1 , </a:t>
            </a:r>
            <a:r>
              <a:rPr lang="pt-BR" sz="2200" dirty="0" smtClean="0">
                <a:latin typeface="Times New Roman" panose="02020603050405020304" pitchFamily="18" charset="0"/>
                <a:cs typeface="Times New Roman" panose="02020603050405020304" pitchFamily="18" charset="0"/>
              </a:rPr>
              <a:t>A		 	R </a:t>
            </a:r>
            <a:r>
              <a:rPr lang="pt-BR" sz="2200" dirty="0">
                <a:latin typeface="Times New Roman" panose="02020603050405020304" pitchFamily="18" charset="0"/>
                <a:cs typeface="Times New Roman" panose="02020603050405020304" pitchFamily="18" charset="0"/>
              </a:rPr>
              <a:t>1 &lt;--M [ A ]</a:t>
            </a:r>
          </a:p>
          <a:p>
            <a:pPr marL="0" indent="0">
              <a:buNone/>
            </a:pPr>
            <a:r>
              <a:rPr lang="pt-BR" sz="2200" dirty="0" smtClean="0">
                <a:latin typeface="Times New Roman" panose="02020603050405020304" pitchFamily="18" charset="0"/>
                <a:cs typeface="Times New Roman" panose="02020603050405020304" pitchFamily="18" charset="0"/>
              </a:rPr>
              <a:t>		L </a:t>
            </a:r>
            <a:r>
              <a:rPr lang="pt-BR" sz="2200" dirty="0">
                <a:latin typeface="Times New Roman" panose="02020603050405020304" pitchFamily="18" charset="0"/>
                <a:cs typeface="Times New Roman" panose="02020603050405020304" pitchFamily="18" charset="0"/>
              </a:rPr>
              <a:t>O A D </a:t>
            </a:r>
            <a:r>
              <a:rPr lang="pt-BR" sz="2200" dirty="0" smtClean="0">
                <a:latin typeface="Times New Roman" panose="02020603050405020304" pitchFamily="18" charset="0"/>
                <a:cs typeface="Times New Roman" panose="02020603050405020304" pitchFamily="18" charset="0"/>
              </a:rPr>
              <a:t>	R </a:t>
            </a:r>
            <a:r>
              <a:rPr lang="pt-BR" sz="2200" dirty="0">
                <a:latin typeface="Times New Roman" panose="02020603050405020304" pitchFamily="18" charset="0"/>
                <a:cs typeface="Times New Roman" panose="02020603050405020304" pitchFamily="18" charset="0"/>
              </a:rPr>
              <a:t>2 , </a:t>
            </a:r>
            <a:r>
              <a:rPr lang="pt-BR" sz="2200" dirty="0" smtClean="0">
                <a:latin typeface="Times New Roman" panose="02020603050405020304" pitchFamily="18" charset="0"/>
                <a:cs typeface="Times New Roman" panose="02020603050405020304" pitchFamily="18" charset="0"/>
              </a:rPr>
              <a:t>B 			R </a:t>
            </a:r>
            <a:r>
              <a:rPr lang="pt-BR" sz="2200" dirty="0">
                <a:latin typeface="Times New Roman" panose="02020603050405020304" pitchFamily="18" charset="0"/>
                <a:cs typeface="Times New Roman" panose="02020603050405020304" pitchFamily="18" charset="0"/>
              </a:rPr>
              <a:t>2 &lt;--M [ B ]</a:t>
            </a:r>
          </a:p>
          <a:p>
            <a:pPr marL="0" indent="0">
              <a:buNone/>
            </a:pPr>
            <a:r>
              <a:rPr lang="pt-BR" sz="2200" dirty="0" smtClean="0">
                <a:latin typeface="Times New Roman" panose="02020603050405020304" pitchFamily="18" charset="0"/>
                <a:cs typeface="Times New Roman" panose="02020603050405020304" pitchFamily="18" charset="0"/>
              </a:rPr>
              <a:t>		L </a:t>
            </a:r>
            <a:r>
              <a:rPr lang="pt-BR" sz="2200" dirty="0">
                <a:latin typeface="Times New Roman" panose="02020603050405020304" pitchFamily="18" charset="0"/>
                <a:cs typeface="Times New Roman" panose="02020603050405020304" pitchFamily="18" charset="0"/>
              </a:rPr>
              <a:t>O A D </a:t>
            </a:r>
            <a:r>
              <a:rPr lang="pt-BR" sz="2200" dirty="0" smtClean="0">
                <a:latin typeface="Times New Roman" panose="02020603050405020304" pitchFamily="18" charset="0"/>
                <a:cs typeface="Times New Roman" panose="02020603050405020304" pitchFamily="18" charset="0"/>
              </a:rPr>
              <a:t>	R3 </a:t>
            </a:r>
            <a:r>
              <a:rPr lang="pt-BR" sz="2200" dirty="0">
                <a:latin typeface="Times New Roman" panose="02020603050405020304" pitchFamily="18" charset="0"/>
                <a:cs typeface="Times New Roman" panose="02020603050405020304" pitchFamily="18" charset="0"/>
              </a:rPr>
              <a:t>, </a:t>
            </a:r>
            <a:r>
              <a:rPr lang="pt-BR" sz="2200" dirty="0" smtClean="0">
                <a:latin typeface="Times New Roman" panose="02020603050405020304" pitchFamily="18" charset="0"/>
                <a:cs typeface="Times New Roman" panose="02020603050405020304" pitchFamily="18" charset="0"/>
              </a:rPr>
              <a:t>C			R3 </a:t>
            </a:r>
            <a:r>
              <a:rPr lang="pt-BR" sz="2200" dirty="0">
                <a:latin typeface="Times New Roman" panose="02020603050405020304" pitchFamily="18" charset="0"/>
                <a:cs typeface="Times New Roman" panose="02020603050405020304" pitchFamily="18" charset="0"/>
              </a:rPr>
              <a:t>&lt;--M [ C ]</a:t>
            </a:r>
          </a:p>
          <a:p>
            <a:pPr marL="0" indent="0">
              <a:buNone/>
            </a:pPr>
            <a:r>
              <a:rPr lang="pt-BR" sz="2200" dirty="0" smtClean="0">
                <a:latin typeface="Times New Roman" panose="02020603050405020304" pitchFamily="18" charset="0"/>
                <a:cs typeface="Times New Roman" panose="02020603050405020304" pitchFamily="18" charset="0"/>
              </a:rPr>
              <a:t>		L </a:t>
            </a:r>
            <a:r>
              <a:rPr lang="pt-BR" sz="2200" dirty="0">
                <a:latin typeface="Times New Roman" panose="02020603050405020304" pitchFamily="18" charset="0"/>
                <a:cs typeface="Times New Roman" panose="02020603050405020304" pitchFamily="18" charset="0"/>
              </a:rPr>
              <a:t>O A </a:t>
            </a:r>
            <a:r>
              <a:rPr lang="pt-BR" sz="2200" dirty="0" smtClean="0">
                <a:latin typeface="Times New Roman" panose="02020603050405020304" pitchFamily="18" charset="0"/>
                <a:cs typeface="Times New Roman" panose="02020603050405020304" pitchFamily="18" charset="0"/>
              </a:rPr>
              <a:t>D	R4, D 			R4 </a:t>
            </a:r>
            <a:r>
              <a:rPr lang="pt-BR" sz="2200" dirty="0">
                <a:latin typeface="Times New Roman" panose="02020603050405020304" pitchFamily="18" charset="0"/>
                <a:cs typeface="Times New Roman" panose="02020603050405020304" pitchFamily="18" charset="0"/>
              </a:rPr>
              <a:t>&lt;--M [ D ]</a:t>
            </a:r>
          </a:p>
          <a:p>
            <a:pPr marL="0" indent="0">
              <a:buNone/>
            </a:pPr>
            <a:r>
              <a:rPr lang="pt-BR" sz="2200" dirty="0" smtClean="0">
                <a:latin typeface="Times New Roman" panose="02020603050405020304" pitchFamily="18" charset="0"/>
                <a:cs typeface="Times New Roman" panose="02020603050405020304" pitchFamily="18" charset="0"/>
              </a:rPr>
              <a:t>		A </a:t>
            </a:r>
            <a:r>
              <a:rPr lang="pt-BR" sz="2200" dirty="0">
                <a:latin typeface="Times New Roman" panose="02020603050405020304" pitchFamily="18" charset="0"/>
                <a:cs typeface="Times New Roman" panose="02020603050405020304" pitchFamily="18" charset="0"/>
              </a:rPr>
              <a:t>D D </a:t>
            </a:r>
            <a:r>
              <a:rPr lang="pt-BR" sz="2200" dirty="0" smtClean="0">
                <a:latin typeface="Times New Roman" panose="02020603050405020304" pitchFamily="18" charset="0"/>
                <a:cs typeface="Times New Roman" panose="02020603050405020304" pitchFamily="18" charset="0"/>
              </a:rPr>
              <a:t>		R </a:t>
            </a:r>
            <a:r>
              <a:rPr lang="pt-BR" sz="2200" dirty="0">
                <a:latin typeface="Times New Roman" panose="02020603050405020304" pitchFamily="18" charset="0"/>
                <a:cs typeface="Times New Roman" panose="02020603050405020304" pitchFamily="18" charset="0"/>
              </a:rPr>
              <a:t>1 , R 1 , R </a:t>
            </a:r>
            <a:r>
              <a:rPr lang="pt-BR" sz="2200" dirty="0" smtClean="0">
                <a:latin typeface="Times New Roman" panose="02020603050405020304" pitchFamily="18" charset="0"/>
                <a:cs typeface="Times New Roman" panose="02020603050405020304" pitchFamily="18" charset="0"/>
              </a:rPr>
              <a:t>2		R </a:t>
            </a:r>
            <a:r>
              <a:rPr lang="pt-BR" sz="2200" dirty="0">
                <a:latin typeface="Times New Roman" panose="02020603050405020304" pitchFamily="18" charset="0"/>
                <a:cs typeface="Times New Roman" panose="02020603050405020304" pitchFamily="18" charset="0"/>
              </a:rPr>
              <a:t>1 &lt;--R 1 + R 2</a:t>
            </a:r>
          </a:p>
          <a:p>
            <a:pPr marL="0" indent="0">
              <a:buNone/>
            </a:pPr>
            <a:r>
              <a:rPr lang="pt-BR" sz="2200" dirty="0" smtClean="0">
                <a:latin typeface="Times New Roman" panose="02020603050405020304" pitchFamily="18" charset="0"/>
                <a:cs typeface="Times New Roman" panose="02020603050405020304" pitchFamily="18" charset="0"/>
              </a:rPr>
              <a:t>		A </a:t>
            </a:r>
            <a:r>
              <a:rPr lang="pt-BR" sz="2200" dirty="0">
                <a:latin typeface="Times New Roman" panose="02020603050405020304" pitchFamily="18" charset="0"/>
                <a:cs typeface="Times New Roman" panose="02020603050405020304" pitchFamily="18" charset="0"/>
              </a:rPr>
              <a:t>D D </a:t>
            </a:r>
            <a:r>
              <a:rPr lang="pt-BR" sz="2200" dirty="0" smtClean="0">
                <a:latin typeface="Times New Roman" panose="02020603050405020304" pitchFamily="18" charset="0"/>
                <a:cs typeface="Times New Roman" panose="02020603050405020304" pitchFamily="18" charset="0"/>
              </a:rPr>
              <a:t>		R </a:t>
            </a:r>
            <a:r>
              <a:rPr lang="pt-BR" sz="2200" dirty="0">
                <a:latin typeface="Times New Roman" panose="02020603050405020304" pitchFamily="18" charset="0"/>
                <a:cs typeface="Times New Roman" panose="02020603050405020304" pitchFamily="18" charset="0"/>
              </a:rPr>
              <a:t>3 , R 3 , R </a:t>
            </a:r>
            <a:r>
              <a:rPr lang="pt-BR" sz="2200" dirty="0" smtClean="0">
                <a:latin typeface="Times New Roman" panose="02020603050405020304" pitchFamily="18" charset="0"/>
                <a:cs typeface="Times New Roman" panose="02020603050405020304" pitchFamily="18" charset="0"/>
              </a:rPr>
              <a:t>4 		R </a:t>
            </a:r>
            <a:r>
              <a:rPr lang="pt-BR" sz="2200" dirty="0">
                <a:latin typeface="Times New Roman" panose="02020603050405020304" pitchFamily="18" charset="0"/>
                <a:cs typeface="Times New Roman" panose="02020603050405020304" pitchFamily="18" charset="0"/>
              </a:rPr>
              <a:t>3 &lt;--R 3 + R </a:t>
            </a:r>
            <a:r>
              <a:rPr lang="pt-BR" sz="2200" dirty="0" smtClean="0">
                <a:latin typeface="Times New Roman" panose="02020603050405020304" pitchFamily="18" charset="0"/>
                <a:cs typeface="Times New Roman" panose="02020603050405020304" pitchFamily="18" charset="0"/>
              </a:rPr>
              <a:t>4;</a:t>
            </a:r>
            <a:endParaRPr lang="pt-BR" sz="2200" dirty="0">
              <a:latin typeface="Times New Roman" panose="02020603050405020304" pitchFamily="18" charset="0"/>
              <a:cs typeface="Times New Roman" panose="02020603050405020304" pitchFamily="18" charset="0"/>
            </a:endParaRPr>
          </a:p>
          <a:p>
            <a:pPr marL="0" indent="0">
              <a:buNone/>
            </a:pPr>
            <a:r>
              <a:rPr lang="pt-BR" sz="2200" dirty="0" smtClean="0">
                <a:latin typeface="Times New Roman" panose="02020603050405020304" pitchFamily="18" charset="0"/>
                <a:cs typeface="Times New Roman" panose="02020603050405020304" pitchFamily="18" charset="0"/>
              </a:rPr>
              <a:t>		M </a:t>
            </a:r>
            <a:r>
              <a:rPr lang="pt-BR" sz="2200" dirty="0">
                <a:latin typeface="Times New Roman" panose="02020603050405020304" pitchFamily="18" charset="0"/>
                <a:cs typeface="Times New Roman" panose="02020603050405020304" pitchFamily="18" charset="0"/>
              </a:rPr>
              <a:t>U</a:t>
            </a:r>
            <a:r>
              <a:rPr lang="pt-BR" sz="2200" dirty="0" smtClean="0">
                <a:latin typeface="Times New Roman" panose="02020603050405020304" pitchFamily="18" charset="0"/>
                <a:cs typeface="Times New Roman" panose="02020603050405020304" pitchFamily="18" charset="0"/>
              </a:rPr>
              <a:t> </a:t>
            </a:r>
            <a:r>
              <a:rPr lang="pt-BR" sz="2200" dirty="0">
                <a:latin typeface="Times New Roman" panose="02020603050405020304" pitchFamily="18" charset="0"/>
                <a:cs typeface="Times New Roman" panose="02020603050405020304" pitchFamily="18" charset="0"/>
              </a:rPr>
              <a:t>L </a:t>
            </a:r>
            <a:r>
              <a:rPr lang="pt-BR" sz="2200" dirty="0" smtClean="0">
                <a:latin typeface="Times New Roman" panose="02020603050405020304" pitchFamily="18" charset="0"/>
                <a:cs typeface="Times New Roman" panose="02020603050405020304" pitchFamily="18" charset="0"/>
              </a:rPr>
              <a:t>		R </a:t>
            </a:r>
            <a:r>
              <a:rPr lang="pt-BR" sz="2200" dirty="0">
                <a:latin typeface="Times New Roman" panose="02020603050405020304" pitchFamily="18" charset="0"/>
                <a:cs typeface="Times New Roman" panose="02020603050405020304" pitchFamily="18" charset="0"/>
              </a:rPr>
              <a:t>1 , R 1 , R 3 </a:t>
            </a:r>
            <a:r>
              <a:rPr lang="pt-BR" sz="2200" dirty="0" smtClean="0">
                <a:latin typeface="Times New Roman" panose="02020603050405020304" pitchFamily="18" charset="0"/>
                <a:cs typeface="Times New Roman" panose="02020603050405020304" pitchFamily="18" charset="0"/>
              </a:rPr>
              <a:t>		R </a:t>
            </a:r>
            <a:r>
              <a:rPr lang="pt-BR" sz="2200" dirty="0">
                <a:latin typeface="Times New Roman" panose="02020603050405020304" pitchFamily="18" charset="0"/>
                <a:cs typeface="Times New Roman" panose="02020603050405020304" pitchFamily="18" charset="0"/>
              </a:rPr>
              <a:t>1 &lt;--R 1 </a:t>
            </a:r>
            <a:r>
              <a:rPr lang="pt-BR" sz="2200" dirty="0" smtClean="0">
                <a:latin typeface="Times New Roman" panose="02020603050405020304" pitchFamily="18" charset="0"/>
                <a:cs typeface="Times New Roman" panose="02020603050405020304" pitchFamily="18" charset="0"/>
              </a:rPr>
              <a:t>× </a:t>
            </a:r>
            <a:r>
              <a:rPr lang="pt-BR" sz="2200" dirty="0">
                <a:latin typeface="Times New Roman" panose="02020603050405020304" pitchFamily="18" charset="0"/>
                <a:cs typeface="Times New Roman" panose="02020603050405020304" pitchFamily="18" charset="0"/>
              </a:rPr>
              <a:t>R 3</a:t>
            </a:r>
          </a:p>
          <a:p>
            <a:pPr marL="0" indent="0">
              <a:buNone/>
            </a:pPr>
            <a:r>
              <a:rPr lang="pt-BR" sz="2200" dirty="0" smtClean="0">
                <a:latin typeface="Times New Roman" panose="02020603050405020304" pitchFamily="18" charset="0"/>
                <a:cs typeface="Times New Roman" panose="02020603050405020304" pitchFamily="18" charset="0"/>
              </a:rPr>
              <a:t>		S </a:t>
            </a:r>
            <a:r>
              <a:rPr lang="pt-BR" sz="2200" dirty="0">
                <a:latin typeface="Times New Roman" panose="02020603050405020304" pitchFamily="18" charset="0"/>
                <a:cs typeface="Times New Roman" panose="02020603050405020304" pitchFamily="18" charset="0"/>
              </a:rPr>
              <a:t>T O R E </a:t>
            </a:r>
            <a:r>
              <a:rPr lang="pt-BR" sz="2200" dirty="0" smtClean="0">
                <a:latin typeface="Times New Roman" panose="02020603050405020304" pitchFamily="18" charset="0"/>
                <a:cs typeface="Times New Roman" panose="02020603050405020304" pitchFamily="18" charset="0"/>
              </a:rPr>
              <a:t>	X </a:t>
            </a:r>
            <a:r>
              <a:rPr lang="pt-BR" sz="2200" dirty="0">
                <a:latin typeface="Times New Roman" panose="02020603050405020304" pitchFamily="18" charset="0"/>
                <a:cs typeface="Times New Roman" panose="02020603050405020304" pitchFamily="18" charset="0"/>
              </a:rPr>
              <a:t>, R 1 </a:t>
            </a:r>
            <a:r>
              <a:rPr lang="pt-BR" sz="2200" dirty="0" smtClean="0">
                <a:latin typeface="Times New Roman" panose="02020603050405020304" pitchFamily="18" charset="0"/>
                <a:cs typeface="Times New Roman" panose="02020603050405020304" pitchFamily="18" charset="0"/>
              </a:rPr>
              <a:t>			M </a:t>
            </a:r>
            <a:r>
              <a:rPr lang="pt-BR" sz="2200" dirty="0">
                <a:latin typeface="Times New Roman" panose="02020603050405020304" pitchFamily="18" charset="0"/>
                <a:cs typeface="Times New Roman" panose="02020603050405020304" pitchFamily="18" charset="0"/>
              </a:rPr>
              <a:t>[ X ] &lt;--R </a:t>
            </a:r>
            <a:r>
              <a:rPr lang="pt-BR" sz="2200" dirty="0" smtClean="0">
                <a:latin typeface="Times New Roman" panose="02020603050405020304" pitchFamily="18" charset="0"/>
                <a:cs typeface="Times New Roman" panose="02020603050405020304" pitchFamily="18" charset="0"/>
              </a:rPr>
              <a:t>1</a:t>
            </a:r>
          </a:p>
          <a:p>
            <a:r>
              <a:rPr lang="en-US" sz="2200" dirty="0">
                <a:latin typeface="Times New Roman" panose="02020603050405020304" pitchFamily="18" charset="0"/>
                <a:cs typeface="Times New Roman" panose="02020603050405020304" pitchFamily="18" charset="0"/>
              </a:rPr>
              <a:t>The load instructions transfer the operands from memory to CPU </a:t>
            </a:r>
            <a:r>
              <a:rPr lang="en-US" sz="2200" dirty="0" smtClean="0">
                <a:latin typeface="Times New Roman" panose="02020603050405020304" pitchFamily="18" charset="0"/>
                <a:cs typeface="Times New Roman" panose="02020603050405020304" pitchFamily="18" charset="0"/>
              </a:rPr>
              <a:t>registers.</a:t>
            </a:r>
            <a:endParaRPr lang="pt-BR"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772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300250"/>
            <a:ext cx="11559654" cy="6209731"/>
          </a:xfrm>
        </p:spPr>
        <p:txBody>
          <a:bodyPr>
            <a:normAutofit/>
          </a:bodyPr>
          <a:lstStyle/>
          <a:p>
            <a:r>
              <a:rPr lang="en-US" sz="2200" dirty="0">
                <a:latin typeface="Times New Roman" panose="02020603050405020304" pitchFamily="18" charset="0"/>
                <a:cs typeface="Times New Roman" panose="02020603050405020304" pitchFamily="18" charset="0"/>
              </a:rPr>
              <a:t>Write a program to evaluate the arithmetic statement</a:t>
            </a:r>
          </a:p>
          <a:p>
            <a:pPr marL="0" indent="0">
              <a:buNone/>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X: = (A-B)+(C*(D*E-F))/ (G+H*K)</a:t>
            </a:r>
          </a:p>
          <a:p>
            <a:r>
              <a:rPr lang="en-US" sz="2200" dirty="0" smtClean="0">
                <a:latin typeface="Times New Roman" panose="02020603050405020304" pitchFamily="18" charset="0"/>
                <a:cs typeface="Times New Roman" panose="02020603050405020304" pitchFamily="18" charset="0"/>
              </a:rPr>
              <a:t>3 Address</a:t>
            </a:r>
          </a:p>
          <a:p>
            <a:pPr marL="0" indent="0">
              <a:buNone/>
            </a:pPr>
            <a:r>
              <a:rPr lang="en-US" sz="2200" dirty="0" smtClean="0">
                <a:latin typeface="Times New Roman" panose="02020603050405020304" pitchFamily="18" charset="0"/>
                <a:cs typeface="Times New Roman" panose="02020603050405020304" pitchFamily="18" charset="0"/>
              </a:rPr>
              <a:t>	SUB 			R1,A,B       	 R1&lt;-M[A]-M[B]</a:t>
            </a:r>
          </a:p>
          <a:p>
            <a:pPr marL="0" indent="0">
              <a:buNone/>
            </a:pPr>
            <a:r>
              <a:rPr lang="en-US" sz="2200" dirty="0" smtClean="0">
                <a:latin typeface="Times New Roman" panose="02020603050405020304" pitchFamily="18" charset="0"/>
                <a:cs typeface="Times New Roman" panose="02020603050405020304" pitchFamily="18" charset="0"/>
              </a:rPr>
              <a:t>	MUL 			R2,D,E       	 R2&lt;-M[D]*M[E]</a:t>
            </a:r>
          </a:p>
          <a:p>
            <a:pPr marL="0" indent="0">
              <a:buNone/>
            </a:pPr>
            <a:r>
              <a:rPr lang="en-US" sz="2200" dirty="0" smtClean="0">
                <a:latin typeface="Times New Roman" panose="02020603050405020304" pitchFamily="18" charset="0"/>
                <a:cs typeface="Times New Roman" panose="02020603050405020304" pitchFamily="18" charset="0"/>
              </a:rPr>
              <a:t>	SUB                          	R2,R2,F      	 R2&lt;-R2-M[F]</a:t>
            </a:r>
          </a:p>
          <a:p>
            <a:pPr marL="0" indent="0">
              <a:buNone/>
            </a:pPr>
            <a:r>
              <a:rPr lang="en-US" sz="2200" dirty="0" smtClean="0">
                <a:latin typeface="Times New Roman" panose="02020603050405020304" pitchFamily="18" charset="0"/>
                <a:cs typeface="Times New Roman" panose="02020603050405020304" pitchFamily="18" charset="0"/>
              </a:rPr>
              <a:t>	MUL                         	R2,C,R2       	 R2&lt;-M[C]*R2</a:t>
            </a:r>
          </a:p>
          <a:p>
            <a:pPr marL="0" indent="0">
              <a:buNone/>
            </a:pPr>
            <a:r>
              <a:rPr lang="en-US" sz="2200" dirty="0" smtClean="0">
                <a:latin typeface="Times New Roman" panose="02020603050405020304" pitchFamily="18" charset="0"/>
                <a:cs typeface="Times New Roman" panose="02020603050405020304" pitchFamily="18" charset="0"/>
              </a:rPr>
              <a:t>	ADD 			R1,R1,R2       	 R1&lt;-R1+R2               //</a:t>
            </a:r>
            <a:r>
              <a:rPr lang="en-US" sz="2200" dirty="0">
                <a:latin typeface="Times New Roman" panose="02020603050405020304" pitchFamily="18" charset="0"/>
                <a:cs typeface="Times New Roman" panose="02020603050405020304" pitchFamily="18" charset="0"/>
              </a:rPr>
              <a:t> A-B+C*(D*E-F</a:t>
            </a:r>
            <a:r>
              <a:rPr lang="en-US" sz="2200" dirty="0" smtClean="0">
                <a:latin typeface="Times New Roman" panose="02020603050405020304" pitchFamily="18" charset="0"/>
                <a:cs typeface="Times New Roman" panose="02020603050405020304" pitchFamily="18" charset="0"/>
              </a:rPr>
              <a:t>)</a:t>
            </a:r>
          </a:p>
          <a:p>
            <a:pPr marL="0" indent="0">
              <a:buNone/>
            </a:pPr>
            <a:r>
              <a:rPr lang="en-US" sz="2200" dirty="0" smtClean="0">
                <a:latin typeface="Times New Roman" panose="02020603050405020304" pitchFamily="18" charset="0"/>
                <a:cs typeface="Times New Roman" panose="02020603050405020304" pitchFamily="18" charset="0"/>
              </a:rPr>
              <a:t>	MUL                          	R3,H,K   	R3&lt;-M[H]*M[K]</a:t>
            </a:r>
          </a:p>
          <a:p>
            <a:pPr marL="0" indent="0">
              <a:buNone/>
            </a:pPr>
            <a:r>
              <a:rPr lang="en-US" sz="2200" dirty="0" smtClean="0">
                <a:latin typeface="Times New Roman" panose="02020603050405020304" pitchFamily="18" charset="0"/>
                <a:cs typeface="Times New Roman" panose="02020603050405020304" pitchFamily="18" charset="0"/>
              </a:rPr>
              <a:t>	ADD                         	R3,R3,G         	R3&lt;-R3+M[G]</a:t>
            </a:r>
          </a:p>
          <a:p>
            <a:pPr marL="0" indent="0">
              <a:buNone/>
            </a:pPr>
            <a:r>
              <a:rPr lang="en-US" sz="2200" dirty="0" smtClean="0">
                <a:latin typeface="Times New Roman" panose="02020603050405020304" pitchFamily="18" charset="0"/>
                <a:cs typeface="Times New Roman" panose="02020603050405020304" pitchFamily="18" charset="0"/>
              </a:rPr>
              <a:t>	DIV                           	X,R1,R3        	M[X]&lt;-R1/R3     </a:t>
            </a:r>
            <a:r>
              <a:rPr lang="en-US" sz="2200" dirty="0" smtClean="0">
                <a:solidFill>
                  <a:srgbClr val="FF0000"/>
                </a:solidFill>
                <a:latin typeface="Times New Roman" panose="02020603050405020304" pitchFamily="18" charset="0"/>
                <a:cs typeface="Times New Roman" panose="02020603050405020304" pitchFamily="18" charset="0"/>
              </a:rPr>
              <a:t>//A-B+C</a:t>
            </a:r>
            <a:r>
              <a:rPr lang="en-US" sz="2200" dirty="0">
                <a:solidFill>
                  <a:srgbClr val="FF0000"/>
                </a:solidFill>
                <a:latin typeface="Times New Roman" panose="02020603050405020304" pitchFamily="18" charset="0"/>
                <a:cs typeface="Times New Roman" panose="02020603050405020304" pitchFamily="18" charset="0"/>
              </a:rPr>
              <a:t>*(D*E-F</a:t>
            </a:r>
            <a:r>
              <a:rPr lang="en-US" sz="2200" dirty="0" smtClean="0">
                <a:solidFill>
                  <a:srgbClr val="FF0000"/>
                </a:solidFill>
                <a:latin typeface="Times New Roman" panose="02020603050405020304" pitchFamily="18" charset="0"/>
                <a:cs typeface="Times New Roman" panose="02020603050405020304" pitchFamily="18" charset="0"/>
              </a:rPr>
              <a:t>)/ </a:t>
            </a:r>
            <a:r>
              <a:rPr lang="en-US" sz="2200" dirty="0">
                <a:solidFill>
                  <a:srgbClr val="FF0000"/>
                </a:solidFill>
                <a:latin typeface="Times New Roman" panose="02020603050405020304" pitchFamily="18" charset="0"/>
                <a:cs typeface="Times New Roman" panose="02020603050405020304" pitchFamily="18" charset="0"/>
              </a:rPr>
              <a:t>(G+H*K)</a:t>
            </a:r>
            <a:r>
              <a:rPr lang="en-US" sz="2200" dirty="0" smtClean="0">
                <a:solidFill>
                  <a:srgbClr val="FF0000"/>
                </a:solidFill>
                <a:latin typeface="Times New Roman" panose="02020603050405020304" pitchFamily="18"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215607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245660"/>
            <a:ext cx="11546006" cy="6400800"/>
          </a:xfrm>
        </p:spPr>
        <p:txBody>
          <a:bodyPr>
            <a:normAutofit fontScale="77500" lnSpcReduction="20000"/>
          </a:bodyPr>
          <a:lstStyle/>
          <a:p>
            <a:r>
              <a:rPr lang="en-US" dirty="0" smtClean="0">
                <a:latin typeface="Times New Roman" panose="02020603050405020304" pitchFamily="18" charset="0"/>
                <a:cs typeface="Times New Roman" panose="02020603050405020304" pitchFamily="18" charset="0"/>
              </a:rPr>
              <a:t>2 Address : </a:t>
            </a:r>
            <a:r>
              <a:rPr lang="en-US" dirty="0">
                <a:latin typeface="Times New Roman" panose="02020603050405020304" pitchFamily="18" charset="0"/>
                <a:cs typeface="Times New Roman" panose="02020603050405020304" pitchFamily="18" charset="0"/>
              </a:rPr>
              <a:t>X: </a:t>
            </a:r>
            <a:r>
              <a:rPr lang="en-US" dirty="0"/>
              <a:t>= </a:t>
            </a:r>
            <a:r>
              <a:rPr lang="en-US" dirty="0">
                <a:latin typeface="Times New Roman" panose="02020603050405020304" pitchFamily="18" charset="0"/>
                <a:cs typeface="Times New Roman" panose="02020603050405020304" pitchFamily="18" charset="0"/>
              </a:rPr>
              <a:t>(A-B)+(C*(D*E-F))/ (G+H*K)</a:t>
            </a:r>
          </a:p>
          <a:p>
            <a:pPr marL="0" indent="0">
              <a:buNone/>
            </a:pPr>
            <a:r>
              <a:rPr lang="en-US" dirty="0" smtClean="0"/>
              <a:t> </a:t>
            </a:r>
          </a:p>
          <a:p>
            <a:pPr marL="0" indent="0">
              <a:buNone/>
            </a:pPr>
            <a:r>
              <a:rPr lang="en-US" dirty="0" smtClean="0"/>
              <a:t>	</a:t>
            </a:r>
            <a:r>
              <a:rPr lang="en-US" dirty="0" smtClean="0">
                <a:latin typeface="Times New Roman" panose="02020603050405020304" pitchFamily="18" charset="0"/>
                <a:cs typeface="Times New Roman" panose="02020603050405020304" pitchFamily="18" charset="0"/>
              </a:rPr>
              <a:t>MOV		R1,A		R1&lt;-M[A]</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SUB		R1,B		R1&lt;-R1-M[B]</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MOV		R2,D		R2&lt;-M[D]</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MUL		R2,E		R2&lt;-R2*M[E]</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SUB		R2,F		R2&lt;-R2-M[F]</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MUL 		R2,C		R2&lt;-R2*M[C]</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ADD 		R1,R2		R1&lt;-R1+R2</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MOV		R3,H		R3&lt;-M[H]</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MUL		R3,K		R3&lt;-R3*M[K]</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ADD		R3,G		R3&lt;-R3+M[G]</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DIV  		R1,R3		R1&lt;-R1/R3</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MOV 		X,R1		M[X]&lt;-R1</a:t>
            </a:r>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p:txBody>
      </p:sp>
    </p:spTree>
    <p:extLst>
      <p:ext uri="{BB962C8B-B14F-4D97-AF65-F5344CB8AC3E}">
        <p14:creationId xmlns:p14="http://schemas.microsoft.com/office/powerpoint/2010/main" val="1908404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994</Words>
  <Application>Microsoft Office PowerPoint</Application>
  <PresentationFormat>Widescreen</PresentationFormat>
  <Paragraphs>136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Instruction Formats</vt:lpstr>
      <vt:lpstr>Types of Instruction Format</vt:lpstr>
      <vt:lpstr>PowerPoint Presentation</vt:lpstr>
      <vt:lpstr>PowerPoint Presentation</vt:lpstr>
      <vt:lpstr>PowerPoint Presentation</vt:lpstr>
      <vt:lpstr>PowerPoint Presentation</vt:lpstr>
      <vt:lpstr>RISC Instructions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Formats</dc:title>
  <dc:creator>DELL</dc:creator>
  <cp:lastModifiedBy>sanjeev sir</cp:lastModifiedBy>
  <cp:revision>26</cp:revision>
  <dcterms:created xsi:type="dcterms:W3CDTF">2021-01-18T16:48:20Z</dcterms:created>
  <dcterms:modified xsi:type="dcterms:W3CDTF">2023-01-11T05:02:19Z</dcterms:modified>
</cp:coreProperties>
</file>