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840334-BB92-4317-833A-1AA86AACAB15}"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2C400-2896-425C-B975-8DBEB9B0E752}" type="slidenum">
              <a:rPr lang="en-US" smtClean="0"/>
              <a:t>‹#›</a:t>
            </a:fld>
            <a:endParaRPr lang="en-US"/>
          </a:p>
        </p:txBody>
      </p:sp>
    </p:spTree>
    <p:extLst>
      <p:ext uri="{BB962C8B-B14F-4D97-AF65-F5344CB8AC3E}">
        <p14:creationId xmlns:p14="http://schemas.microsoft.com/office/powerpoint/2010/main" val="1560869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840334-BB92-4317-833A-1AA86AACAB15}"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2C400-2896-425C-B975-8DBEB9B0E752}" type="slidenum">
              <a:rPr lang="en-US" smtClean="0"/>
              <a:t>‹#›</a:t>
            </a:fld>
            <a:endParaRPr lang="en-US"/>
          </a:p>
        </p:txBody>
      </p:sp>
    </p:spTree>
    <p:extLst>
      <p:ext uri="{BB962C8B-B14F-4D97-AF65-F5344CB8AC3E}">
        <p14:creationId xmlns:p14="http://schemas.microsoft.com/office/powerpoint/2010/main" val="782007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840334-BB92-4317-833A-1AA86AACAB15}"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2C400-2896-425C-B975-8DBEB9B0E752}" type="slidenum">
              <a:rPr lang="en-US" smtClean="0"/>
              <a:t>‹#›</a:t>
            </a:fld>
            <a:endParaRPr lang="en-US"/>
          </a:p>
        </p:txBody>
      </p:sp>
    </p:spTree>
    <p:extLst>
      <p:ext uri="{BB962C8B-B14F-4D97-AF65-F5344CB8AC3E}">
        <p14:creationId xmlns:p14="http://schemas.microsoft.com/office/powerpoint/2010/main" val="2636544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840334-BB92-4317-833A-1AA86AACAB15}"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2C400-2896-425C-B975-8DBEB9B0E752}" type="slidenum">
              <a:rPr lang="en-US" smtClean="0"/>
              <a:t>‹#›</a:t>
            </a:fld>
            <a:endParaRPr lang="en-US"/>
          </a:p>
        </p:txBody>
      </p:sp>
    </p:spTree>
    <p:extLst>
      <p:ext uri="{BB962C8B-B14F-4D97-AF65-F5344CB8AC3E}">
        <p14:creationId xmlns:p14="http://schemas.microsoft.com/office/powerpoint/2010/main" val="3513701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840334-BB92-4317-833A-1AA86AACAB15}"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2C400-2896-425C-B975-8DBEB9B0E752}" type="slidenum">
              <a:rPr lang="en-US" smtClean="0"/>
              <a:t>‹#›</a:t>
            </a:fld>
            <a:endParaRPr lang="en-US"/>
          </a:p>
        </p:txBody>
      </p:sp>
    </p:spTree>
    <p:extLst>
      <p:ext uri="{BB962C8B-B14F-4D97-AF65-F5344CB8AC3E}">
        <p14:creationId xmlns:p14="http://schemas.microsoft.com/office/powerpoint/2010/main" val="2411305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840334-BB92-4317-833A-1AA86AACAB15}"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82C400-2896-425C-B975-8DBEB9B0E752}" type="slidenum">
              <a:rPr lang="en-US" smtClean="0"/>
              <a:t>‹#›</a:t>
            </a:fld>
            <a:endParaRPr lang="en-US"/>
          </a:p>
        </p:txBody>
      </p:sp>
    </p:spTree>
    <p:extLst>
      <p:ext uri="{BB962C8B-B14F-4D97-AF65-F5344CB8AC3E}">
        <p14:creationId xmlns:p14="http://schemas.microsoft.com/office/powerpoint/2010/main" val="4056503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840334-BB92-4317-833A-1AA86AACAB15}" type="datetimeFigureOut">
              <a:rPr lang="en-US" smtClean="0"/>
              <a:t>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82C400-2896-425C-B975-8DBEB9B0E752}" type="slidenum">
              <a:rPr lang="en-US" smtClean="0"/>
              <a:t>‹#›</a:t>
            </a:fld>
            <a:endParaRPr lang="en-US"/>
          </a:p>
        </p:txBody>
      </p:sp>
    </p:spTree>
    <p:extLst>
      <p:ext uri="{BB962C8B-B14F-4D97-AF65-F5344CB8AC3E}">
        <p14:creationId xmlns:p14="http://schemas.microsoft.com/office/powerpoint/2010/main" val="2288752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840334-BB92-4317-833A-1AA86AACAB15}" type="datetimeFigureOut">
              <a:rPr lang="en-US" smtClean="0"/>
              <a:t>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82C400-2896-425C-B975-8DBEB9B0E752}" type="slidenum">
              <a:rPr lang="en-US" smtClean="0"/>
              <a:t>‹#›</a:t>
            </a:fld>
            <a:endParaRPr lang="en-US"/>
          </a:p>
        </p:txBody>
      </p:sp>
    </p:spTree>
    <p:extLst>
      <p:ext uri="{BB962C8B-B14F-4D97-AF65-F5344CB8AC3E}">
        <p14:creationId xmlns:p14="http://schemas.microsoft.com/office/powerpoint/2010/main" val="2527410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840334-BB92-4317-833A-1AA86AACAB15}" type="datetimeFigureOut">
              <a:rPr lang="en-US" smtClean="0"/>
              <a:t>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82C400-2896-425C-B975-8DBEB9B0E752}" type="slidenum">
              <a:rPr lang="en-US" smtClean="0"/>
              <a:t>‹#›</a:t>
            </a:fld>
            <a:endParaRPr lang="en-US"/>
          </a:p>
        </p:txBody>
      </p:sp>
    </p:spTree>
    <p:extLst>
      <p:ext uri="{BB962C8B-B14F-4D97-AF65-F5344CB8AC3E}">
        <p14:creationId xmlns:p14="http://schemas.microsoft.com/office/powerpoint/2010/main" val="269155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840334-BB92-4317-833A-1AA86AACAB15}"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82C400-2896-425C-B975-8DBEB9B0E752}" type="slidenum">
              <a:rPr lang="en-US" smtClean="0"/>
              <a:t>‹#›</a:t>
            </a:fld>
            <a:endParaRPr lang="en-US"/>
          </a:p>
        </p:txBody>
      </p:sp>
    </p:spTree>
    <p:extLst>
      <p:ext uri="{BB962C8B-B14F-4D97-AF65-F5344CB8AC3E}">
        <p14:creationId xmlns:p14="http://schemas.microsoft.com/office/powerpoint/2010/main" val="378991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840334-BB92-4317-833A-1AA86AACAB15}"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82C400-2896-425C-B975-8DBEB9B0E752}" type="slidenum">
              <a:rPr lang="en-US" smtClean="0"/>
              <a:t>‹#›</a:t>
            </a:fld>
            <a:endParaRPr lang="en-US"/>
          </a:p>
        </p:txBody>
      </p:sp>
    </p:spTree>
    <p:extLst>
      <p:ext uri="{BB962C8B-B14F-4D97-AF65-F5344CB8AC3E}">
        <p14:creationId xmlns:p14="http://schemas.microsoft.com/office/powerpoint/2010/main" val="797679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840334-BB92-4317-833A-1AA86AACAB15}" type="datetimeFigureOut">
              <a:rPr lang="en-US" smtClean="0"/>
              <a:t>1/25/2021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82C400-2896-425C-B975-8DBEB9B0E752}" type="slidenum">
              <a:rPr lang="en-US" smtClean="0"/>
              <a:t>‹#›</a:t>
            </a:fld>
            <a:endParaRPr lang="en-US"/>
          </a:p>
        </p:txBody>
      </p:sp>
    </p:spTree>
    <p:extLst>
      <p:ext uri="{BB962C8B-B14F-4D97-AF65-F5344CB8AC3E}">
        <p14:creationId xmlns:p14="http://schemas.microsoft.com/office/powerpoint/2010/main" val="2099386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0752" y="272955"/>
            <a:ext cx="10658902" cy="545911"/>
          </a:xfrm>
        </p:spPr>
        <p:txBody>
          <a:bodyPr>
            <a:noAutofit/>
          </a:bodyPr>
          <a:lstStyle/>
          <a:p>
            <a:r>
              <a:rPr lang="en-US" sz="3500" dirty="0" smtClean="0">
                <a:solidFill>
                  <a:srgbClr val="FF0000"/>
                </a:solidFill>
                <a:latin typeface="Times New Roman" panose="02020603050405020304" pitchFamily="18" charset="0"/>
                <a:cs typeface="Times New Roman" panose="02020603050405020304" pitchFamily="18" charset="0"/>
              </a:rPr>
              <a:t>Instruction Types/Data Transfer and Manipulation</a:t>
            </a:r>
            <a:endParaRPr lang="en-US" sz="3500"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82137" y="914401"/>
            <a:ext cx="11177517" cy="5663820"/>
          </a:xfrm>
        </p:spPr>
        <p:txBody>
          <a:bodyPr>
            <a:normAutofit/>
          </a:bodyPr>
          <a:lstStyle/>
          <a:p>
            <a:pPr marL="342900" indent="-342900" algn="l">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Computers provide an extensive set of instructions to give the user the flexibility to carry out various computational tasks.</a:t>
            </a:r>
          </a:p>
          <a:p>
            <a:pPr marL="342900" indent="-342900" algn="l">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The instruction set of different computers differ from each other mostly in the way the operands are determined from the address and mode fields.</a:t>
            </a:r>
          </a:p>
          <a:p>
            <a:pPr marL="342900" indent="-342900" algn="l">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Most computer instructions can be classified into three </a:t>
            </a:r>
            <a:r>
              <a:rPr lang="en-US" sz="2200" dirty="0" smtClean="0">
                <a:latin typeface="Times New Roman" panose="02020603050405020304" pitchFamily="18" charset="0"/>
                <a:cs typeface="Times New Roman" panose="02020603050405020304" pitchFamily="18" charset="0"/>
              </a:rPr>
              <a:t>categories.</a:t>
            </a:r>
            <a:endParaRPr lang="en-US" sz="2200" dirty="0" smtClean="0">
              <a:latin typeface="Times New Roman" panose="02020603050405020304" pitchFamily="18" charset="0"/>
              <a:cs typeface="Times New Roman" panose="02020603050405020304" pitchFamily="18" charset="0"/>
            </a:endParaRPr>
          </a:p>
          <a:p>
            <a:pPr algn="l"/>
            <a:r>
              <a:rPr lang="en-US" sz="2200" dirty="0" smtClean="0">
                <a:latin typeface="Times New Roman" panose="02020603050405020304" pitchFamily="18" charset="0"/>
                <a:cs typeface="Times New Roman" panose="02020603050405020304" pitchFamily="18" charset="0"/>
              </a:rPr>
              <a:t>1. Data transfer instructions</a:t>
            </a:r>
          </a:p>
          <a:p>
            <a:pPr algn="l"/>
            <a:r>
              <a:rPr lang="en-US" sz="2200" dirty="0" smtClean="0">
                <a:latin typeface="Times New Roman" panose="02020603050405020304" pitchFamily="18" charset="0"/>
                <a:cs typeface="Times New Roman" panose="02020603050405020304" pitchFamily="18" charset="0"/>
              </a:rPr>
              <a:t>2. Data manipulation instructions</a:t>
            </a:r>
          </a:p>
          <a:p>
            <a:pPr algn="l"/>
            <a:r>
              <a:rPr lang="en-US" sz="2200" dirty="0" smtClean="0">
                <a:latin typeface="Times New Roman" panose="02020603050405020304" pitchFamily="18" charset="0"/>
                <a:cs typeface="Times New Roman" panose="02020603050405020304" pitchFamily="18" charset="0"/>
              </a:rPr>
              <a:t>3. Program control instructions</a:t>
            </a:r>
          </a:p>
          <a:p>
            <a:pPr marL="457200" indent="-457200" algn="l">
              <a:buAutoNum type="arabicPeriod"/>
            </a:pPr>
            <a:r>
              <a:rPr lang="en-US" sz="2200" dirty="0" smtClean="0">
                <a:solidFill>
                  <a:srgbClr val="FF0000"/>
                </a:solidFill>
                <a:latin typeface="Times New Roman" panose="02020603050405020304" pitchFamily="18" charset="0"/>
                <a:cs typeface="Times New Roman" panose="02020603050405020304" pitchFamily="18" charset="0"/>
              </a:rPr>
              <a:t>Data transfer instructions:  </a:t>
            </a:r>
            <a:r>
              <a:rPr lang="en-US" sz="2200" dirty="0" smtClean="0">
                <a:latin typeface="Times New Roman" panose="02020603050405020304" pitchFamily="18" charset="0"/>
                <a:cs typeface="Times New Roman" panose="02020603050405020304" pitchFamily="18" charset="0"/>
              </a:rPr>
              <a:t>Data transfer instructions move data from one place in the computer to another without changing the data content. </a:t>
            </a:r>
          </a:p>
          <a:p>
            <a:pPr marL="457200" indent="-457200" algn="l">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The most common transfers are between memory and processor registers, between processor registers and input or output, and between the processor registers themselves.</a:t>
            </a:r>
          </a:p>
          <a:p>
            <a:pPr marL="457200" indent="-457200" algn="l">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Table gives a list of eight data transfer instructions used in many computers with each instruction mnemonic symbol. </a:t>
            </a:r>
          </a:p>
          <a:p>
            <a:pPr algn="l"/>
            <a:endParaRPr lang="en-US" sz="2200" dirty="0" smtClean="0">
              <a:latin typeface="Times New Roman" panose="02020603050405020304" pitchFamily="18" charset="0"/>
              <a:cs typeface="Times New Roman" panose="02020603050405020304" pitchFamily="18" charset="0"/>
            </a:endParaRPr>
          </a:p>
          <a:p>
            <a:pPr algn="l"/>
            <a:endParaRPr lang="en-US"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9465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854" y="365126"/>
            <a:ext cx="11095630" cy="590218"/>
          </a:xfrm>
        </p:spPr>
        <p:txBody>
          <a:bodyPr>
            <a:normAutofit/>
          </a:bodyPr>
          <a:lstStyle/>
          <a:p>
            <a:r>
              <a:rPr lang="en-US" sz="3500" dirty="0">
                <a:solidFill>
                  <a:srgbClr val="FF0000"/>
                </a:solidFill>
                <a:latin typeface="Times New Roman" panose="02020603050405020304" pitchFamily="18" charset="0"/>
                <a:cs typeface="Times New Roman" panose="02020603050405020304" pitchFamily="18" charset="0"/>
              </a:rPr>
              <a:t>Typical Data </a:t>
            </a:r>
            <a:r>
              <a:rPr lang="en-US" sz="3500" dirty="0" smtClean="0">
                <a:solidFill>
                  <a:srgbClr val="FF0000"/>
                </a:solidFill>
                <a:latin typeface="Times New Roman" panose="02020603050405020304" pitchFamily="18" charset="0"/>
                <a:cs typeface="Times New Roman" panose="02020603050405020304" pitchFamily="18" charset="0"/>
              </a:rPr>
              <a:t>Transfer Instructions</a:t>
            </a:r>
            <a:endParaRPr lang="en-US" sz="35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6854" y="1050878"/>
            <a:ext cx="11095630" cy="5486400"/>
          </a:xfrm>
        </p:spPr>
        <p:txBody>
          <a:bodyPr/>
          <a:lstStyle/>
          <a:p>
            <a:r>
              <a:rPr lang="en-US" sz="2200" dirty="0" smtClean="0">
                <a:latin typeface="Times New Roman" panose="02020603050405020304" pitchFamily="18" charset="0"/>
                <a:cs typeface="Times New Roman" panose="02020603050405020304" pitchFamily="18" charset="0"/>
              </a:rPr>
              <a:t>The </a:t>
            </a:r>
            <a:r>
              <a:rPr lang="en-US" sz="2200" i="1" dirty="0" smtClean="0">
                <a:latin typeface="Times New Roman" panose="02020603050405020304" pitchFamily="18" charset="0"/>
                <a:cs typeface="Times New Roman" panose="02020603050405020304" pitchFamily="18" charset="0"/>
              </a:rPr>
              <a:t>load</a:t>
            </a:r>
            <a:r>
              <a:rPr lang="en-US" sz="2200" dirty="0" smtClean="0">
                <a:latin typeface="Times New Roman" panose="02020603050405020304" pitchFamily="18" charset="0"/>
                <a:cs typeface="Times New Roman" panose="02020603050405020304" pitchFamily="18" charset="0"/>
              </a:rPr>
              <a:t> instruction has been used mostly to designate a transfer from memory to a processor register, usually an accumulator. </a:t>
            </a:r>
          </a:p>
          <a:p>
            <a:r>
              <a:rPr lang="en-US" sz="2200" dirty="0" smtClean="0">
                <a:latin typeface="Times New Roman" panose="02020603050405020304" pitchFamily="18" charset="0"/>
                <a:cs typeface="Times New Roman" panose="02020603050405020304" pitchFamily="18" charset="0"/>
              </a:rPr>
              <a:t>The </a:t>
            </a:r>
            <a:r>
              <a:rPr lang="en-US" sz="2200" i="1" dirty="0" smtClean="0">
                <a:latin typeface="Times New Roman" panose="02020603050405020304" pitchFamily="18" charset="0"/>
                <a:cs typeface="Times New Roman" panose="02020603050405020304" pitchFamily="18" charset="0"/>
              </a:rPr>
              <a:t>store</a:t>
            </a:r>
            <a:r>
              <a:rPr lang="en-US" sz="2200" dirty="0" smtClean="0">
                <a:latin typeface="Times New Roman" panose="02020603050405020304" pitchFamily="18" charset="0"/>
                <a:cs typeface="Times New Roman" panose="02020603050405020304" pitchFamily="18" charset="0"/>
              </a:rPr>
              <a:t> instruction designates a transfer from a processor register into memory. </a:t>
            </a:r>
          </a:p>
          <a:p>
            <a:r>
              <a:rPr lang="en-US" sz="2200" dirty="0" smtClean="0">
                <a:latin typeface="Times New Roman" panose="02020603050405020304" pitchFamily="18" charset="0"/>
                <a:cs typeface="Times New Roman" panose="02020603050405020304" pitchFamily="18" charset="0"/>
              </a:rPr>
              <a:t>The </a:t>
            </a:r>
            <a:r>
              <a:rPr lang="en-US" sz="2200" i="1" dirty="0" smtClean="0">
                <a:latin typeface="Times New Roman" panose="02020603050405020304" pitchFamily="18" charset="0"/>
                <a:cs typeface="Times New Roman" panose="02020603050405020304" pitchFamily="18" charset="0"/>
              </a:rPr>
              <a:t>move</a:t>
            </a:r>
            <a:r>
              <a:rPr lang="en-US" sz="2200" dirty="0" smtClean="0">
                <a:latin typeface="Times New Roman" panose="02020603050405020304" pitchFamily="18" charset="0"/>
                <a:cs typeface="Times New Roman" panose="02020603050405020304" pitchFamily="18" charset="0"/>
              </a:rPr>
              <a:t> instruction has been used in computers with multiple CPU registers to designate a transfer from one register to another. It has also been used for data transfers between CPU registers and memory or between two memory words.</a:t>
            </a:r>
          </a:p>
          <a:p>
            <a:endParaRPr lang="en-US" dirty="0"/>
          </a:p>
        </p:txBody>
      </p:sp>
      <p:pic>
        <p:nvPicPr>
          <p:cNvPr id="4" name="Picture 3"/>
          <p:cNvPicPr>
            <a:picLocks noChangeAspect="1"/>
          </p:cNvPicPr>
          <p:nvPr/>
        </p:nvPicPr>
        <p:blipFill>
          <a:blip r:embed="rId2"/>
          <a:stretch>
            <a:fillRect/>
          </a:stretch>
        </p:blipFill>
        <p:spPr>
          <a:xfrm>
            <a:off x="3234521" y="3304678"/>
            <a:ext cx="4503760" cy="3232600"/>
          </a:xfrm>
          <a:prstGeom prst="rect">
            <a:avLst/>
          </a:prstGeom>
        </p:spPr>
      </p:pic>
    </p:spTree>
    <p:extLst>
      <p:ext uri="{BB962C8B-B14F-4D97-AF65-F5344CB8AC3E}">
        <p14:creationId xmlns:p14="http://schemas.microsoft.com/office/powerpoint/2010/main" val="1440294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023" y="272954"/>
            <a:ext cx="11341289" cy="6359857"/>
          </a:xfrm>
        </p:spPr>
        <p:txBody>
          <a:bodyPr>
            <a:normAutofit/>
          </a:bodyPr>
          <a:lstStyle/>
          <a:p>
            <a:pPr algn="just"/>
            <a:r>
              <a:rPr lang="en-US" sz="2200" dirty="0" smtClean="0">
                <a:latin typeface="Times New Roman" panose="02020603050405020304" pitchFamily="18" charset="0"/>
                <a:cs typeface="Times New Roman" panose="02020603050405020304" pitchFamily="18" charset="0"/>
              </a:rPr>
              <a:t>The </a:t>
            </a:r>
            <a:r>
              <a:rPr lang="en-US" sz="2200" i="1" dirty="0" smtClean="0">
                <a:latin typeface="Times New Roman" panose="02020603050405020304" pitchFamily="18" charset="0"/>
                <a:cs typeface="Times New Roman" panose="02020603050405020304" pitchFamily="18" charset="0"/>
              </a:rPr>
              <a:t>exchange</a:t>
            </a:r>
            <a:r>
              <a:rPr lang="en-US" sz="2200" dirty="0" smtClean="0">
                <a:latin typeface="Times New Roman" panose="02020603050405020304" pitchFamily="18" charset="0"/>
                <a:cs typeface="Times New Roman" panose="02020603050405020304" pitchFamily="18" charset="0"/>
              </a:rPr>
              <a:t> instruction swaps information between two registers or a register and a memory word. </a:t>
            </a:r>
          </a:p>
          <a:p>
            <a:pPr algn="just"/>
            <a:r>
              <a:rPr lang="en-US" sz="2200" dirty="0" smtClean="0">
                <a:latin typeface="Times New Roman" panose="02020603050405020304" pitchFamily="18" charset="0"/>
                <a:cs typeface="Times New Roman" panose="02020603050405020304" pitchFamily="18" charset="0"/>
              </a:rPr>
              <a:t>The </a:t>
            </a:r>
            <a:r>
              <a:rPr lang="en-US" sz="2200" i="1" dirty="0" smtClean="0">
                <a:latin typeface="Times New Roman" panose="02020603050405020304" pitchFamily="18" charset="0"/>
                <a:cs typeface="Times New Roman" panose="02020603050405020304" pitchFamily="18" charset="0"/>
              </a:rPr>
              <a:t>input</a:t>
            </a:r>
            <a:r>
              <a:rPr lang="en-US" sz="2200" dirty="0" smtClean="0">
                <a:latin typeface="Times New Roman" panose="02020603050405020304" pitchFamily="18" charset="0"/>
                <a:cs typeface="Times New Roman" panose="02020603050405020304" pitchFamily="18" charset="0"/>
              </a:rPr>
              <a:t> and </a:t>
            </a:r>
            <a:r>
              <a:rPr lang="en-US" sz="2200" i="1" dirty="0" smtClean="0">
                <a:latin typeface="Times New Roman" panose="02020603050405020304" pitchFamily="18" charset="0"/>
                <a:cs typeface="Times New Roman" panose="02020603050405020304" pitchFamily="18" charset="0"/>
              </a:rPr>
              <a:t>output</a:t>
            </a:r>
            <a:r>
              <a:rPr lang="en-US" sz="2200" dirty="0" smtClean="0">
                <a:latin typeface="Times New Roman" panose="02020603050405020304" pitchFamily="18" charset="0"/>
                <a:cs typeface="Times New Roman" panose="02020603050405020304" pitchFamily="18" charset="0"/>
              </a:rPr>
              <a:t> instructions transfer data among processor registers and input or output terminals. </a:t>
            </a:r>
          </a:p>
          <a:p>
            <a:pPr algn="just"/>
            <a:r>
              <a:rPr lang="en-US" sz="2200" dirty="0" smtClean="0">
                <a:latin typeface="Times New Roman" panose="02020603050405020304" pitchFamily="18" charset="0"/>
                <a:cs typeface="Times New Roman" panose="02020603050405020304" pitchFamily="18" charset="0"/>
              </a:rPr>
              <a:t>The </a:t>
            </a:r>
            <a:r>
              <a:rPr lang="en-US" sz="2200" i="1" dirty="0" smtClean="0">
                <a:latin typeface="Times New Roman" panose="02020603050405020304" pitchFamily="18" charset="0"/>
                <a:cs typeface="Times New Roman" panose="02020603050405020304" pitchFamily="18" charset="0"/>
              </a:rPr>
              <a:t>push</a:t>
            </a:r>
            <a:r>
              <a:rPr lang="en-US" sz="2200" dirty="0" smtClean="0">
                <a:latin typeface="Times New Roman" panose="02020603050405020304" pitchFamily="18" charset="0"/>
                <a:cs typeface="Times New Roman" panose="02020603050405020304" pitchFamily="18" charset="0"/>
              </a:rPr>
              <a:t> and </a:t>
            </a:r>
            <a:r>
              <a:rPr lang="en-US" sz="2200" i="1" dirty="0" smtClean="0">
                <a:latin typeface="Times New Roman" panose="02020603050405020304" pitchFamily="18" charset="0"/>
                <a:cs typeface="Times New Roman" panose="02020603050405020304" pitchFamily="18" charset="0"/>
              </a:rPr>
              <a:t>pop</a:t>
            </a:r>
            <a:r>
              <a:rPr lang="en-US" sz="2200" dirty="0" smtClean="0">
                <a:latin typeface="Times New Roman" panose="02020603050405020304" pitchFamily="18" charset="0"/>
                <a:cs typeface="Times New Roman" panose="02020603050405020304" pitchFamily="18" charset="0"/>
              </a:rPr>
              <a:t> instructions transfer data between processor registers and a memory stack.</a:t>
            </a:r>
          </a:p>
          <a:p>
            <a:pPr marL="0" indent="0" algn="just">
              <a:buNone/>
            </a:pPr>
            <a:r>
              <a:rPr lang="en-US" sz="2200" dirty="0" smtClean="0">
                <a:solidFill>
                  <a:srgbClr val="FF0000"/>
                </a:solidFill>
                <a:latin typeface="Times New Roman" panose="02020603050405020304" pitchFamily="18" charset="0"/>
                <a:cs typeface="Times New Roman" panose="02020603050405020304" pitchFamily="18" charset="0"/>
              </a:rPr>
              <a:t>2. </a:t>
            </a:r>
            <a:r>
              <a:rPr lang="en-US" sz="2200" dirty="0">
                <a:solidFill>
                  <a:srgbClr val="FF0000"/>
                </a:solidFill>
                <a:latin typeface="Times New Roman" panose="02020603050405020304" pitchFamily="18" charset="0"/>
                <a:cs typeface="Times New Roman" panose="02020603050405020304" pitchFamily="18" charset="0"/>
              </a:rPr>
              <a:t>Data Manipulation </a:t>
            </a:r>
            <a:r>
              <a:rPr lang="en-US" sz="2200" dirty="0" smtClean="0">
                <a:solidFill>
                  <a:srgbClr val="FF0000"/>
                </a:solidFill>
                <a:latin typeface="Times New Roman" panose="02020603050405020304" pitchFamily="18" charset="0"/>
                <a:cs typeface="Times New Roman" panose="02020603050405020304" pitchFamily="18" charset="0"/>
              </a:rPr>
              <a:t>Instructions: </a:t>
            </a:r>
            <a:r>
              <a:rPr lang="en-US" sz="2200" dirty="0" smtClean="0">
                <a:latin typeface="Times New Roman" panose="02020603050405020304" pitchFamily="18" charset="0"/>
                <a:cs typeface="Times New Roman" panose="02020603050405020304" pitchFamily="18" charset="0"/>
              </a:rPr>
              <a:t>Data manipulation instructions perform operations on data and               </a:t>
            </a:r>
          </a:p>
          <a:p>
            <a:pPr marL="0" indent="0" algn="just">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provide the computational capabilities for the computer. </a:t>
            </a:r>
          </a:p>
          <a:p>
            <a:pPr algn="just"/>
            <a:r>
              <a:rPr lang="en-US" sz="2200" dirty="0" smtClean="0">
                <a:latin typeface="Times New Roman" panose="02020603050405020304" pitchFamily="18" charset="0"/>
                <a:cs typeface="Times New Roman" panose="02020603050405020304" pitchFamily="18" charset="0"/>
              </a:rPr>
              <a:t>The data manipulation instructions in a typical computer are usually divided into three basic types:</a:t>
            </a:r>
          </a:p>
          <a:p>
            <a:pPr marL="0" indent="0" algn="just">
              <a:buNone/>
            </a:pPr>
            <a:r>
              <a:rPr lang="en-US" sz="2200" dirty="0" smtClean="0">
                <a:latin typeface="Times New Roman" panose="02020603050405020304" pitchFamily="18" charset="0"/>
                <a:cs typeface="Times New Roman" panose="02020603050405020304" pitchFamily="18" charset="0"/>
              </a:rPr>
              <a:t>1. Arithmetic instructions</a:t>
            </a:r>
          </a:p>
          <a:p>
            <a:pPr marL="0" indent="0" algn="just">
              <a:buNone/>
            </a:pPr>
            <a:r>
              <a:rPr lang="en-US" sz="2200" dirty="0" smtClean="0">
                <a:latin typeface="Times New Roman" panose="02020603050405020304" pitchFamily="18" charset="0"/>
                <a:cs typeface="Times New Roman" panose="02020603050405020304" pitchFamily="18" charset="0"/>
              </a:rPr>
              <a:t>2. Logical and bit manipulation instructions</a:t>
            </a:r>
          </a:p>
          <a:p>
            <a:pPr marL="0" indent="0" algn="just">
              <a:buNone/>
            </a:pPr>
            <a:r>
              <a:rPr lang="en-US" sz="2200" dirty="0" smtClean="0">
                <a:latin typeface="Times New Roman" panose="02020603050405020304" pitchFamily="18" charset="0"/>
                <a:cs typeface="Times New Roman" panose="02020603050405020304" pitchFamily="18" charset="0"/>
              </a:rPr>
              <a:t>3. Shift instructions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9570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0218"/>
          </a:xfrm>
        </p:spPr>
        <p:txBody>
          <a:bodyPr>
            <a:normAutofit/>
          </a:bodyPr>
          <a:lstStyle/>
          <a:p>
            <a:r>
              <a:rPr lang="en-US" sz="3500" dirty="0" smtClean="0">
                <a:solidFill>
                  <a:srgbClr val="FF0000"/>
                </a:solidFill>
                <a:latin typeface="Times New Roman" panose="02020603050405020304" pitchFamily="18" charset="0"/>
                <a:cs typeface="Times New Roman" panose="02020603050405020304" pitchFamily="18" charset="0"/>
              </a:rPr>
              <a:t>Arithmetic Instruction </a:t>
            </a:r>
            <a:endParaRPr lang="en-US" sz="35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6727" y="955344"/>
            <a:ext cx="11409529" cy="5609229"/>
          </a:xfrm>
        </p:spPr>
        <p:txBody>
          <a:bodyPr>
            <a:normAutofit/>
          </a:bodyPr>
          <a:lstStyle/>
          <a:p>
            <a:pPr algn="just"/>
            <a:r>
              <a:rPr lang="en-US" sz="2200" dirty="0" smtClean="0">
                <a:latin typeface="Times New Roman" panose="02020603050405020304" pitchFamily="18" charset="0"/>
                <a:cs typeface="Times New Roman" panose="02020603050405020304" pitchFamily="18" charset="0"/>
              </a:rPr>
              <a:t>The four basic arithmetic operations are addition, subtraction multiplication, and division.</a:t>
            </a:r>
          </a:p>
          <a:p>
            <a:pPr marL="0" indent="0" algn="just">
              <a:buNone/>
            </a:pPr>
            <a:r>
              <a:rPr lang="en-US" sz="2200" dirty="0" smtClean="0">
                <a:latin typeface="Times New Roman" panose="02020603050405020304" pitchFamily="18" charset="0"/>
                <a:cs typeface="Times New Roman" panose="02020603050405020304" pitchFamily="18" charset="0"/>
              </a:rPr>
              <a:t>				Typical Arithmetic Instructions</a:t>
            </a:r>
          </a:p>
          <a:p>
            <a:pPr marL="0" indent="0" algn="just">
              <a:buNone/>
            </a:pPr>
            <a:endParaRPr lang="en-US"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916906" y="1774209"/>
            <a:ext cx="4203512" cy="4012442"/>
          </a:xfrm>
          <a:prstGeom prst="rect">
            <a:avLst/>
          </a:prstGeom>
        </p:spPr>
      </p:pic>
    </p:spTree>
    <p:extLst>
      <p:ext uri="{BB962C8B-B14F-4D97-AF65-F5344CB8AC3E}">
        <p14:creationId xmlns:p14="http://schemas.microsoft.com/office/powerpoint/2010/main" val="1465039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376" y="365126"/>
            <a:ext cx="11313994" cy="603866"/>
          </a:xfrm>
        </p:spPr>
        <p:txBody>
          <a:bodyPr>
            <a:normAutofit/>
          </a:bodyPr>
          <a:lstStyle/>
          <a:p>
            <a:r>
              <a:rPr lang="en-US" sz="3500" dirty="0" smtClean="0">
                <a:solidFill>
                  <a:srgbClr val="FF0000"/>
                </a:solidFill>
                <a:latin typeface="Times New Roman" panose="02020603050405020304" pitchFamily="18" charset="0"/>
                <a:cs typeface="Times New Roman" panose="02020603050405020304" pitchFamily="18" charset="0"/>
              </a:rPr>
              <a:t>Logical and Bit Manipulation Instructions</a:t>
            </a:r>
            <a:endParaRPr lang="en-US" sz="35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0376" y="968992"/>
            <a:ext cx="11313994" cy="5704763"/>
          </a:xfrm>
        </p:spPr>
        <p:txBody>
          <a:bodyPr>
            <a:normAutofit/>
          </a:bodyPr>
          <a:lstStyle/>
          <a:p>
            <a:pPr algn="just"/>
            <a:r>
              <a:rPr lang="en-US" sz="2200" dirty="0" smtClean="0">
                <a:latin typeface="Times New Roman" panose="02020603050405020304" pitchFamily="18" charset="0"/>
                <a:cs typeface="Times New Roman" panose="02020603050405020304" pitchFamily="18" charset="0"/>
              </a:rPr>
              <a:t>Logical instructions perform binary operations on strings of bits stored in registers. </a:t>
            </a:r>
          </a:p>
          <a:p>
            <a:pPr algn="just"/>
            <a:r>
              <a:rPr lang="en-US" sz="2200" dirty="0" smtClean="0">
                <a:latin typeface="Times New Roman" panose="02020603050405020304" pitchFamily="18" charset="0"/>
                <a:cs typeface="Times New Roman" panose="02020603050405020304" pitchFamily="18" charset="0"/>
              </a:rPr>
              <a:t>They are useful for manipulating individual bits or a group of bits that represent binary-coded information. </a:t>
            </a:r>
          </a:p>
          <a:p>
            <a:pPr algn="just"/>
            <a:r>
              <a:rPr lang="en-US" sz="2200" dirty="0" smtClean="0">
                <a:latin typeface="Times New Roman" panose="02020603050405020304" pitchFamily="18" charset="0"/>
                <a:cs typeface="Times New Roman" panose="02020603050405020304" pitchFamily="18" charset="0"/>
              </a:rPr>
              <a:t>The logical instructions consider each bit of the operand separately and treat it as a Boolean variable.</a:t>
            </a:r>
          </a:p>
          <a:p>
            <a:pPr algn="just"/>
            <a:endParaRPr lang="en-US"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101152" y="2849965"/>
            <a:ext cx="4012442" cy="3264231"/>
          </a:xfrm>
          <a:prstGeom prst="rect">
            <a:avLst/>
          </a:prstGeom>
        </p:spPr>
      </p:pic>
    </p:spTree>
    <p:extLst>
      <p:ext uri="{BB962C8B-B14F-4D97-AF65-F5344CB8AC3E}">
        <p14:creationId xmlns:p14="http://schemas.microsoft.com/office/powerpoint/2010/main" val="39136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9433" y="191068"/>
            <a:ext cx="11368585" cy="6428095"/>
          </a:xfrm>
        </p:spPr>
        <p:txBody>
          <a:bodyPr>
            <a:normAutofit/>
          </a:bodyPr>
          <a:lstStyle/>
          <a:p>
            <a:pPr algn="just"/>
            <a:r>
              <a:rPr lang="en-US" sz="2200" dirty="0">
                <a:solidFill>
                  <a:srgbClr val="FF0000"/>
                </a:solidFill>
                <a:latin typeface="Times New Roman" panose="02020603050405020304" pitchFamily="18" charset="0"/>
                <a:cs typeface="Times New Roman" panose="02020603050405020304" pitchFamily="18" charset="0"/>
              </a:rPr>
              <a:t>C</a:t>
            </a:r>
            <a:r>
              <a:rPr lang="en-US" sz="2200" dirty="0" smtClean="0">
                <a:solidFill>
                  <a:srgbClr val="FF0000"/>
                </a:solidFill>
                <a:latin typeface="Times New Roman" panose="02020603050405020304" pitchFamily="18" charset="0"/>
                <a:cs typeface="Times New Roman" panose="02020603050405020304" pitchFamily="18" charset="0"/>
              </a:rPr>
              <a:t>lear </a:t>
            </a:r>
            <a:r>
              <a:rPr lang="en-US" sz="2200" dirty="0">
                <a:solidFill>
                  <a:srgbClr val="FF0000"/>
                </a:solidFill>
                <a:latin typeface="Times New Roman" panose="02020603050405020304" pitchFamily="18" charset="0"/>
                <a:cs typeface="Times New Roman" panose="02020603050405020304" pitchFamily="18" charset="0"/>
              </a:rPr>
              <a:t>S</a:t>
            </a:r>
            <a:r>
              <a:rPr lang="en-US" sz="2200" dirty="0" smtClean="0">
                <a:solidFill>
                  <a:srgbClr val="FF0000"/>
                </a:solidFill>
                <a:latin typeface="Times New Roman" panose="02020603050405020304" pitchFamily="18" charset="0"/>
                <a:cs typeface="Times New Roman" panose="02020603050405020304" pitchFamily="18" charset="0"/>
              </a:rPr>
              <a:t>elected Bits: </a:t>
            </a:r>
            <a:r>
              <a:rPr lang="en-US" sz="2200" dirty="0" smtClean="0">
                <a:latin typeface="Times New Roman" panose="02020603050405020304" pitchFamily="18" charset="0"/>
                <a:cs typeface="Times New Roman" panose="02020603050405020304" pitchFamily="18" charset="0"/>
              </a:rPr>
              <a:t>There are three bit manipulation operations possible: a selected bit can be cleared to 0, or can be set to 1, or can be complemented. </a:t>
            </a:r>
          </a:p>
          <a:p>
            <a:pPr algn="just"/>
            <a:r>
              <a:rPr lang="en-US" sz="2200" dirty="0" smtClean="0">
                <a:latin typeface="Times New Roman" panose="02020603050405020304" pitchFamily="18" charset="0"/>
                <a:cs typeface="Times New Roman" panose="02020603050405020304" pitchFamily="18" charset="0"/>
              </a:rPr>
              <a:t>The AND instruction is used to clear a bit or a selected group of bits of an operand.</a:t>
            </a:r>
          </a:p>
          <a:p>
            <a:pPr algn="just"/>
            <a:r>
              <a:rPr lang="en-US" sz="2200" dirty="0" smtClean="0">
                <a:latin typeface="Times New Roman" panose="02020603050405020304" pitchFamily="18" charset="0"/>
                <a:cs typeface="Times New Roman" panose="02020603050405020304" pitchFamily="18" charset="0"/>
              </a:rPr>
              <a:t>For any Boolean variable x, the relationships xb0=0 and xb1=x dictate that a binary variable </a:t>
            </a:r>
            <a:r>
              <a:rPr lang="en-US" sz="2200" dirty="0" err="1" smtClean="0">
                <a:latin typeface="Times New Roman" panose="02020603050405020304" pitchFamily="18" charset="0"/>
                <a:cs typeface="Times New Roman" panose="02020603050405020304" pitchFamily="18" charset="0"/>
              </a:rPr>
              <a:t>ANDed</a:t>
            </a:r>
            <a:r>
              <a:rPr lang="en-US" sz="2200" dirty="0" smtClean="0">
                <a:latin typeface="Times New Roman" panose="02020603050405020304" pitchFamily="18" charset="0"/>
                <a:cs typeface="Times New Roman" panose="02020603050405020304" pitchFamily="18" charset="0"/>
              </a:rPr>
              <a:t> with a 0 produces a 0; but the variable does not change in value when </a:t>
            </a:r>
            <a:r>
              <a:rPr lang="en-US" sz="2200" dirty="0" err="1" smtClean="0">
                <a:latin typeface="Times New Roman" panose="02020603050405020304" pitchFamily="18" charset="0"/>
                <a:cs typeface="Times New Roman" panose="02020603050405020304" pitchFamily="18" charset="0"/>
              </a:rPr>
              <a:t>ANDed</a:t>
            </a:r>
            <a:r>
              <a:rPr lang="en-US" sz="2200" dirty="0" smtClean="0">
                <a:latin typeface="Times New Roman" panose="02020603050405020304" pitchFamily="18" charset="0"/>
                <a:cs typeface="Times New Roman" panose="02020603050405020304" pitchFamily="18" charset="0"/>
              </a:rPr>
              <a:t> with a 1.</a:t>
            </a:r>
          </a:p>
          <a:p>
            <a:pPr algn="just"/>
            <a:r>
              <a:rPr lang="en-US" sz="2200" dirty="0" smtClean="0">
                <a:latin typeface="Times New Roman" panose="02020603050405020304" pitchFamily="18" charset="0"/>
                <a:cs typeface="Times New Roman" panose="02020603050405020304" pitchFamily="18" charset="0"/>
              </a:rPr>
              <a:t>Therefore, the AND instruction can be used to clear bits of an operand selectively by </a:t>
            </a:r>
            <a:r>
              <a:rPr lang="en-US" sz="2200" dirty="0" err="1" smtClean="0">
                <a:latin typeface="Times New Roman" panose="02020603050405020304" pitchFamily="18" charset="0"/>
                <a:cs typeface="Times New Roman" panose="02020603050405020304" pitchFamily="18" charset="0"/>
              </a:rPr>
              <a:t>ANDing</a:t>
            </a:r>
            <a:r>
              <a:rPr lang="en-US" sz="2200" dirty="0" smtClean="0">
                <a:latin typeface="Times New Roman" panose="02020603050405020304" pitchFamily="18" charset="0"/>
                <a:cs typeface="Times New Roman" panose="02020603050405020304" pitchFamily="18" charset="0"/>
              </a:rPr>
              <a:t> the operand with another operand that has 0' s in the bit positions that must be cleared.</a:t>
            </a:r>
          </a:p>
          <a:p>
            <a:pPr algn="just"/>
            <a:r>
              <a:rPr lang="en-US" sz="2200" dirty="0">
                <a:solidFill>
                  <a:srgbClr val="FF0000"/>
                </a:solidFill>
                <a:latin typeface="Times New Roman" panose="02020603050405020304" pitchFamily="18" charset="0"/>
                <a:cs typeface="Times New Roman" panose="02020603050405020304" pitchFamily="18" charset="0"/>
              </a:rPr>
              <a:t>S</a:t>
            </a:r>
            <a:r>
              <a:rPr lang="en-US" sz="2200" dirty="0" smtClean="0">
                <a:solidFill>
                  <a:srgbClr val="FF0000"/>
                </a:solidFill>
                <a:latin typeface="Times New Roman" panose="02020603050405020304" pitchFamily="18" charset="0"/>
                <a:cs typeface="Times New Roman" panose="02020603050405020304" pitchFamily="18" charset="0"/>
              </a:rPr>
              <a:t>et Selected Bits: </a:t>
            </a:r>
            <a:r>
              <a:rPr lang="en-US" sz="2200" dirty="0" smtClean="0">
                <a:latin typeface="Times New Roman" panose="02020603050405020304" pitchFamily="18" charset="0"/>
                <a:cs typeface="Times New Roman" panose="02020603050405020304" pitchFamily="18" charset="0"/>
              </a:rPr>
              <a:t>The OR instruction is used to set a bit or a selected group of bits of an operand. For any Boolean variable x, the relationships x + 1 = 1 and x + 0 = x dictate that a binary variable </a:t>
            </a:r>
            <a:r>
              <a:rPr lang="en-US" sz="2200" dirty="0" err="1" smtClean="0">
                <a:latin typeface="Times New Roman" panose="02020603050405020304" pitchFamily="18" charset="0"/>
                <a:cs typeface="Times New Roman" panose="02020603050405020304" pitchFamily="18" charset="0"/>
              </a:rPr>
              <a:t>ORed</a:t>
            </a:r>
            <a:r>
              <a:rPr lang="en-US" sz="2200" dirty="0" smtClean="0">
                <a:latin typeface="Times New Roman" panose="02020603050405020304" pitchFamily="18" charset="0"/>
                <a:cs typeface="Times New Roman" panose="02020603050405020304" pitchFamily="18" charset="0"/>
              </a:rPr>
              <a:t> with a 1 produces a 1; but the variable does not change when </a:t>
            </a:r>
            <a:r>
              <a:rPr lang="en-US" sz="2200" dirty="0" err="1" smtClean="0">
                <a:latin typeface="Times New Roman" panose="02020603050405020304" pitchFamily="18" charset="0"/>
                <a:cs typeface="Times New Roman" panose="02020603050405020304" pitchFamily="18" charset="0"/>
              </a:rPr>
              <a:t>ORed</a:t>
            </a:r>
            <a:r>
              <a:rPr lang="en-US" sz="2200" dirty="0" smtClean="0">
                <a:latin typeface="Times New Roman" panose="02020603050405020304" pitchFamily="18" charset="0"/>
                <a:cs typeface="Times New Roman" panose="02020603050405020304" pitchFamily="18" charset="0"/>
              </a:rPr>
              <a:t> with a 0.</a:t>
            </a:r>
          </a:p>
          <a:p>
            <a:pPr algn="just"/>
            <a:r>
              <a:rPr lang="en-US" sz="2200" dirty="0" smtClean="0">
                <a:latin typeface="Times New Roman" panose="02020603050405020304" pitchFamily="18" charset="0"/>
                <a:cs typeface="Times New Roman" panose="02020603050405020304" pitchFamily="18" charset="0"/>
              </a:rPr>
              <a:t>Therefore, the OR instruction can be used to selectively set bits of an operand by </a:t>
            </a:r>
            <a:r>
              <a:rPr lang="en-US" sz="2200" dirty="0" err="1" smtClean="0">
                <a:latin typeface="Times New Roman" panose="02020603050405020304" pitchFamily="18" charset="0"/>
                <a:cs typeface="Times New Roman" panose="02020603050405020304" pitchFamily="18" charset="0"/>
              </a:rPr>
              <a:t>ORing</a:t>
            </a:r>
            <a:r>
              <a:rPr lang="en-US" sz="2200" dirty="0" smtClean="0">
                <a:latin typeface="Times New Roman" panose="02020603050405020304" pitchFamily="18" charset="0"/>
                <a:cs typeface="Times New Roman" panose="02020603050405020304" pitchFamily="18" charset="0"/>
              </a:rPr>
              <a:t> it with another operand with 1' s in the bit positions that must be set to 1.</a:t>
            </a:r>
          </a:p>
          <a:p>
            <a:pPr algn="just"/>
            <a:r>
              <a:rPr lang="en-US" sz="2200" dirty="0">
                <a:latin typeface="Times New Roman" panose="02020603050405020304" pitchFamily="18" charset="0"/>
                <a:cs typeface="Times New Roman" panose="02020603050405020304" pitchFamily="18" charset="0"/>
              </a:rPr>
              <a:t>C</a:t>
            </a:r>
            <a:r>
              <a:rPr lang="en-US" sz="2200" dirty="0" smtClean="0">
                <a:latin typeface="Times New Roman" panose="02020603050405020304" pitchFamily="18" charset="0"/>
                <a:cs typeface="Times New Roman" panose="02020603050405020304" pitchFamily="18" charset="0"/>
              </a:rPr>
              <a:t>omplement Selected Bits: Similarly, the XOR instruction is used to selectively complement bits of bits an operand.</a:t>
            </a:r>
          </a:p>
          <a:p>
            <a:pPr algn="just"/>
            <a:r>
              <a:rPr lang="en-US" sz="2200" dirty="0" smtClean="0">
                <a:latin typeface="Times New Roman" panose="02020603050405020304" pitchFamily="18" charset="0"/>
                <a:cs typeface="Times New Roman" panose="02020603050405020304" pitchFamily="18" charset="0"/>
              </a:rPr>
              <a:t>This is because of the Boolean relationships x XOR 1 = x' and x XOR 0 = x. Thus a binary variable is complemented when </a:t>
            </a:r>
            <a:r>
              <a:rPr lang="en-US" sz="2200" dirty="0" err="1" smtClean="0">
                <a:latin typeface="Times New Roman" panose="02020603050405020304" pitchFamily="18" charset="0"/>
                <a:cs typeface="Times New Roman" panose="02020603050405020304" pitchFamily="18" charset="0"/>
              </a:rPr>
              <a:t>XORed</a:t>
            </a:r>
            <a:r>
              <a:rPr lang="en-US" sz="2200" dirty="0" smtClean="0">
                <a:latin typeface="Times New Roman" panose="02020603050405020304" pitchFamily="18" charset="0"/>
                <a:cs typeface="Times New Roman" panose="02020603050405020304" pitchFamily="18" charset="0"/>
              </a:rPr>
              <a:t> with a 1 but does not change in value when </a:t>
            </a:r>
            <a:r>
              <a:rPr lang="en-US" sz="2200" dirty="0" err="1" smtClean="0">
                <a:latin typeface="Times New Roman" panose="02020603050405020304" pitchFamily="18" charset="0"/>
                <a:cs typeface="Times New Roman" panose="02020603050405020304" pitchFamily="18" charset="0"/>
              </a:rPr>
              <a:t>XORed</a:t>
            </a:r>
            <a:r>
              <a:rPr lang="en-US" sz="2200" dirty="0" smtClean="0">
                <a:latin typeface="Times New Roman" panose="02020603050405020304" pitchFamily="18" charset="0"/>
                <a:cs typeface="Times New Roman" panose="02020603050405020304" pitchFamily="18" charset="0"/>
              </a:rPr>
              <a:t> with a 0.</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4798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727" y="365125"/>
            <a:ext cx="10917073" cy="508331"/>
          </a:xfrm>
        </p:spPr>
        <p:txBody>
          <a:bodyPr>
            <a:noAutofit/>
          </a:bodyPr>
          <a:lstStyle/>
          <a:p>
            <a:r>
              <a:rPr lang="en-US" sz="3500" dirty="0" smtClean="0">
                <a:solidFill>
                  <a:srgbClr val="FF0000"/>
                </a:solidFill>
                <a:latin typeface="Times New Roman" panose="02020603050405020304" pitchFamily="18" charset="0"/>
                <a:cs typeface="Times New Roman" panose="02020603050405020304" pitchFamily="18" charset="0"/>
              </a:rPr>
              <a:t>Shift Instructions</a:t>
            </a:r>
            <a:endParaRPr lang="en-US" sz="35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6727" y="1023582"/>
            <a:ext cx="11368585" cy="5663821"/>
          </a:xfrm>
        </p:spPr>
        <p:txBody>
          <a:bodyPr>
            <a:normAutofit/>
          </a:bodyPr>
          <a:lstStyle/>
          <a:p>
            <a:r>
              <a:rPr lang="en-US" sz="2200" dirty="0" smtClean="0">
                <a:latin typeface="Times New Roman" panose="02020603050405020304" pitchFamily="18" charset="0"/>
                <a:cs typeface="Times New Roman" panose="02020603050405020304" pitchFamily="18" charset="0"/>
              </a:rPr>
              <a:t>Shifts are operations in which the bits of a word are moved to the left or right. The bit shifted in at the end of the word determines the type of shift used.</a:t>
            </a:r>
          </a:p>
          <a:p>
            <a:r>
              <a:rPr lang="en-US" sz="2200" dirty="0" smtClean="0">
                <a:latin typeface="Times New Roman" panose="02020603050405020304" pitchFamily="18" charset="0"/>
                <a:cs typeface="Times New Roman" panose="02020603050405020304" pitchFamily="18" charset="0"/>
              </a:rPr>
              <a:t>Shift instructions may specify either logical shifts, arithmetic shifts, or rotate-type operations. Typical Shift Instructions are listed below </a:t>
            </a:r>
          </a:p>
          <a:p>
            <a:endParaRPr lang="en-US" sz="2200" dirty="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The logical shift inserts 0 to the end bit position. The end position is the leftmost bit for shift right and the rightmost bit position for the shift left.</a:t>
            </a:r>
          </a:p>
          <a:p>
            <a:endParaRPr lang="en-US" sz="2200" dirty="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862317" y="2362200"/>
            <a:ext cx="4094328" cy="3055962"/>
          </a:xfrm>
          <a:prstGeom prst="rect">
            <a:avLst/>
          </a:prstGeom>
        </p:spPr>
      </p:pic>
    </p:spTree>
    <p:extLst>
      <p:ext uri="{BB962C8B-B14F-4D97-AF65-F5344CB8AC3E}">
        <p14:creationId xmlns:p14="http://schemas.microsoft.com/office/powerpoint/2010/main" val="1495331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785" y="150126"/>
            <a:ext cx="11559654" cy="6455390"/>
          </a:xfrm>
        </p:spPr>
        <p:txBody>
          <a:bodyPr>
            <a:normAutofit/>
          </a:bodyPr>
          <a:lstStyle/>
          <a:p>
            <a:r>
              <a:rPr lang="en-US" sz="2200" dirty="0" smtClean="0">
                <a:latin typeface="Times New Roman" panose="02020603050405020304" pitchFamily="18" charset="0"/>
                <a:cs typeface="Times New Roman" panose="02020603050405020304" pitchFamily="18" charset="0"/>
              </a:rPr>
              <a:t>Arithmetic shifts usually conform with the rules for signed-2' s complement numbers.</a:t>
            </a:r>
          </a:p>
          <a:p>
            <a:pPr algn="just"/>
            <a:r>
              <a:rPr lang="en-US" sz="2200" dirty="0" smtClean="0">
                <a:latin typeface="Times New Roman" panose="02020603050405020304" pitchFamily="18" charset="0"/>
                <a:cs typeface="Times New Roman" panose="02020603050405020304" pitchFamily="18" charset="0"/>
              </a:rPr>
              <a:t>The arithmetic shift-right instruction must preserve the sign bit in the leftmost position. The sign bit is shifted to the right together with the rest of the number, but the sign bit itself remains unchanged. This is a shift-right operation with the end bit remaining the same.</a:t>
            </a:r>
          </a:p>
          <a:p>
            <a:pPr algn="just"/>
            <a:r>
              <a:rPr lang="en-US" sz="2200" dirty="0" smtClean="0">
                <a:latin typeface="Times New Roman" panose="02020603050405020304" pitchFamily="18" charset="0"/>
                <a:cs typeface="Times New Roman" panose="02020603050405020304" pitchFamily="18" charset="0"/>
              </a:rPr>
              <a:t>The arithmetic shift-left instruction inserts 0 to the end position and is identical to the logical shift-left instruction. For this reason many computers do not provide a distinct arithmetic shift-left instruction when the logical shift-left instruction is already available.</a:t>
            </a:r>
          </a:p>
          <a:p>
            <a:pPr algn="just"/>
            <a:r>
              <a:rPr lang="en-US" sz="2200" dirty="0" smtClean="0">
                <a:latin typeface="Times New Roman" panose="02020603050405020304" pitchFamily="18" charset="0"/>
                <a:cs typeface="Times New Roman" panose="02020603050405020304" pitchFamily="18" charset="0"/>
              </a:rPr>
              <a:t>The rotate instructions produce a circular shift. Bits shifted out at one end of the word are not lost as in a logical shift but are circulated back into the other end. </a:t>
            </a:r>
          </a:p>
          <a:p>
            <a:pPr algn="just"/>
            <a:r>
              <a:rPr lang="en-US" sz="2200" dirty="0" smtClean="0">
                <a:latin typeface="Times New Roman" panose="02020603050405020304" pitchFamily="18" charset="0"/>
                <a:cs typeface="Times New Roman" panose="02020603050405020304" pitchFamily="18" charset="0"/>
              </a:rPr>
              <a:t>The rotate through carry instruction treats a carry bit as an extension of the register whose word is being rotated. Thus a rotate-left through carry instruction transfers the carry bit into the rightmost bit position of the register, transfers the leftmost bit position into the carry, and at the same time, shifts the entire register to the left.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6079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977</Words>
  <Application>Microsoft Office PowerPoint</Application>
  <PresentationFormat>Widescreen</PresentationFormat>
  <Paragraphs>63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Instruction Types/Data Transfer and Manipulation</vt:lpstr>
      <vt:lpstr>Typical Data Transfer Instructions</vt:lpstr>
      <vt:lpstr>PowerPoint Presentation</vt:lpstr>
      <vt:lpstr>Arithmetic Instruction </vt:lpstr>
      <vt:lpstr>Logical and Bit Manipulation Instructions</vt:lpstr>
      <vt:lpstr>PowerPoint Presentation</vt:lpstr>
      <vt:lpstr>Shift Instructions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 Types/Data Transfer and Manipulation</dc:title>
  <dc:creator>DELL</dc:creator>
  <cp:lastModifiedBy>DELL</cp:lastModifiedBy>
  <cp:revision>8</cp:revision>
  <dcterms:created xsi:type="dcterms:W3CDTF">2021-01-21T07:13:32Z</dcterms:created>
  <dcterms:modified xsi:type="dcterms:W3CDTF">2021-01-25T06:51:14Z</dcterms:modified>
</cp:coreProperties>
</file>