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19642-9B4C-46B9-ACA0-5A3DFC379CF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416832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19642-9B4C-46B9-ACA0-5A3DFC379CF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2798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19642-9B4C-46B9-ACA0-5A3DFC379CF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23579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19642-9B4C-46B9-ACA0-5A3DFC379CF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418697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19642-9B4C-46B9-ACA0-5A3DFC379CF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291572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19642-9B4C-46B9-ACA0-5A3DFC379CF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184642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E19642-9B4C-46B9-ACA0-5A3DFC379CFC}"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14514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E19642-9B4C-46B9-ACA0-5A3DFC379CFC}"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392807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19642-9B4C-46B9-ACA0-5A3DFC379CFC}"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397299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19642-9B4C-46B9-ACA0-5A3DFC379CF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205582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19642-9B4C-46B9-ACA0-5A3DFC379CF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A7CC4-B221-46A8-A56C-8447D6226367}" type="slidenum">
              <a:rPr lang="en-US" smtClean="0"/>
              <a:t>‹#›</a:t>
            </a:fld>
            <a:endParaRPr lang="en-US"/>
          </a:p>
        </p:txBody>
      </p:sp>
    </p:spTree>
    <p:extLst>
      <p:ext uri="{BB962C8B-B14F-4D97-AF65-F5344CB8AC3E}">
        <p14:creationId xmlns:p14="http://schemas.microsoft.com/office/powerpoint/2010/main" val="355984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9642-9B4C-46B9-ACA0-5A3DFC379CFC}" type="datetimeFigureOut">
              <a:rPr lang="en-US" smtClean="0"/>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A7CC4-B221-46A8-A56C-8447D6226367}" type="slidenum">
              <a:rPr lang="en-US" smtClean="0"/>
              <a:t>‹#›</a:t>
            </a:fld>
            <a:endParaRPr lang="en-US"/>
          </a:p>
        </p:txBody>
      </p:sp>
    </p:spTree>
    <p:extLst>
      <p:ext uri="{BB962C8B-B14F-4D97-AF65-F5344CB8AC3E}">
        <p14:creationId xmlns:p14="http://schemas.microsoft.com/office/powerpoint/2010/main" val="29747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388" y="276202"/>
            <a:ext cx="10827224" cy="529016"/>
          </a:xfrm>
        </p:spPr>
        <p:txBody>
          <a:bodyPr>
            <a:normAutofit fontScale="90000"/>
          </a:bodyPr>
          <a:lstStyle/>
          <a:p>
            <a:r>
              <a:rPr lang="en-US" sz="3500" dirty="0" smtClean="0">
                <a:solidFill>
                  <a:srgbClr val="FF0000"/>
                </a:solidFill>
                <a:latin typeface="Times New Roman" panose="02020603050405020304" pitchFamily="18" charset="0"/>
                <a:cs typeface="Times New Roman" panose="02020603050405020304" pitchFamily="18" charset="0"/>
              </a:rPr>
              <a:t>Program Control</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2388" y="914400"/>
            <a:ext cx="10827224" cy="5704764"/>
          </a:xfrm>
        </p:spPr>
        <p:txBody>
          <a:bodyPr>
            <a:norm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Instructions are always stored in successive memory locations.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When processed in the CPU, the instructions are fetched from consecutive memory locations and executed.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Each time an instruction is fetched from memory, the program counter is incremented so that it contains the address of the next instruction in sequence.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After the execution of a data transfer or data manipulation instruction, control returns to the fetch cycle with the program counter containing the address of the instruction next in sequence.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On the other hand, a program control type of instruction, when executed, may change the address value in the program counter and cause the flow of control to be altered.</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other words, program control instructions specify conditions for altering the content of the program counter, while data transfer and manipulation instructions specify conditions for data-processing operations.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change in value of the program counter as a result of the execution of a program control instruction causes a break in the sequence of instruction execution.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83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365126"/>
            <a:ext cx="11177516" cy="617514"/>
          </a:xfrm>
        </p:spPr>
        <p:txBody>
          <a:bodyPr>
            <a:normAutofit/>
          </a:bodyPr>
          <a:lstStyle/>
          <a:p>
            <a:r>
              <a:rPr lang="en-US" sz="3500" dirty="0">
                <a:solidFill>
                  <a:srgbClr val="FF0000"/>
                </a:solidFill>
                <a:latin typeface="Times New Roman" panose="02020603050405020304" pitchFamily="18" charset="0"/>
                <a:cs typeface="Times New Roman" panose="02020603050405020304" pitchFamily="18" charset="0"/>
              </a:rPr>
              <a:t>Typical Program Control Instructions</a:t>
            </a:r>
          </a:p>
        </p:txBody>
      </p:sp>
      <p:sp>
        <p:nvSpPr>
          <p:cNvPr id="3" name="Content Placeholder 2"/>
          <p:cNvSpPr>
            <a:spLocks noGrp="1"/>
          </p:cNvSpPr>
          <p:nvPr>
            <p:ph idx="1"/>
          </p:nvPr>
        </p:nvSpPr>
        <p:spPr>
          <a:xfrm>
            <a:off x="518615" y="982640"/>
            <a:ext cx="11177516" cy="5732059"/>
          </a:xfrm>
        </p:spPr>
        <p:txBody>
          <a:bodyPr>
            <a:normAutofit/>
          </a:bodyPr>
          <a:lstStyle/>
          <a:p>
            <a:r>
              <a:rPr lang="en-US" sz="2200" dirty="0" smtClean="0">
                <a:latin typeface="Times New Roman" panose="02020603050405020304" pitchFamily="18" charset="0"/>
                <a:cs typeface="Times New Roman" panose="02020603050405020304" pitchFamily="18" charset="0"/>
              </a:rPr>
              <a:t>Some typical program control instructions are listed in Table</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i="1" dirty="0" smtClean="0">
                <a:solidFill>
                  <a:srgbClr val="FF0000"/>
                </a:solidFill>
                <a:latin typeface="Times New Roman" panose="02020603050405020304" pitchFamily="18" charset="0"/>
                <a:cs typeface="Times New Roman" panose="02020603050405020304" pitchFamily="18" charset="0"/>
              </a:rPr>
              <a:t>branch and jump </a:t>
            </a:r>
            <a:r>
              <a:rPr lang="en-US" sz="2200" dirty="0" smtClean="0">
                <a:latin typeface="Times New Roman" panose="02020603050405020304" pitchFamily="18" charset="0"/>
                <a:cs typeface="Times New Roman" panose="02020603050405020304" pitchFamily="18" charset="0"/>
              </a:rPr>
              <a:t>instructions are used interchangeably to mean the same thing, but sometimes they are used to denote different addressing modes. </a:t>
            </a:r>
          </a:p>
          <a:p>
            <a:r>
              <a:rPr lang="en-US" sz="2200" dirty="0" smtClean="0">
                <a:latin typeface="Times New Roman" panose="02020603050405020304" pitchFamily="18" charset="0"/>
                <a:cs typeface="Times New Roman" panose="02020603050405020304" pitchFamily="18" charset="0"/>
              </a:rPr>
              <a:t>The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branch is usually a one-address instruction. </a:t>
            </a:r>
          </a:p>
          <a:p>
            <a:r>
              <a:rPr lang="en-US" sz="2200" dirty="0" smtClean="0">
                <a:latin typeface="Times New Roman" panose="02020603050405020304" pitchFamily="18" charset="0"/>
                <a:cs typeface="Times New Roman" panose="02020603050405020304" pitchFamily="18" charset="0"/>
              </a:rPr>
              <a:t> Branch and jump instructions may be conditional or unconditional. An unconditional branch instruction causes a branch to the specified address without any conditions.</a:t>
            </a:r>
          </a:p>
          <a:p>
            <a:endParaRPr lang="en-US" dirty="0"/>
          </a:p>
        </p:txBody>
      </p:sp>
      <p:pic>
        <p:nvPicPr>
          <p:cNvPr id="4" name="Picture 3"/>
          <p:cNvPicPr>
            <a:picLocks noChangeAspect="1"/>
          </p:cNvPicPr>
          <p:nvPr/>
        </p:nvPicPr>
        <p:blipFill>
          <a:blip r:embed="rId2"/>
          <a:stretch>
            <a:fillRect/>
          </a:stretch>
        </p:blipFill>
        <p:spPr>
          <a:xfrm>
            <a:off x="3712191" y="1364776"/>
            <a:ext cx="5199797" cy="3370997"/>
          </a:xfrm>
          <a:prstGeom prst="rect">
            <a:avLst/>
          </a:prstGeom>
        </p:spPr>
      </p:pic>
    </p:spTree>
    <p:extLst>
      <p:ext uri="{BB962C8B-B14F-4D97-AF65-F5344CB8AC3E}">
        <p14:creationId xmlns:p14="http://schemas.microsoft.com/office/powerpoint/2010/main" val="103670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232012"/>
            <a:ext cx="11450472" cy="6318913"/>
          </a:xfrm>
        </p:spPr>
        <p:txBody>
          <a:bodyPr>
            <a:normAutofit/>
          </a:bodyPr>
          <a:lstStyle/>
          <a:p>
            <a:r>
              <a:rPr lang="en-US" sz="2200" dirty="0" smtClean="0">
                <a:latin typeface="Times New Roman" panose="02020603050405020304" pitchFamily="18" charset="0"/>
                <a:cs typeface="Times New Roman" panose="02020603050405020304" pitchFamily="18" charset="0"/>
              </a:rPr>
              <a:t>The conditional branch instruction specifies a condition such as branch if positive or branch if zero. </a:t>
            </a:r>
          </a:p>
          <a:p>
            <a:r>
              <a:rPr lang="en-US" sz="2200" dirty="0" smtClean="0">
                <a:latin typeface="Times New Roman" panose="02020603050405020304" pitchFamily="18" charset="0"/>
                <a:cs typeface="Times New Roman" panose="02020603050405020304" pitchFamily="18" charset="0"/>
              </a:rPr>
              <a:t>If the condition is met, the program counter is loaded with the branch address and the next instruction is taken from this address. </a:t>
            </a:r>
          </a:p>
          <a:p>
            <a:r>
              <a:rPr lang="en-US" sz="2200" dirty="0" smtClean="0">
                <a:latin typeface="Times New Roman" panose="02020603050405020304" pitchFamily="18" charset="0"/>
                <a:cs typeface="Times New Roman" panose="02020603050405020304" pitchFamily="18" charset="0"/>
              </a:rPr>
              <a:t>If the condition is not met, the program counter is not changed and the next instruction is taken from the next location in sequence.</a:t>
            </a:r>
          </a:p>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solidFill>
                  <a:srgbClr val="FF0000"/>
                </a:solidFill>
                <a:latin typeface="Times New Roman" panose="02020603050405020304" pitchFamily="18" charset="0"/>
                <a:cs typeface="Times New Roman" panose="02020603050405020304" pitchFamily="18" charset="0"/>
              </a:rPr>
              <a:t>skip</a:t>
            </a:r>
            <a:r>
              <a:rPr lang="en-US" sz="2200" dirty="0" smtClean="0">
                <a:latin typeface="Times New Roman" panose="02020603050405020304" pitchFamily="18" charset="0"/>
                <a:cs typeface="Times New Roman" panose="02020603050405020304" pitchFamily="18" charset="0"/>
              </a:rPr>
              <a:t> instruction does not need an address field and is therefore a zero-address instruction. </a:t>
            </a:r>
          </a:p>
          <a:p>
            <a:pPr algn="just"/>
            <a:r>
              <a:rPr lang="en-US" sz="2200" dirty="0" smtClean="0">
                <a:latin typeface="Times New Roman" panose="02020603050405020304" pitchFamily="18" charset="0"/>
                <a:cs typeface="Times New Roman" panose="02020603050405020304" pitchFamily="18" charset="0"/>
              </a:rPr>
              <a:t>A conditional skip instruction will skip the next instruction if the condition is met. This is accomplished by incrementing the program counter during the execute phase in addition to its being incremented during the fetch phase. </a:t>
            </a:r>
          </a:p>
          <a:p>
            <a:pPr algn="just"/>
            <a:r>
              <a:rPr lang="en-US" sz="2200" dirty="0" smtClean="0">
                <a:latin typeface="Times New Roman" panose="02020603050405020304" pitchFamily="18" charset="0"/>
                <a:cs typeface="Times New Roman" panose="02020603050405020304" pitchFamily="18" charset="0"/>
              </a:rPr>
              <a:t>If the condition is not met, control proceeds with the next instruction in sequence where the programmer inserts an unconditional branch instruction.</a:t>
            </a:r>
          </a:p>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solidFill>
                  <a:srgbClr val="FF0000"/>
                </a:solidFill>
                <a:latin typeface="Times New Roman" panose="02020603050405020304" pitchFamily="18" charset="0"/>
                <a:cs typeface="Times New Roman" panose="02020603050405020304" pitchFamily="18" charset="0"/>
              </a:rPr>
              <a:t>call and return </a:t>
            </a:r>
            <a:r>
              <a:rPr lang="en-US" sz="2200" dirty="0" smtClean="0">
                <a:latin typeface="Times New Roman" panose="02020603050405020304" pitchFamily="18" charset="0"/>
                <a:cs typeface="Times New Roman" panose="02020603050405020304" pitchFamily="18" charset="0"/>
              </a:rPr>
              <a:t>instructions are used in conjunction with subroutines.</a:t>
            </a:r>
          </a:p>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solidFill>
                  <a:srgbClr val="FF0000"/>
                </a:solidFill>
                <a:latin typeface="Times New Roman" panose="02020603050405020304" pitchFamily="18" charset="0"/>
                <a:cs typeface="Times New Roman" panose="02020603050405020304" pitchFamily="18" charset="0"/>
              </a:rPr>
              <a:t>compare and test </a:t>
            </a:r>
            <a:r>
              <a:rPr lang="en-US" sz="2200" dirty="0" smtClean="0">
                <a:latin typeface="Times New Roman" panose="02020603050405020304" pitchFamily="18" charset="0"/>
                <a:cs typeface="Times New Roman" panose="02020603050405020304" pitchFamily="18" charset="0"/>
              </a:rPr>
              <a:t>instructions do not change the program sequence directly.</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3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080" y="341195"/>
            <a:ext cx="11382233" cy="6305265"/>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compare instruction performs a subtraction between two operands, but the result of the operation is not retained. However, </a:t>
            </a: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ertain status bit conditions are set as a result of the operation.</a:t>
            </a:r>
          </a:p>
          <a:p>
            <a:pPr algn="just"/>
            <a:r>
              <a:rPr lang="en-US" sz="2200" dirty="0" smtClean="0">
                <a:latin typeface="Times New Roman" panose="02020603050405020304" pitchFamily="18" charset="0"/>
                <a:cs typeface="Times New Roman" panose="02020603050405020304" pitchFamily="18" charset="0"/>
              </a:rPr>
              <a:t>Similarly, the test instruction performs the logical AND of two operands and updates certain status bits without retaining the result or changing the operands. The status bits of interest are the carry bit, the sign bit, a zero indication, and an overflow condition.</a:t>
            </a:r>
          </a:p>
          <a:p>
            <a:pPr algn="just">
              <a:buFont typeface="Wingdings" panose="05000000000000000000" pitchFamily="2" charset="2"/>
              <a:buChar char="Ø"/>
            </a:pPr>
            <a:r>
              <a:rPr lang="en-US" sz="2200" dirty="0" smtClean="0">
                <a:solidFill>
                  <a:srgbClr val="FF0000"/>
                </a:solidFill>
                <a:latin typeface="Times New Roman" panose="02020603050405020304" pitchFamily="18" charset="0"/>
                <a:cs typeface="Times New Roman" panose="02020603050405020304" pitchFamily="18" charset="0"/>
              </a:rPr>
              <a:t>Status Bit Conditions: </a:t>
            </a:r>
            <a:r>
              <a:rPr lang="en-US" sz="2200" dirty="0" smtClean="0">
                <a:latin typeface="Times New Roman" panose="02020603050405020304" pitchFamily="18" charset="0"/>
                <a:cs typeface="Times New Roman" panose="02020603050405020304" pitchFamily="18" charset="0"/>
              </a:rPr>
              <a:t>It is sometimes convenient to supplement the ALU circuit in the CPU with a status register where status bit conditions can be stored for further analysis. Status bits are also called condition-code bits or flag bits. </a:t>
            </a:r>
          </a:p>
          <a:p>
            <a:pPr algn="just"/>
            <a:r>
              <a:rPr lang="en-US" sz="2200" dirty="0" smtClean="0">
                <a:latin typeface="Times New Roman" panose="02020603050405020304" pitchFamily="18" charset="0"/>
                <a:cs typeface="Times New Roman" panose="02020603050405020304" pitchFamily="18" charset="0"/>
              </a:rPr>
              <a:t>The four status bits are symbolized by C. S, Z, and V. The bits are set or cleared as a result of an operation performed in the ALU.</a:t>
            </a:r>
          </a:p>
          <a:p>
            <a:pPr marL="0" indent="0" algn="just">
              <a:buNone/>
            </a:pPr>
            <a:r>
              <a:rPr lang="en-US" sz="2200" dirty="0" smtClean="0">
                <a:latin typeface="Times New Roman" panose="02020603050405020304" pitchFamily="18" charset="0"/>
                <a:cs typeface="Times New Roman" panose="02020603050405020304" pitchFamily="18" charset="0"/>
              </a:rPr>
              <a:t>1. Bit C (carry) is set to 1 if the end carry C8 is 1. It is cleared to 0 if the carry is 0.</a:t>
            </a:r>
          </a:p>
          <a:p>
            <a:pPr marL="0" indent="0" algn="just">
              <a:buNone/>
            </a:pPr>
            <a:r>
              <a:rPr lang="en-US" sz="2200" dirty="0" smtClean="0">
                <a:latin typeface="Times New Roman" panose="02020603050405020304" pitchFamily="18" charset="0"/>
                <a:cs typeface="Times New Roman" panose="02020603050405020304" pitchFamily="18" charset="0"/>
              </a:rPr>
              <a:t>2. Bit S (sign) is set to 1 if the highest-order bit F7, is 1. It is set to 0 if the bit is 0.</a:t>
            </a:r>
          </a:p>
          <a:p>
            <a:pPr marL="0" indent="0" algn="just">
              <a:buNone/>
            </a:pPr>
            <a:r>
              <a:rPr lang="en-US" sz="2200" dirty="0" smtClean="0">
                <a:latin typeface="Times New Roman" panose="02020603050405020304" pitchFamily="18" charset="0"/>
                <a:cs typeface="Times New Roman" panose="02020603050405020304" pitchFamily="18" charset="0"/>
              </a:rPr>
              <a:t>3. Bit Z (zero) is set to 1 if the output of the ALU contains all O's. it is cleared to 0 otherwise. In other words, Z = 1 if the output is zero and Z = 0 if the output is not zero.</a:t>
            </a:r>
          </a:p>
          <a:p>
            <a:pPr marL="0" indent="0" algn="just">
              <a:buNone/>
            </a:pPr>
            <a:r>
              <a:rPr lang="en-US" sz="2200" dirty="0" smtClean="0">
                <a:latin typeface="Times New Roman" panose="02020603050405020304" pitchFamily="18" charset="0"/>
                <a:cs typeface="Times New Roman" panose="02020603050405020304" pitchFamily="18" charset="0"/>
              </a:rPr>
              <a:t>4. Bit V (overflow) is set to 1 if the exclusive-OR of the last two carries is equal to 1, and cleared to 0 otherwise. This is the condition for an overflow when negative numbers are in 2's complement.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81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313898"/>
            <a:ext cx="11436824" cy="6291617"/>
          </a:xfrm>
        </p:spPr>
        <p:txBody>
          <a:bodyPr/>
          <a:lstStyle/>
          <a:p>
            <a:r>
              <a:rPr lang="en-US" sz="2200" dirty="0" smtClean="0">
                <a:latin typeface="Times New Roman" panose="02020603050405020304" pitchFamily="18" charset="0"/>
                <a:cs typeface="Times New Roman" panose="02020603050405020304" pitchFamily="18" charset="0"/>
              </a:rPr>
              <a:t>The block diagram of an 8-bit ALU with a 4-bit status register. </a:t>
            </a:r>
          </a:p>
          <a:p>
            <a:endParaRPr lang="en-US" dirty="0" smtClean="0"/>
          </a:p>
        </p:txBody>
      </p:sp>
      <p:pic>
        <p:nvPicPr>
          <p:cNvPr id="4" name="Picture 3"/>
          <p:cNvPicPr>
            <a:picLocks noChangeAspect="1"/>
          </p:cNvPicPr>
          <p:nvPr/>
        </p:nvPicPr>
        <p:blipFill>
          <a:blip r:embed="rId2"/>
          <a:stretch>
            <a:fillRect/>
          </a:stretch>
        </p:blipFill>
        <p:spPr>
          <a:xfrm>
            <a:off x="2971800" y="1023582"/>
            <a:ext cx="6248400" cy="3835021"/>
          </a:xfrm>
          <a:prstGeom prst="rect">
            <a:avLst/>
          </a:prstGeom>
        </p:spPr>
      </p:pic>
    </p:spTree>
    <p:extLst>
      <p:ext uri="{BB962C8B-B14F-4D97-AF65-F5344CB8AC3E}">
        <p14:creationId xmlns:p14="http://schemas.microsoft.com/office/powerpoint/2010/main" val="48810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752</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Program Control</vt:lpstr>
      <vt:lpstr>Typical Program Control Instructions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Control</dc:title>
  <dc:creator>DELL</dc:creator>
  <cp:lastModifiedBy>DELL</cp:lastModifiedBy>
  <cp:revision>4</cp:revision>
  <dcterms:created xsi:type="dcterms:W3CDTF">2021-01-25T06:56:57Z</dcterms:created>
  <dcterms:modified xsi:type="dcterms:W3CDTF">2021-01-25T07:27:53Z</dcterms:modified>
</cp:coreProperties>
</file>