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56" r:id="rId4"/>
    <p:sldId id="257"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C427F2-8E61-4C16-881E-69898E2B8784}"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44B8E4-B08C-4831-AD0A-7C7FF0E58087}" type="slidenum">
              <a:rPr lang="en-US" smtClean="0"/>
              <a:t>‹#›</a:t>
            </a:fld>
            <a:endParaRPr lang="en-US"/>
          </a:p>
        </p:txBody>
      </p:sp>
    </p:spTree>
    <p:extLst>
      <p:ext uri="{BB962C8B-B14F-4D97-AF65-F5344CB8AC3E}">
        <p14:creationId xmlns:p14="http://schemas.microsoft.com/office/powerpoint/2010/main" val="3867109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C427F2-8E61-4C16-881E-69898E2B8784}"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44B8E4-B08C-4831-AD0A-7C7FF0E58087}" type="slidenum">
              <a:rPr lang="en-US" smtClean="0"/>
              <a:t>‹#›</a:t>
            </a:fld>
            <a:endParaRPr lang="en-US"/>
          </a:p>
        </p:txBody>
      </p:sp>
    </p:spTree>
    <p:extLst>
      <p:ext uri="{BB962C8B-B14F-4D97-AF65-F5344CB8AC3E}">
        <p14:creationId xmlns:p14="http://schemas.microsoft.com/office/powerpoint/2010/main" val="2626571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C427F2-8E61-4C16-881E-69898E2B8784}"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44B8E4-B08C-4831-AD0A-7C7FF0E58087}" type="slidenum">
              <a:rPr lang="en-US" smtClean="0"/>
              <a:t>‹#›</a:t>
            </a:fld>
            <a:endParaRPr lang="en-US"/>
          </a:p>
        </p:txBody>
      </p:sp>
    </p:spTree>
    <p:extLst>
      <p:ext uri="{BB962C8B-B14F-4D97-AF65-F5344CB8AC3E}">
        <p14:creationId xmlns:p14="http://schemas.microsoft.com/office/powerpoint/2010/main" val="788149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C427F2-8E61-4C16-881E-69898E2B8784}"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44B8E4-B08C-4831-AD0A-7C7FF0E58087}" type="slidenum">
              <a:rPr lang="en-US" smtClean="0"/>
              <a:t>‹#›</a:t>
            </a:fld>
            <a:endParaRPr lang="en-US"/>
          </a:p>
        </p:txBody>
      </p:sp>
    </p:spTree>
    <p:extLst>
      <p:ext uri="{BB962C8B-B14F-4D97-AF65-F5344CB8AC3E}">
        <p14:creationId xmlns:p14="http://schemas.microsoft.com/office/powerpoint/2010/main" val="2095785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C427F2-8E61-4C16-881E-69898E2B8784}"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44B8E4-B08C-4831-AD0A-7C7FF0E58087}" type="slidenum">
              <a:rPr lang="en-US" smtClean="0"/>
              <a:t>‹#›</a:t>
            </a:fld>
            <a:endParaRPr lang="en-US"/>
          </a:p>
        </p:txBody>
      </p:sp>
    </p:spTree>
    <p:extLst>
      <p:ext uri="{BB962C8B-B14F-4D97-AF65-F5344CB8AC3E}">
        <p14:creationId xmlns:p14="http://schemas.microsoft.com/office/powerpoint/2010/main" val="513121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C427F2-8E61-4C16-881E-69898E2B8784}"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44B8E4-B08C-4831-AD0A-7C7FF0E58087}" type="slidenum">
              <a:rPr lang="en-US" smtClean="0"/>
              <a:t>‹#›</a:t>
            </a:fld>
            <a:endParaRPr lang="en-US"/>
          </a:p>
        </p:txBody>
      </p:sp>
    </p:spTree>
    <p:extLst>
      <p:ext uri="{BB962C8B-B14F-4D97-AF65-F5344CB8AC3E}">
        <p14:creationId xmlns:p14="http://schemas.microsoft.com/office/powerpoint/2010/main" val="42832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C427F2-8E61-4C16-881E-69898E2B8784}" type="datetimeFigureOut">
              <a:rPr lang="en-US" smtClean="0"/>
              <a:t>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44B8E4-B08C-4831-AD0A-7C7FF0E58087}" type="slidenum">
              <a:rPr lang="en-US" smtClean="0"/>
              <a:t>‹#›</a:t>
            </a:fld>
            <a:endParaRPr lang="en-US"/>
          </a:p>
        </p:txBody>
      </p:sp>
    </p:spTree>
    <p:extLst>
      <p:ext uri="{BB962C8B-B14F-4D97-AF65-F5344CB8AC3E}">
        <p14:creationId xmlns:p14="http://schemas.microsoft.com/office/powerpoint/2010/main" val="3599761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C427F2-8E61-4C16-881E-69898E2B8784}" type="datetimeFigureOut">
              <a:rPr lang="en-US" smtClean="0"/>
              <a:t>1/27/2021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44B8E4-B08C-4831-AD0A-7C7FF0E58087}" type="slidenum">
              <a:rPr lang="en-US" smtClean="0"/>
              <a:t>‹#›</a:t>
            </a:fld>
            <a:endParaRPr lang="en-US"/>
          </a:p>
        </p:txBody>
      </p:sp>
    </p:spTree>
    <p:extLst>
      <p:ext uri="{BB962C8B-B14F-4D97-AF65-F5344CB8AC3E}">
        <p14:creationId xmlns:p14="http://schemas.microsoft.com/office/powerpoint/2010/main" val="2945776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C427F2-8E61-4C16-881E-69898E2B8784}" type="datetimeFigureOut">
              <a:rPr lang="en-US" smtClean="0"/>
              <a:t>1/27/2021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44B8E4-B08C-4831-AD0A-7C7FF0E58087}" type="slidenum">
              <a:rPr lang="en-US" smtClean="0"/>
              <a:t>‹#›</a:t>
            </a:fld>
            <a:endParaRPr lang="en-US"/>
          </a:p>
        </p:txBody>
      </p:sp>
    </p:spTree>
    <p:extLst>
      <p:ext uri="{BB962C8B-B14F-4D97-AF65-F5344CB8AC3E}">
        <p14:creationId xmlns:p14="http://schemas.microsoft.com/office/powerpoint/2010/main" val="671322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C427F2-8E61-4C16-881E-69898E2B8784}"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44B8E4-B08C-4831-AD0A-7C7FF0E58087}" type="slidenum">
              <a:rPr lang="en-US" smtClean="0"/>
              <a:t>‹#›</a:t>
            </a:fld>
            <a:endParaRPr lang="en-US"/>
          </a:p>
        </p:txBody>
      </p:sp>
    </p:spTree>
    <p:extLst>
      <p:ext uri="{BB962C8B-B14F-4D97-AF65-F5344CB8AC3E}">
        <p14:creationId xmlns:p14="http://schemas.microsoft.com/office/powerpoint/2010/main" val="162768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C427F2-8E61-4C16-881E-69898E2B8784}"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44B8E4-B08C-4831-AD0A-7C7FF0E58087}" type="slidenum">
              <a:rPr lang="en-US" smtClean="0"/>
              <a:t>‹#›</a:t>
            </a:fld>
            <a:endParaRPr lang="en-US"/>
          </a:p>
        </p:txBody>
      </p:sp>
    </p:spTree>
    <p:extLst>
      <p:ext uri="{BB962C8B-B14F-4D97-AF65-F5344CB8AC3E}">
        <p14:creationId xmlns:p14="http://schemas.microsoft.com/office/powerpoint/2010/main" val="1541470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C427F2-8E61-4C16-881E-69898E2B8784}" type="datetimeFigureOut">
              <a:rPr lang="en-US" smtClean="0"/>
              <a:t>1/27/2021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44B8E4-B08C-4831-AD0A-7C7FF0E58087}" type="slidenum">
              <a:rPr lang="en-US" smtClean="0"/>
              <a:t>‹#›</a:t>
            </a:fld>
            <a:endParaRPr lang="en-US"/>
          </a:p>
        </p:txBody>
      </p:sp>
    </p:spTree>
    <p:extLst>
      <p:ext uri="{BB962C8B-B14F-4D97-AF65-F5344CB8AC3E}">
        <p14:creationId xmlns:p14="http://schemas.microsoft.com/office/powerpoint/2010/main" val="1025365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683" y="351479"/>
            <a:ext cx="11313994" cy="535626"/>
          </a:xfrm>
        </p:spPr>
        <p:txBody>
          <a:bodyPr>
            <a:normAutofit fontScale="90000"/>
          </a:bodyPr>
          <a:lstStyle/>
          <a:p>
            <a:r>
              <a:rPr lang="en-US" sz="3500" dirty="0" smtClean="0">
                <a:solidFill>
                  <a:srgbClr val="FF0000"/>
                </a:solidFill>
                <a:latin typeface="Times New Roman" panose="02020603050405020304" pitchFamily="18" charset="0"/>
                <a:cs typeface="Times New Roman" panose="02020603050405020304" pitchFamily="18" charset="0"/>
              </a:rPr>
              <a:t>Subroutine Call and Return</a:t>
            </a:r>
            <a:endParaRPr lang="en-US" sz="35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0376" y="1091821"/>
            <a:ext cx="11313994" cy="5595582"/>
          </a:xfrm>
        </p:spPr>
        <p:txBody>
          <a:bodyPr>
            <a:normAutofit lnSpcReduction="10000"/>
          </a:bodyPr>
          <a:lstStyle/>
          <a:p>
            <a:pPr algn="just"/>
            <a:r>
              <a:rPr lang="en-US" sz="2200" dirty="0" smtClean="0">
                <a:latin typeface="Times New Roman" panose="02020603050405020304" pitchFamily="18" charset="0"/>
                <a:cs typeface="Times New Roman" panose="02020603050405020304" pitchFamily="18" charset="0"/>
              </a:rPr>
              <a:t>A subroutine is a self-contained sequence of instructions that performs a given computational task. </a:t>
            </a:r>
          </a:p>
          <a:p>
            <a:pPr algn="just"/>
            <a:r>
              <a:rPr lang="en-US" sz="2200" dirty="0" smtClean="0">
                <a:latin typeface="Times New Roman" panose="02020603050405020304" pitchFamily="18" charset="0"/>
                <a:cs typeface="Times New Roman" panose="02020603050405020304" pitchFamily="18" charset="0"/>
              </a:rPr>
              <a:t>During the execution of a program, a subroutine may be called to perform its function many times at various points in the main program. </a:t>
            </a:r>
          </a:p>
          <a:p>
            <a:pPr algn="just"/>
            <a:r>
              <a:rPr lang="en-US" sz="2200" dirty="0" smtClean="0">
                <a:latin typeface="Times New Roman" panose="02020603050405020304" pitchFamily="18" charset="0"/>
                <a:cs typeface="Times New Roman" panose="02020603050405020304" pitchFamily="18" charset="0"/>
              </a:rPr>
              <a:t>Each time a subroutine is called, a branch is executed to the beginning of the subroutine to start executing its set of instructions. After the subroutine has been executed, a branch is made back to the main program.</a:t>
            </a:r>
          </a:p>
          <a:p>
            <a:pPr algn="just"/>
            <a:r>
              <a:rPr lang="en-US" sz="2200" dirty="0" smtClean="0">
                <a:latin typeface="Times New Roman" panose="02020603050405020304" pitchFamily="18" charset="0"/>
                <a:cs typeface="Times New Roman" panose="02020603050405020304" pitchFamily="18" charset="0"/>
              </a:rPr>
              <a:t>The instruction that transfers program control to a subroutine is known by different names. The most common names used are call subroutine, jump to subroutine, branch to subroutine, or branch and save address.</a:t>
            </a:r>
          </a:p>
          <a:p>
            <a:pPr algn="just"/>
            <a:r>
              <a:rPr lang="en-US" sz="2200" dirty="0" smtClean="0">
                <a:latin typeface="Times New Roman" panose="02020603050405020304" pitchFamily="18" charset="0"/>
                <a:cs typeface="Times New Roman" panose="02020603050405020304" pitchFamily="18" charset="0"/>
              </a:rPr>
              <a:t>A call subroutine instruction consists of an operation code together with an address that specifies the beginning of the subroutine.</a:t>
            </a:r>
          </a:p>
          <a:p>
            <a:pPr algn="just"/>
            <a:r>
              <a:rPr lang="en-US" sz="2200" dirty="0" smtClean="0">
                <a:latin typeface="Times New Roman" panose="02020603050405020304" pitchFamily="18" charset="0"/>
                <a:cs typeface="Times New Roman" panose="02020603050405020304" pitchFamily="18" charset="0"/>
              </a:rPr>
              <a:t>The instruction is executed by performing two operations: </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T</a:t>
            </a:r>
            <a:r>
              <a:rPr lang="en-US" sz="2200" dirty="0" smtClean="0">
                <a:latin typeface="Times New Roman" panose="02020603050405020304" pitchFamily="18" charset="0"/>
                <a:cs typeface="Times New Roman" panose="02020603050405020304" pitchFamily="18" charset="0"/>
              </a:rPr>
              <a:t>he address of the next instruction available in the program counter (the return address) is stored in a temporary location so the subroutine knows where to return.</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C</a:t>
            </a:r>
            <a:r>
              <a:rPr lang="en-US" sz="2200" dirty="0" smtClean="0">
                <a:latin typeface="Times New Roman" panose="02020603050405020304" pitchFamily="18" charset="0"/>
                <a:cs typeface="Times New Roman" panose="02020603050405020304" pitchFamily="18" charset="0"/>
              </a:rPr>
              <a:t>ontrol is transferred to the beginning of the subroutine.</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2633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6854" y="354842"/>
            <a:ext cx="11204812" cy="6318913"/>
          </a:xfrm>
        </p:spPr>
        <p:txBody>
          <a:bodyPr>
            <a:normAutofit/>
          </a:bodyPr>
          <a:lstStyle/>
          <a:p>
            <a:pPr algn="just"/>
            <a:r>
              <a:rPr lang="en-US" sz="2200" dirty="0" smtClean="0">
                <a:latin typeface="Times New Roman" panose="02020603050405020304" pitchFamily="18" charset="0"/>
                <a:cs typeface="Times New Roman" panose="02020603050405020304" pitchFamily="18" charset="0"/>
              </a:rPr>
              <a:t>The last instruction of every subroutine, commonly called return from subroutine, transfers the return address from the temporary location into the program counter. </a:t>
            </a:r>
          </a:p>
          <a:p>
            <a:pPr algn="just"/>
            <a:r>
              <a:rPr lang="en-US" sz="2200" dirty="0" smtClean="0">
                <a:latin typeface="Times New Roman" panose="02020603050405020304" pitchFamily="18" charset="0"/>
                <a:cs typeface="Times New Roman" panose="02020603050405020304" pitchFamily="18" charset="0"/>
              </a:rPr>
              <a:t>This results in a transfer of program control to the instruction whose address was originally stored in the temporary location.</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1362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2264" y="327546"/>
            <a:ext cx="11232106" cy="641445"/>
          </a:xfrm>
        </p:spPr>
        <p:txBody>
          <a:bodyPr>
            <a:noAutofit/>
          </a:bodyPr>
          <a:lstStyle/>
          <a:p>
            <a:r>
              <a:rPr lang="en-US" sz="3500" dirty="0" smtClean="0">
                <a:solidFill>
                  <a:srgbClr val="FF0000"/>
                </a:solidFill>
                <a:latin typeface="Times New Roman" panose="02020603050405020304" pitchFamily="18" charset="0"/>
                <a:cs typeface="Times New Roman" panose="02020603050405020304" pitchFamily="18" charset="0"/>
              </a:rPr>
              <a:t>Program Interrupt</a:t>
            </a:r>
            <a:endParaRPr lang="en-US" sz="3500"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32264" y="1091821"/>
            <a:ext cx="11232106" cy="5336275"/>
          </a:xfrm>
        </p:spPr>
        <p:txBody>
          <a:bodyPr/>
          <a:lstStyle/>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The concept of program interrupt is used to handle a variety of problems that arise out of normal program sequence. </a:t>
            </a: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Program interrupt refers to the transfer of program control from a currently running program to another service program as a result of an external or internal generated request. </a:t>
            </a: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Control returns to the original program after the service program is executed</a:t>
            </a:r>
            <a:r>
              <a:rPr lang="en-US" dirty="0" smtClean="0"/>
              <a:t>.</a:t>
            </a: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The interrupt procedure is, in principle, quite similar to a subroutine call except for three variations: </a:t>
            </a:r>
          </a:p>
          <a:p>
            <a:pPr marL="457200" indent="-457200" algn="just">
              <a:buFont typeface="+mj-lt"/>
              <a:buAutoNum type="arabicPeriod"/>
            </a:pPr>
            <a:r>
              <a:rPr lang="en-US" sz="2200" dirty="0" smtClean="0">
                <a:latin typeface="Times New Roman" panose="02020603050405020304" pitchFamily="18" charset="0"/>
                <a:cs typeface="Times New Roman" panose="02020603050405020304" pitchFamily="18" charset="0"/>
              </a:rPr>
              <a:t>The interrupt is usually initiated by an internal or external signal rather than from the execution of an instruction.</a:t>
            </a:r>
          </a:p>
          <a:p>
            <a:pPr marL="457200" indent="-457200" algn="just">
              <a:buFont typeface="+mj-lt"/>
              <a:buAutoNum type="arabicPeriod"/>
            </a:pPr>
            <a:r>
              <a:rPr lang="en-US" sz="2200" dirty="0" smtClean="0">
                <a:latin typeface="Times New Roman" panose="02020603050405020304" pitchFamily="18" charset="0"/>
                <a:cs typeface="Times New Roman" panose="02020603050405020304" pitchFamily="18" charset="0"/>
              </a:rPr>
              <a:t> The address of the interrupt service program is determined by the hardware rather than from the address field of an instruction; </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A</a:t>
            </a:r>
            <a:r>
              <a:rPr lang="en-US" sz="2200" dirty="0" smtClean="0">
                <a:latin typeface="Times New Roman" panose="02020603050405020304" pitchFamily="18" charset="0"/>
                <a:cs typeface="Times New Roman" panose="02020603050405020304" pitchFamily="18" charset="0"/>
              </a:rPr>
              <a:t>n interrupt procedure usually stores all the information necessary to define the state of the CPU rather than storing only the program counter.</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2371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023" y="177420"/>
            <a:ext cx="11464119" cy="6318913"/>
          </a:xfrm>
        </p:spPr>
        <p:txBody>
          <a:bodyPr>
            <a:normAutofit/>
          </a:bodyPr>
          <a:lstStyle/>
          <a:p>
            <a:pPr algn="just"/>
            <a:r>
              <a:rPr lang="en-US" sz="2200" dirty="0" smtClean="0">
                <a:latin typeface="Times New Roman" panose="02020603050405020304" pitchFamily="18" charset="0"/>
                <a:cs typeface="Times New Roman" panose="02020603050405020304" pitchFamily="18" charset="0"/>
              </a:rPr>
              <a:t>After a program has been interrupted and the service routine been executed, the CPU must return to exactly the same state that it was when the interrupt occurred.</a:t>
            </a:r>
          </a:p>
          <a:p>
            <a:pPr algn="just"/>
            <a:r>
              <a:rPr lang="en-US" sz="2200" dirty="0" smtClean="0">
                <a:latin typeface="Times New Roman" panose="02020603050405020304" pitchFamily="18" charset="0"/>
                <a:cs typeface="Times New Roman" panose="02020603050405020304" pitchFamily="18" charset="0"/>
              </a:rPr>
              <a:t>Only, if this happens will the interrupted program be able to resume exactly as if nothing had happened. The state of the CPU at the end of the execute cycle (when the interrupt is recognized) is determined from:</a:t>
            </a:r>
          </a:p>
          <a:p>
            <a:pPr marL="0" indent="0" algn="just">
              <a:buNone/>
            </a:pPr>
            <a:r>
              <a:rPr lang="en-US" sz="2200" dirty="0" smtClean="0">
                <a:latin typeface="Times New Roman" panose="02020603050405020304" pitchFamily="18" charset="0"/>
                <a:cs typeface="Times New Roman" panose="02020603050405020304" pitchFamily="18" charset="0"/>
              </a:rPr>
              <a:t>1. The content of the program counter</a:t>
            </a:r>
          </a:p>
          <a:p>
            <a:pPr marL="0" indent="0" algn="just">
              <a:buNone/>
            </a:pPr>
            <a:r>
              <a:rPr lang="en-US" sz="2200" dirty="0" smtClean="0">
                <a:latin typeface="Times New Roman" panose="02020603050405020304" pitchFamily="18" charset="0"/>
                <a:cs typeface="Times New Roman" panose="02020603050405020304" pitchFamily="18" charset="0"/>
              </a:rPr>
              <a:t>2. The content of all processor registers</a:t>
            </a:r>
          </a:p>
          <a:p>
            <a:pPr marL="0" indent="0" algn="just">
              <a:buNone/>
            </a:pPr>
            <a:r>
              <a:rPr lang="en-US" sz="2200" dirty="0" smtClean="0">
                <a:latin typeface="Times New Roman" panose="02020603050405020304" pitchFamily="18" charset="0"/>
                <a:cs typeface="Times New Roman" panose="02020603050405020304" pitchFamily="18" charset="0"/>
              </a:rPr>
              <a:t>3. The content of certain status conditions</a:t>
            </a:r>
          </a:p>
          <a:p>
            <a:pPr algn="just">
              <a:buFont typeface="Wingdings" panose="05000000000000000000" pitchFamily="2" charset="2"/>
              <a:buChar char="Ø"/>
            </a:pPr>
            <a:r>
              <a:rPr lang="en-US" sz="2200" dirty="0">
                <a:solidFill>
                  <a:srgbClr val="FF0000"/>
                </a:solidFill>
                <a:latin typeface="Times New Roman" panose="02020603050405020304" pitchFamily="18" charset="0"/>
                <a:cs typeface="Times New Roman" panose="02020603050405020304" pitchFamily="18" charset="0"/>
              </a:rPr>
              <a:t>P</a:t>
            </a:r>
            <a:r>
              <a:rPr lang="en-US" sz="2200" dirty="0" smtClean="0">
                <a:solidFill>
                  <a:srgbClr val="FF0000"/>
                </a:solidFill>
                <a:latin typeface="Times New Roman" panose="02020603050405020304" pitchFamily="18" charset="0"/>
                <a:cs typeface="Times New Roman" panose="02020603050405020304" pitchFamily="18" charset="0"/>
              </a:rPr>
              <a:t>rogram </a:t>
            </a:r>
            <a:r>
              <a:rPr lang="en-US" sz="2200" dirty="0">
                <a:solidFill>
                  <a:srgbClr val="FF0000"/>
                </a:solidFill>
                <a:latin typeface="Times New Roman" panose="02020603050405020304" pitchFamily="18" charset="0"/>
                <a:cs typeface="Times New Roman" panose="02020603050405020304" pitchFamily="18" charset="0"/>
              </a:rPr>
              <a:t>S</a:t>
            </a:r>
            <a:r>
              <a:rPr lang="en-US" sz="2200" dirty="0" smtClean="0">
                <a:solidFill>
                  <a:srgbClr val="FF0000"/>
                </a:solidFill>
                <a:latin typeface="Times New Roman" panose="02020603050405020304" pitchFamily="18" charset="0"/>
                <a:cs typeface="Times New Roman" panose="02020603050405020304" pitchFamily="18" charset="0"/>
              </a:rPr>
              <a:t>tatus Word: </a:t>
            </a:r>
            <a:r>
              <a:rPr lang="en-US" sz="2200" dirty="0" smtClean="0">
                <a:latin typeface="Times New Roman" panose="02020603050405020304" pitchFamily="18" charset="0"/>
                <a:cs typeface="Times New Roman" panose="02020603050405020304" pitchFamily="18" charset="0"/>
              </a:rPr>
              <a:t>The collection of all status bit conditions in the CPU is sometimes called a program status word or PSW.</a:t>
            </a:r>
          </a:p>
          <a:p>
            <a:pPr algn="just"/>
            <a:r>
              <a:rPr lang="en-US" sz="2200" dirty="0" smtClean="0">
                <a:latin typeface="Times New Roman" panose="02020603050405020304" pitchFamily="18" charset="0"/>
                <a:cs typeface="Times New Roman" panose="02020603050405020304" pitchFamily="18" charset="0"/>
              </a:rPr>
              <a:t>The PSW is stored in a separate hardware register and contains the status information that characterizes the state of the CPU.</a:t>
            </a:r>
          </a:p>
          <a:p>
            <a:pPr algn="just"/>
            <a:r>
              <a:rPr lang="en-US" sz="2200" dirty="0">
                <a:latin typeface="Times New Roman" panose="02020603050405020304" pitchFamily="18" charset="0"/>
                <a:cs typeface="Times New Roman" panose="02020603050405020304" pitchFamily="18" charset="0"/>
              </a:rPr>
              <a:t>I</a:t>
            </a:r>
            <a:r>
              <a:rPr lang="en-US" sz="2200" dirty="0" smtClean="0">
                <a:latin typeface="Times New Roman" panose="02020603050405020304" pitchFamily="18" charset="0"/>
                <a:cs typeface="Times New Roman" panose="02020603050405020304" pitchFamily="18" charset="0"/>
              </a:rPr>
              <a:t>t includes the status bits from the last ALU operation and it specifies the interrupts that are allowed to occur and whether the CPU is operating in a supervisor or user mode.</a:t>
            </a:r>
          </a:p>
          <a:p>
            <a:pPr algn="just"/>
            <a:r>
              <a:rPr lang="en-US" sz="2200" dirty="0" smtClean="0">
                <a:latin typeface="Times New Roman" panose="02020603050405020304" pitchFamily="18" charset="0"/>
                <a:cs typeface="Times New Roman" panose="02020603050405020304" pitchFamily="18" charset="0"/>
              </a:rPr>
              <a:t>When the CPU is executing a program that is part of the operating system, it is said to supervisor mode be in the supervisor or system mode. Certain instructions are privileged and can be executed in this mode only.</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8273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9433" y="313899"/>
            <a:ext cx="11477767" cy="6250674"/>
          </a:xfrm>
        </p:spPr>
        <p:txBody>
          <a:bodyPr>
            <a:normAutofit/>
          </a:bodyPr>
          <a:lstStyle/>
          <a:p>
            <a:pPr algn="just"/>
            <a:r>
              <a:rPr lang="en-US" sz="2200" dirty="0" smtClean="0">
                <a:latin typeface="Times New Roman" panose="02020603050405020304" pitchFamily="18" charset="0"/>
                <a:cs typeface="Times New Roman" panose="02020603050405020304" pitchFamily="18" charset="0"/>
              </a:rPr>
              <a:t>The CPU is normally in the user mode when executing user programs. The mode that the CPU is operating at any given time is determined from special status bits in the PSW.</a:t>
            </a:r>
          </a:p>
          <a:p>
            <a:pPr algn="just">
              <a:buFont typeface="Wingdings" panose="05000000000000000000" pitchFamily="2" charset="2"/>
              <a:buChar char="Ø"/>
            </a:pPr>
            <a:r>
              <a:rPr lang="en-US" sz="2200" dirty="0" smtClean="0">
                <a:solidFill>
                  <a:srgbClr val="FF0000"/>
                </a:solidFill>
                <a:latin typeface="Times New Roman" panose="02020603050405020304" pitchFamily="18" charset="0"/>
                <a:cs typeface="Times New Roman" panose="02020603050405020304" pitchFamily="18" charset="0"/>
              </a:rPr>
              <a:t>Types of Interrupts: </a:t>
            </a:r>
            <a:r>
              <a:rPr lang="en-US" sz="2200" dirty="0" smtClean="0">
                <a:latin typeface="Times New Roman" panose="02020603050405020304" pitchFamily="18" charset="0"/>
                <a:cs typeface="Times New Roman" panose="02020603050405020304" pitchFamily="18" charset="0"/>
              </a:rPr>
              <a:t>There are three major types of interrupts that cause a break in the normal execution of a program. They can be classified as:</a:t>
            </a:r>
          </a:p>
          <a:p>
            <a:pPr marL="0" indent="0" algn="just">
              <a:buNone/>
            </a:pPr>
            <a:r>
              <a:rPr lang="en-US" sz="2200" i="1" dirty="0" smtClean="0">
                <a:solidFill>
                  <a:srgbClr val="FF0000"/>
                </a:solidFill>
                <a:latin typeface="Times New Roman" panose="02020603050405020304" pitchFamily="18" charset="0"/>
                <a:cs typeface="Times New Roman" panose="02020603050405020304" pitchFamily="18" charset="0"/>
              </a:rPr>
              <a:t>1.</a:t>
            </a:r>
            <a:r>
              <a:rPr lang="en-US" sz="2200" dirty="0" smtClean="0">
                <a:latin typeface="Times New Roman" panose="02020603050405020304" pitchFamily="18" charset="0"/>
                <a:cs typeface="Times New Roman" panose="02020603050405020304" pitchFamily="18" charset="0"/>
              </a:rPr>
              <a:t> </a:t>
            </a:r>
            <a:r>
              <a:rPr lang="en-US" sz="2200" i="1" dirty="0" smtClean="0">
                <a:solidFill>
                  <a:srgbClr val="FF0000"/>
                </a:solidFill>
                <a:latin typeface="Times New Roman" panose="02020603050405020304" pitchFamily="18" charset="0"/>
                <a:cs typeface="Times New Roman" panose="02020603050405020304" pitchFamily="18" charset="0"/>
              </a:rPr>
              <a:t>External Interrupts: </a:t>
            </a:r>
            <a:r>
              <a:rPr lang="en-US" sz="2200" dirty="0" smtClean="0">
                <a:latin typeface="Times New Roman" panose="02020603050405020304" pitchFamily="18" charset="0"/>
                <a:cs typeface="Times New Roman" panose="02020603050405020304" pitchFamily="18" charset="0"/>
              </a:rPr>
              <a:t>External interrupts come from input-output (I/O) devices, from a timing device, from a circuit monitoring the power supply, or from any other external source. Examples that cause external interrupts are I/O device requesting transfer of data, I/O device finished transfer of data, elapsed time of an event, or power failure. Timeout interrupt may result from a program that is in an endless loop and thus exceeded its time allocation.</a:t>
            </a:r>
          </a:p>
          <a:p>
            <a:pPr marL="0" indent="0" algn="just">
              <a:buNone/>
            </a:pPr>
            <a:r>
              <a:rPr lang="en-US" sz="2200" i="1" dirty="0" smtClean="0">
                <a:solidFill>
                  <a:srgbClr val="FF0000"/>
                </a:solidFill>
                <a:latin typeface="Times New Roman" panose="02020603050405020304" pitchFamily="18" charset="0"/>
                <a:cs typeface="Times New Roman" panose="02020603050405020304" pitchFamily="18" charset="0"/>
              </a:rPr>
              <a:t>2. Internal Interrupts: </a:t>
            </a:r>
            <a:r>
              <a:rPr lang="en-US" sz="2200" dirty="0" smtClean="0">
                <a:latin typeface="Times New Roman" panose="02020603050405020304" pitchFamily="18" charset="0"/>
                <a:cs typeface="Times New Roman" panose="02020603050405020304" pitchFamily="18" charset="0"/>
              </a:rPr>
              <a:t>Internal interrupts arise from illegal or erroneous use of an instruction or data. Internal interrupts are also called </a:t>
            </a:r>
            <a:r>
              <a:rPr lang="en-US" sz="2200" dirty="0" smtClean="0">
                <a:latin typeface="Times New Roman" panose="02020603050405020304" pitchFamily="18" charset="0"/>
                <a:cs typeface="Times New Roman" panose="02020603050405020304" pitchFamily="18" charset="0"/>
              </a:rPr>
              <a:t>traps. Examples </a:t>
            </a:r>
            <a:r>
              <a:rPr lang="en-US" sz="2200" dirty="0" smtClean="0">
                <a:latin typeface="Times New Roman" panose="02020603050405020304" pitchFamily="18" charset="0"/>
                <a:cs typeface="Times New Roman" panose="02020603050405020304" pitchFamily="18" charset="0"/>
              </a:rPr>
              <a:t>of interrupts caused by internal error conditions are register overflow, attempt to divide by zero, an invalid operation code, stack overflow, and protection violation. These error conditions usually occur as a result of a premature termination of the instruction execution.</a:t>
            </a:r>
          </a:p>
          <a:p>
            <a:pPr marL="0" indent="0" algn="just">
              <a:buNone/>
            </a:pPr>
            <a:r>
              <a:rPr lang="en-US" sz="2200" i="1" dirty="0" smtClean="0">
                <a:solidFill>
                  <a:srgbClr val="FF0000"/>
                </a:solidFill>
                <a:latin typeface="Times New Roman" panose="02020603050405020304" pitchFamily="18" charset="0"/>
                <a:cs typeface="Times New Roman" panose="02020603050405020304" pitchFamily="18" charset="0"/>
              </a:rPr>
              <a:t>3. Software </a:t>
            </a:r>
            <a:r>
              <a:rPr lang="en-US" sz="2200" i="1" dirty="0" smtClean="0">
                <a:solidFill>
                  <a:srgbClr val="FF0000"/>
                </a:solidFill>
                <a:latin typeface="Times New Roman" panose="02020603050405020304" pitchFamily="18" charset="0"/>
                <a:cs typeface="Times New Roman" panose="02020603050405020304" pitchFamily="18" charset="0"/>
              </a:rPr>
              <a:t>Interrupts: </a:t>
            </a:r>
            <a:r>
              <a:rPr lang="en-US" sz="2200" dirty="0" smtClean="0">
                <a:latin typeface="Times New Roman" panose="02020603050405020304" pitchFamily="18" charset="0"/>
                <a:cs typeface="Times New Roman" panose="02020603050405020304" pitchFamily="18" charset="0"/>
              </a:rPr>
              <a:t>A software interrupt is initiated by executing an instruction. Software interrupt is a special call instruction that behaves like an interrupt rather than a subroutine call. It can be used by the programmer to initiate an interrupt procedure at any desired point in the program.</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75344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885</Words>
  <Application>Microsoft Office PowerPoint</Application>
  <PresentationFormat>Widescreen</PresentationFormat>
  <Paragraphs>33</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Times New Roman</vt:lpstr>
      <vt:lpstr>Wingdings</vt:lpstr>
      <vt:lpstr>Office Theme</vt:lpstr>
      <vt:lpstr>Subroutine Call and Return</vt:lpstr>
      <vt:lpstr>PowerPoint Presentation</vt:lpstr>
      <vt:lpstr>Program Interrupt</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Interrupt</dc:title>
  <dc:creator>DELL</dc:creator>
  <cp:lastModifiedBy>DELL</cp:lastModifiedBy>
  <cp:revision>6</cp:revision>
  <dcterms:created xsi:type="dcterms:W3CDTF">2021-01-25T07:27:49Z</dcterms:created>
  <dcterms:modified xsi:type="dcterms:W3CDTF">2021-01-27T09:49:22Z</dcterms:modified>
</cp:coreProperties>
</file>