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586A2AA-9573-4D0A-BCF1-BD6DF317663D}"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297245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86A2AA-9573-4D0A-BCF1-BD6DF317663D}"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77247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86A2AA-9573-4D0A-BCF1-BD6DF317663D}"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24606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86A2AA-9573-4D0A-BCF1-BD6DF317663D}"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10385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86A2AA-9573-4D0A-BCF1-BD6DF317663D}"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57793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86A2AA-9573-4D0A-BCF1-BD6DF317663D}"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1282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586A2AA-9573-4D0A-BCF1-BD6DF317663D}"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107114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86A2AA-9573-4D0A-BCF1-BD6DF317663D}"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250938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6A2AA-9573-4D0A-BCF1-BD6DF317663D}"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381020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86A2AA-9573-4D0A-BCF1-BD6DF317663D}"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63024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86A2AA-9573-4D0A-BCF1-BD6DF317663D}"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83CE8-79F7-40BC-BA16-AB73246E3408}" type="slidenum">
              <a:rPr lang="en-IN" smtClean="0"/>
              <a:t>‹#›</a:t>
            </a:fld>
            <a:endParaRPr lang="en-IN"/>
          </a:p>
        </p:txBody>
      </p:sp>
    </p:spTree>
    <p:extLst>
      <p:ext uri="{BB962C8B-B14F-4D97-AF65-F5344CB8AC3E}">
        <p14:creationId xmlns:p14="http://schemas.microsoft.com/office/powerpoint/2010/main" val="408132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6A2AA-9573-4D0A-BCF1-BD6DF317663D}" type="datetimeFigureOut">
              <a:rPr lang="en-IN" smtClean="0"/>
              <a:t>15-02-2023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83CE8-79F7-40BC-BA16-AB73246E3408}" type="slidenum">
              <a:rPr lang="en-IN" smtClean="0"/>
              <a:t>‹#›</a:t>
            </a:fld>
            <a:endParaRPr lang="en-IN"/>
          </a:p>
        </p:txBody>
      </p:sp>
    </p:spTree>
    <p:extLst>
      <p:ext uri="{BB962C8B-B14F-4D97-AF65-F5344CB8AC3E}">
        <p14:creationId xmlns:p14="http://schemas.microsoft.com/office/powerpoint/2010/main" val="901203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655" y="152546"/>
            <a:ext cx="11554690" cy="526328"/>
          </a:xfrm>
        </p:spPr>
        <p:txBody>
          <a:bodyPr>
            <a:normAutofit fontScale="90000"/>
          </a:bodyPr>
          <a:lstStyle/>
          <a:p>
            <a:r>
              <a:rPr lang="en-US" sz="3500" dirty="0">
                <a:solidFill>
                  <a:srgbClr val="FF0000"/>
                </a:solidFill>
                <a:latin typeface="Times New Roman" panose="02020603050405020304" pitchFamily="18" charset="0"/>
                <a:cs typeface="Times New Roman" panose="02020603050405020304" pitchFamily="18" charset="0"/>
              </a:rPr>
              <a:t>Asynchronous D</a:t>
            </a:r>
            <a:r>
              <a:rPr lang="en-US" sz="3500" dirty="0" smtClean="0">
                <a:solidFill>
                  <a:srgbClr val="FF0000"/>
                </a:solidFill>
                <a:latin typeface="Times New Roman" panose="02020603050405020304" pitchFamily="18" charset="0"/>
                <a:cs typeface="Times New Roman" panose="02020603050405020304" pitchFamily="18" charset="0"/>
              </a:rPr>
              <a:t>ata Transfer</a:t>
            </a:r>
            <a:endParaRPr lang="en-IN" sz="35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199" y="678874"/>
            <a:ext cx="11416145" cy="5915891"/>
          </a:xfrm>
        </p:spPr>
        <p:txBody>
          <a:bodyPr>
            <a:normAutofit lnSpcReduction="10000"/>
          </a:bodyPr>
          <a:lstStyle/>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When two units such as CPU and I/O interface, If the registers in the interface share a common clock with the CPU registers, the transfer between the two units is said to be synchronous. </a:t>
            </a:r>
          </a:p>
          <a:p>
            <a:pPr marL="342900" indent="-342900" algn="just">
              <a:buFont typeface="Wingdings" panose="05000000000000000000" pitchFamily="2" charset="2"/>
              <a:buChar char="Ø"/>
            </a:pPr>
            <a:r>
              <a:rPr lang="en-US" dirty="0" smtClean="0">
                <a:solidFill>
                  <a:srgbClr val="FF0000"/>
                </a:solidFill>
                <a:latin typeface="Times New Roman" panose="02020603050405020304" pitchFamily="18" charset="0"/>
                <a:cs typeface="Times New Roman" panose="02020603050405020304" pitchFamily="18" charset="0"/>
              </a:rPr>
              <a:t>Asynchronous </a:t>
            </a:r>
            <a:r>
              <a:rPr lang="en-US" dirty="0">
                <a:solidFill>
                  <a:srgbClr val="FF0000"/>
                </a:solidFill>
                <a:latin typeface="Times New Roman" panose="02020603050405020304" pitchFamily="18" charset="0"/>
                <a:cs typeface="Times New Roman" panose="02020603050405020304" pitchFamily="18" charset="0"/>
              </a:rPr>
              <a:t>Data </a:t>
            </a:r>
            <a:r>
              <a:rPr lang="en-US" dirty="0" smtClean="0">
                <a:solidFill>
                  <a:srgbClr val="FF0000"/>
                </a:solidFill>
                <a:latin typeface="Times New Roman" panose="02020603050405020304" pitchFamily="18" charset="0"/>
                <a:cs typeface="Times New Roman" panose="02020603050405020304" pitchFamily="18" charset="0"/>
              </a:rPr>
              <a:t>Transfer:</a:t>
            </a:r>
            <a:r>
              <a:rPr lang="en-US" dirty="0" smtClean="0">
                <a:latin typeface="Times New Roman" panose="02020603050405020304" pitchFamily="18" charset="0"/>
                <a:cs typeface="Times New Roman" panose="02020603050405020304" pitchFamily="18" charset="0"/>
              </a:rPr>
              <a:t> Asynchronous </a:t>
            </a:r>
            <a:r>
              <a:rPr lang="en-US" dirty="0">
                <a:latin typeface="Times New Roman" panose="02020603050405020304" pitchFamily="18" charset="0"/>
                <a:cs typeface="Times New Roman" panose="02020603050405020304" pitchFamily="18" charset="0"/>
              </a:rPr>
              <a:t>data transfer between two independent units </a:t>
            </a:r>
            <a:r>
              <a:rPr lang="en-US" dirty="0" smtClean="0">
                <a:latin typeface="Times New Roman" panose="02020603050405020304" pitchFamily="18" charset="0"/>
                <a:cs typeface="Times New Roman" panose="02020603050405020304" pitchFamily="18" charset="0"/>
              </a:rPr>
              <a:t>requires that </a:t>
            </a:r>
            <a:r>
              <a:rPr lang="en-US" dirty="0">
                <a:latin typeface="Times New Roman" panose="02020603050405020304" pitchFamily="18" charset="0"/>
                <a:cs typeface="Times New Roman" panose="02020603050405020304" pitchFamily="18" charset="0"/>
              </a:rPr>
              <a:t>control signals be transmitted between the communicating </a:t>
            </a:r>
            <a:r>
              <a:rPr lang="en-US" dirty="0" smtClean="0">
                <a:latin typeface="Times New Roman" panose="02020603050405020304" pitchFamily="18" charset="0"/>
                <a:cs typeface="Times New Roman" panose="02020603050405020304" pitchFamily="18" charset="0"/>
              </a:rPr>
              <a:t>units independently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indicate the </a:t>
            </a:r>
            <a:r>
              <a:rPr lang="en-US" dirty="0">
                <a:latin typeface="Times New Roman" panose="02020603050405020304" pitchFamily="18" charset="0"/>
                <a:cs typeface="Times New Roman" panose="02020603050405020304" pitchFamily="18" charset="0"/>
              </a:rPr>
              <a:t>time at which data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being </a:t>
            </a:r>
            <a:r>
              <a:rPr lang="en-US" dirty="0" smtClean="0">
                <a:latin typeface="Times New Roman" panose="02020603050405020304" pitchFamily="18" charset="0"/>
                <a:cs typeface="Times New Roman" panose="02020603050405020304" pitchFamily="18" charset="0"/>
              </a:rPr>
              <a:t>transmitted.</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There are two methods to achieve this </a:t>
            </a:r>
          </a:p>
          <a:p>
            <a:pPr algn="l"/>
            <a:r>
              <a:rPr lang="en-US" b="1" i="1" dirty="0" smtClean="0">
                <a:solidFill>
                  <a:srgbClr val="FF0000"/>
                </a:solidFill>
                <a:latin typeface="Times New Roman" panose="02020603050405020304" pitchFamily="18" charset="0"/>
                <a:cs typeface="Times New Roman" panose="02020603050405020304" pitchFamily="18" charset="0"/>
              </a:rPr>
              <a:t>1. Strobe Control</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Strobe control method of asynchronous data transfer employs a single control line to time each transfer.</a:t>
            </a:r>
          </a:p>
          <a:p>
            <a:pPr marL="342900" indent="-342900" algn="l">
              <a:buFont typeface="Wingdings" panose="05000000000000000000" pitchFamily="2" charset="2"/>
              <a:buChar char="Ø"/>
            </a:pPr>
            <a:r>
              <a:rPr lang="en-US" b="1" i="1" dirty="0">
                <a:solidFill>
                  <a:srgbClr val="FF0000"/>
                </a:solidFill>
                <a:latin typeface="Times New Roman" panose="02020603050405020304" pitchFamily="18" charset="0"/>
                <a:cs typeface="Times New Roman" panose="02020603050405020304" pitchFamily="18" charset="0"/>
              </a:rPr>
              <a:t>Source-initiated strobe for data </a:t>
            </a:r>
            <a:r>
              <a:rPr lang="en-US" b="1" i="1" dirty="0" smtClean="0">
                <a:solidFill>
                  <a:srgbClr val="FF0000"/>
                </a:solidFill>
                <a:latin typeface="Times New Roman" panose="02020603050405020304" pitchFamily="18" charset="0"/>
                <a:cs typeface="Times New Roman" panose="02020603050405020304" pitchFamily="18" charset="0"/>
              </a:rPr>
              <a:t>transfer</a:t>
            </a:r>
          </a:p>
          <a:p>
            <a:pPr marL="342900" indent="-3429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strobe may be activated by either the source or the destination </a:t>
            </a:r>
            <a:r>
              <a:rPr lang="en-US" sz="2600" dirty="0" smtClean="0">
                <a:latin typeface="Times New Roman" panose="02020603050405020304" pitchFamily="18" charset="0"/>
                <a:cs typeface="Times New Roman" panose="02020603050405020304" pitchFamily="18" charset="0"/>
              </a:rPr>
              <a:t>unit.</a:t>
            </a:r>
          </a:p>
          <a:p>
            <a:pPr marL="342900" indent="-342900" algn="just">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The data bus carries the binary information from source unit to the destination unit.</a:t>
            </a:r>
          </a:p>
          <a:p>
            <a:pPr marL="342900" indent="-342900" algn="just">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The source unit first places the data on the data bus.</a:t>
            </a:r>
          </a:p>
          <a:p>
            <a:pPr marL="342900" indent="-342900" algn="l">
              <a:buFont typeface="Wingdings" panose="05000000000000000000" pitchFamily="2" charset="2"/>
              <a:buChar char="Ø"/>
            </a:pPr>
            <a:endParaRPr lang="en-IN" b="1" i="1" dirty="0" smtClean="0">
              <a:solidFill>
                <a:srgbClr val="FF0000"/>
              </a:solidFill>
            </a:endParaRPr>
          </a:p>
          <a:p>
            <a:pPr marL="342900" indent="-342900" algn="l">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39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704109" y="931646"/>
            <a:ext cx="8936182" cy="5069837"/>
          </a:xfrm>
          <a:prstGeom prst="rect">
            <a:avLst/>
          </a:prstGeom>
        </p:spPr>
      </p:pic>
    </p:spTree>
    <p:extLst>
      <p:ext uri="{BB962C8B-B14F-4D97-AF65-F5344CB8AC3E}">
        <p14:creationId xmlns:p14="http://schemas.microsoft.com/office/powerpoint/2010/main" val="301175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9" y="387927"/>
            <a:ext cx="11568546" cy="6192982"/>
          </a:xfrm>
        </p:spPr>
        <p:txBody>
          <a:bodyPr/>
          <a:lstStyle/>
          <a:p>
            <a:pPr algn="just"/>
            <a:r>
              <a:rPr lang="en-US" sz="2400" dirty="0" smtClean="0">
                <a:latin typeface="Times New Roman" panose="02020603050405020304" pitchFamily="18" charset="0"/>
                <a:cs typeface="Times New Roman" panose="02020603050405020304" pitchFamily="18" charset="0"/>
              </a:rPr>
              <a:t>After a delay to ensure that the data settle, the source activates the strobe pulse.</a:t>
            </a:r>
          </a:p>
          <a:p>
            <a:pPr algn="just"/>
            <a:r>
              <a:rPr lang="en-US" sz="2400" dirty="0" smtClean="0">
                <a:latin typeface="Times New Roman" panose="02020603050405020304" pitchFamily="18" charset="0"/>
                <a:cs typeface="Times New Roman" panose="02020603050405020304" pitchFamily="18" charset="0"/>
              </a:rPr>
              <a:t>The information on the data bus and the strobe signal remain in the active state for a sufficient time period to allow the destination unit to receive the data.</a:t>
            </a:r>
          </a:p>
          <a:p>
            <a:pPr algn="just"/>
            <a:r>
              <a:rPr lang="en-US" sz="2400" dirty="0" smtClean="0">
                <a:latin typeface="Times New Roman" panose="02020603050405020304" pitchFamily="18" charset="0"/>
                <a:cs typeface="Times New Roman" panose="02020603050405020304" pitchFamily="18" charset="0"/>
              </a:rPr>
              <a:t>The source removes the data from the bus a brief period after it disables its strobe pulse which </a:t>
            </a:r>
            <a:r>
              <a:rPr lang="en-US" sz="2400" dirty="0" smtClean="0">
                <a:latin typeface="Times New Roman" panose="02020603050405020304" pitchFamily="18" charset="0"/>
                <a:cs typeface="Times New Roman" panose="02020603050405020304" pitchFamily="18" charset="0"/>
              </a:rPr>
              <a:t>indicates </a:t>
            </a:r>
            <a:r>
              <a:rPr lang="en-US" sz="2400" dirty="0">
                <a:latin typeface="Times New Roman" panose="02020603050405020304" pitchFamily="18" charset="0"/>
                <a:cs typeface="Times New Roman" panose="02020603050405020304" pitchFamily="18" charset="0"/>
              </a:rPr>
              <a:t>that the data bus does not contain valid </a:t>
            </a:r>
            <a:r>
              <a:rPr lang="en-US" sz="2400" dirty="0" smtClean="0">
                <a:latin typeface="Times New Roman" panose="02020603050405020304" pitchFamily="18" charset="0"/>
                <a:cs typeface="Times New Roman" panose="02020603050405020304" pitchFamily="18" charset="0"/>
              </a:rPr>
              <a:t>data.</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i="1" dirty="0" smtClean="0">
                <a:solidFill>
                  <a:srgbClr val="FF0000"/>
                </a:solidFill>
                <a:latin typeface="Times New Roman" panose="02020603050405020304" pitchFamily="18" charset="0"/>
                <a:cs typeface="Times New Roman" panose="02020603050405020304" pitchFamily="18" charset="0"/>
              </a:rPr>
              <a:t>Destination-initiated </a:t>
            </a:r>
            <a:r>
              <a:rPr lang="en-US" sz="2400" b="1" i="1" dirty="0">
                <a:solidFill>
                  <a:srgbClr val="FF0000"/>
                </a:solidFill>
                <a:latin typeface="Times New Roman" panose="02020603050405020304" pitchFamily="18" charset="0"/>
                <a:cs typeface="Times New Roman" panose="02020603050405020304" pitchFamily="18" charset="0"/>
              </a:rPr>
              <a:t>strobe for data transfer</a:t>
            </a:r>
            <a:endParaRPr lang="en-IN" sz="2400" b="1" i="1" dirty="0">
              <a:solidFill>
                <a:srgbClr val="FF0000"/>
              </a:solidFill>
              <a:latin typeface="Times New Roman" panose="02020603050405020304" pitchFamily="18" charset="0"/>
              <a:cs typeface="Times New Roman" panose="02020603050405020304" pitchFamily="18" charset="0"/>
            </a:endParaRPr>
          </a:p>
          <a:p>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782291" y="2895601"/>
            <a:ext cx="6677891" cy="3803764"/>
          </a:xfrm>
          <a:prstGeom prst="rect">
            <a:avLst/>
          </a:prstGeom>
        </p:spPr>
      </p:pic>
    </p:spTree>
    <p:extLst>
      <p:ext uri="{BB962C8B-B14F-4D97-AF65-F5344CB8AC3E}">
        <p14:creationId xmlns:p14="http://schemas.microsoft.com/office/powerpoint/2010/main" val="218869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304800"/>
            <a:ext cx="10979727" cy="6386946"/>
          </a:xfrm>
        </p:spPr>
        <p:txBody>
          <a:bodyPr/>
          <a:lstStyle/>
          <a:p>
            <a:pPr algn="just"/>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data transfer initiated by the destination unit. In this case the destination unit activates the strobe pulse, informing the source to provide the data.</a:t>
            </a:r>
          </a:p>
          <a:p>
            <a:pPr algn="just"/>
            <a:r>
              <a:rPr lang="en-US" sz="2400" dirty="0" smtClean="0">
                <a:latin typeface="Times New Roman" panose="02020603050405020304" pitchFamily="18" charset="0"/>
                <a:cs typeface="Times New Roman" panose="02020603050405020304" pitchFamily="18" charset="0"/>
              </a:rPr>
              <a:t>The source unit responds by placing the requested binary information on the data bus.</a:t>
            </a:r>
          </a:p>
          <a:p>
            <a:pPr algn="just"/>
            <a:r>
              <a:rPr lang="en-US" sz="2400" dirty="0" smtClean="0">
                <a:latin typeface="Times New Roman" panose="02020603050405020304" pitchFamily="18" charset="0"/>
                <a:cs typeface="Times New Roman" panose="02020603050405020304" pitchFamily="18" charset="0"/>
              </a:rPr>
              <a:t>The data must be valid and remain in the bus long enough for the destination unit to accept it.</a:t>
            </a:r>
          </a:p>
          <a:p>
            <a:pPr algn="just"/>
            <a:r>
              <a:rPr lang="en-US" sz="2400" dirty="0" smtClean="0">
                <a:latin typeface="Times New Roman" panose="02020603050405020304" pitchFamily="18" charset="0"/>
                <a:cs typeface="Times New Roman" panose="02020603050405020304" pitchFamily="18" charset="0"/>
              </a:rPr>
              <a:t>The destination unit then disables the strobe. The source removes the data from the bus after a predetermined time interval.</a:t>
            </a:r>
          </a:p>
          <a:p>
            <a:pPr>
              <a:buFont typeface="Wingdings" panose="05000000000000000000" pitchFamily="2" charset="2"/>
              <a:buChar char="Ø"/>
            </a:pPr>
            <a:r>
              <a:rPr lang="en-US" sz="2400" i="1" dirty="0" smtClean="0">
                <a:solidFill>
                  <a:srgbClr val="FF0000"/>
                </a:solidFill>
                <a:latin typeface="Times New Roman" panose="02020603050405020304" pitchFamily="18" charset="0"/>
                <a:cs typeface="Times New Roman" panose="02020603050405020304" pitchFamily="18" charset="0"/>
              </a:rPr>
              <a:t>Disadvantage of Strobe method:</a:t>
            </a:r>
          </a:p>
          <a:p>
            <a:pPr algn="just"/>
            <a:r>
              <a:rPr lang="en-US" sz="2400" dirty="0" smtClean="0">
                <a:latin typeface="Times New Roman" panose="02020603050405020304" pitchFamily="18" charset="0"/>
                <a:cs typeface="Times New Roman" panose="02020603050405020304" pitchFamily="18" charset="0"/>
              </a:rPr>
              <a:t>The disadvantage of the strobe method is that the source unit that initiates the transfer has no way of knowing whether the destination unit has actually received the data item that was placed in the bus</a:t>
            </a:r>
          </a:p>
          <a:p>
            <a:pPr algn="just"/>
            <a:r>
              <a:rPr lang="en-US" sz="2400" dirty="0" smtClean="0">
                <a:latin typeface="Times New Roman" panose="02020603050405020304" pitchFamily="18" charset="0"/>
                <a:cs typeface="Times New Roman" panose="02020603050405020304" pitchFamily="18" charset="0"/>
              </a:rPr>
              <a:t>Similarly, a destination unit that initiates the transfer has no way of knowing whether the source unit has actually placed the data on the bus.</a:t>
            </a:r>
          </a:p>
          <a:p>
            <a:endParaRPr lang="en-IN" dirty="0"/>
          </a:p>
        </p:txBody>
      </p:sp>
    </p:spTree>
    <p:extLst>
      <p:ext uri="{BB962C8B-B14F-4D97-AF65-F5344CB8AC3E}">
        <p14:creationId xmlns:p14="http://schemas.microsoft.com/office/powerpoint/2010/main" val="373563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0" y="193964"/>
            <a:ext cx="11312237" cy="637309"/>
          </a:xfrm>
        </p:spPr>
        <p:txBody>
          <a:bodyPr>
            <a:normAutofit/>
          </a:bodyPr>
          <a:lstStyle/>
          <a:p>
            <a:r>
              <a:rPr lang="en-US" sz="3500" dirty="0" smtClean="0">
                <a:solidFill>
                  <a:srgbClr val="FF0000"/>
                </a:solidFill>
                <a:latin typeface="Times New Roman" panose="02020603050405020304" pitchFamily="18" charset="0"/>
                <a:cs typeface="Times New Roman" panose="02020603050405020304" pitchFamily="18" charset="0"/>
              </a:rPr>
              <a:t>2. Handshaking </a:t>
            </a:r>
            <a:r>
              <a:rPr lang="en-US" sz="3500" dirty="0">
                <a:solidFill>
                  <a:srgbClr val="FF0000"/>
                </a:solidFill>
                <a:latin typeface="Times New Roman" panose="02020603050405020304" pitchFamily="18" charset="0"/>
                <a:cs typeface="Times New Roman" panose="02020603050405020304" pitchFamily="18" charset="0"/>
              </a:rPr>
              <a:t>method</a:t>
            </a:r>
            <a:endParaRPr lang="en-IN"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980" y="831274"/>
            <a:ext cx="10875820" cy="5708072"/>
          </a:xfrm>
        </p:spPr>
        <p:txBody>
          <a:bodyPr/>
          <a:lstStyle/>
          <a:p>
            <a:pPr algn="just"/>
            <a:r>
              <a:rPr lang="en-US" sz="2400" dirty="0" smtClean="0">
                <a:latin typeface="Times New Roman" panose="02020603050405020304" pitchFamily="18" charset="0"/>
                <a:cs typeface="Times New Roman" panose="02020603050405020304" pitchFamily="18" charset="0"/>
              </a:rPr>
              <a:t>The handshake method solves the problem of Strobe method by introducing a second control signal that provides a reply to the unit that initiates the transfer.</a:t>
            </a:r>
          </a:p>
          <a:p>
            <a:pPr>
              <a:buFont typeface="Wingdings" panose="05000000000000000000" pitchFamily="2" charset="2"/>
              <a:buChar char="Ø"/>
            </a:pPr>
            <a:r>
              <a:rPr lang="en-US" sz="2400" i="1" dirty="0">
                <a:solidFill>
                  <a:srgbClr val="FF0000"/>
                </a:solidFill>
                <a:latin typeface="Times New Roman" panose="02020603050405020304" pitchFamily="18" charset="0"/>
                <a:cs typeface="Times New Roman" panose="02020603050405020304" pitchFamily="18" charset="0"/>
              </a:rPr>
              <a:t>Source-initiated transfer using handshaking</a:t>
            </a:r>
            <a:endParaRPr lang="en-IN" sz="2400" i="1" dirty="0">
              <a:solidFill>
                <a:srgbClr val="FF0000"/>
              </a:solidFill>
              <a:latin typeface="Times New Roman" panose="02020603050405020304" pitchFamily="18" charset="0"/>
              <a:cs typeface="Times New Roman" panose="02020603050405020304" pitchFamily="18" charset="0"/>
            </a:endParaRPr>
          </a:p>
          <a:p>
            <a:endParaRPr lang="en-IN" dirty="0"/>
          </a:p>
        </p:txBody>
      </p:sp>
      <p:pic>
        <p:nvPicPr>
          <p:cNvPr id="4" name="image105.png"/>
          <p:cNvPicPr/>
          <p:nvPr/>
        </p:nvPicPr>
        <p:blipFill>
          <a:blip r:embed="rId2" cstate="print"/>
          <a:stretch>
            <a:fillRect/>
          </a:stretch>
        </p:blipFill>
        <p:spPr>
          <a:xfrm>
            <a:off x="2188006" y="2092036"/>
            <a:ext cx="8881776" cy="4765964"/>
          </a:xfrm>
          <a:prstGeom prst="rect">
            <a:avLst/>
          </a:prstGeom>
        </p:spPr>
      </p:pic>
    </p:spTree>
    <p:extLst>
      <p:ext uri="{BB962C8B-B14F-4D97-AF65-F5344CB8AC3E}">
        <p14:creationId xmlns:p14="http://schemas.microsoft.com/office/powerpoint/2010/main" val="48861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782" y="318654"/>
            <a:ext cx="11582400" cy="6331527"/>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One control line is in the same direction as the data flow in the bus from the source to the destination. It is used by the source unit to inform the destination unit whether there are valid data in the bus.</a:t>
            </a:r>
          </a:p>
          <a:p>
            <a:pPr algn="just"/>
            <a:r>
              <a:rPr lang="en-US" sz="2600" dirty="0" smtClean="0">
                <a:latin typeface="Times New Roman" panose="02020603050405020304" pitchFamily="18" charset="0"/>
                <a:cs typeface="Times New Roman" panose="02020603050405020304" pitchFamily="18" charset="0"/>
              </a:rPr>
              <a:t>The other control line is in the other direction from the destination to the source. It is used by the destination unit to inform the source whether it can accept data.</a:t>
            </a:r>
          </a:p>
          <a:p>
            <a:pPr algn="just"/>
            <a:r>
              <a:rPr lang="en-US" sz="2600" dirty="0" smtClean="0">
                <a:latin typeface="Times New Roman" panose="02020603050405020304" pitchFamily="18" charset="0"/>
                <a:cs typeface="Times New Roman" panose="02020603050405020304" pitchFamily="18" charset="0"/>
              </a:rPr>
              <a:t>The sequence of control during the transfer depends on the unit that initiates the transfer.</a:t>
            </a:r>
          </a:p>
          <a:p>
            <a:pPr algn="just"/>
            <a:r>
              <a:rPr lang="en-US" sz="2600" dirty="0" smtClean="0">
                <a:latin typeface="Times New Roman" panose="02020603050405020304" pitchFamily="18" charset="0"/>
                <a:cs typeface="Times New Roman" panose="02020603050405020304" pitchFamily="18" charset="0"/>
              </a:rPr>
              <a:t>The two handshaking lines the data valid, which is generated by the source unit, and data accepted, generated by the destination unit, the timing diagram shows the exchange of signals between the two units.</a:t>
            </a:r>
          </a:p>
          <a:p>
            <a:pPr algn="just"/>
            <a:r>
              <a:rPr lang="en-US" sz="2600" dirty="0" smtClean="0">
                <a:latin typeface="Times New Roman" panose="02020603050405020304" pitchFamily="18" charset="0"/>
                <a:cs typeface="Times New Roman" panose="02020603050405020304" pitchFamily="18" charset="0"/>
              </a:rPr>
              <a:t>The sequence of events listed in figure shows the four possible states that the system can be at any given time.</a:t>
            </a:r>
          </a:p>
          <a:p>
            <a:pPr algn="just"/>
            <a:r>
              <a:rPr lang="en-US" sz="2600" dirty="0" smtClean="0">
                <a:latin typeface="Times New Roman" panose="02020603050405020304" pitchFamily="18" charset="0"/>
                <a:cs typeface="Times New Roman" panose="02020603050405020304" pitchFamily="18" charset="0"/>
              </a:rPr>
              <a:t>The source unit initiates the transfer by placing the data on the bus and enabling its data valid signal.</a:t>
            </a:r>
          </a:p>
          <a:p>
            <a:endParaRPr lang="en-US" dirty="0" smtClean="0"/>
          </a:p>
          <a:p>
            <a:endParaRPr lang="en-IN" dirty="0"/>
          </a:p>
        </p:txBody>
      </p:sp>
    </p:spTree>
    <p:extLst>
      <p:ext uri="{BB962C8B-B14F-4D97-AF65-F5344CB8AC3E}">
        <p14:creationId xmlns:p14="http://schemas.microsoft.com/office/powerpoint/2010/main" val="169614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7" y="235527"/>
            <a:ext cx="10965873" cy="6442364"/>
          </a:xfrm>
        </p:spPr>
        <p:txBody>
          <a:bodyPr/>
          <a:lstStyle/>
          <a:p>
            <a:pPr algn="just"/>
            <a:r>
              <a:rPr lang="en-US" sz="2400" dirty="0" smtClean="0">
                <a:latin typeface="Times New Roman" panose="02020603050405020304" pitchFamily="18" charset="0"/>
                <a:cs typeface="Times New Roman" panose="02020603050405020304" pitchFamily="18" charset="0"/>
              </a:rPr>
              <a:t>The data accepted signal is activated by the destination unit after it accepts the data from the bus.</a:t>
            </a:r>
          </a:p>
          <a:p>
            <a:pPr algn="just"/>
            <a:r>
              <a:rPr lang="en-US" sz="2400" dirty="0" smtClean="0">
                <a:latin typeface="Times New Roman" panose="02020603050405020304" pitchFamily="18" charset="0"/>
                <a:cs typeface="Times New Roman" panose="02020603050405020304" pitchFamily="18" charset="0"/>
              </a:rPr>
              <a:t>The source unit then disables its data valid signal, which invalidates the data on the bus.</a:t>
            </a:r>
          </a:p>
          <a:p>
            <a:pPr algn="just"/>
            <a:r>
              <a:rPr lang="en-US" sz="2400" dirty="0" smtClean="0">
                <a:latin typeface="Times New Roman" panose="02020603050405020304" pitchFamily="18" charset="0"/>
                <a:cs typeface="Times New Roman" panose="02020603050405020304" pitchFamily="18" charset="0"/>
              </a:rPr>
              <a:t>The destination unit then disables its data accepted signal and the system goes into its initial state.</a:t>
            </a:r>
          </a:p>
          <a:p>
            <a:pPr algn="just"/>
            <a:r>
              <a:rPr lang="en-US" sz="2400" dirty="0" smtClean="0">
                <a:latin typeface="Times New Roman" panose="02020603050405020304" pitchFamily="18" charset="0"/>
                <a:cs typeface="Times New Roman" panose="02020603050405020304" pitchFamily="18" charset="0"/>
              </a:rPr>
              <a:t>The source does not send the next data item until after the destination unit shows its readiness to accept new data by disabling its data accepted signal.</a:t>
            </a:r>
          </a:p>
          <a:p>
            <a:endParaRPr lang="en-IN" dirty="0"/>
          </a:p>
        </p:txBody>
      </p:sp>
    </p:spTree>
    <p:extLst>
      <p:ext uri="{BB962C8B-B14F-4D97-AF65-F5344CB8AC3E}">
        <p14:creationId xmlns:p14="http://schemas.microsoft.com/office/powerpoint/2010/main" val="257200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781" y="207818"/>
            <a:ext cx="11568545" cy="6456218"/>
          </a:xfrm>
        </p:spPr>
        <p:txBody>
          <a:bodyPr/>
          <a:lstStyle/>
          <a:p>
            <a:pPr>
              <a:buFont typeface="Wingdings" panose="05000000000000000000" pitchFamily="2" charset="2"/>
              <a:buChar char="Ø"/>
            </a:pPr>
            <a:r>
              <a:rPr lang="en-US" i="1" dirty="0" smtClean="0">
                <a:solidFill>
                  <a:srgbClr val="FF0000"/>
                </a:solidFill>
                <a:latin typeface="Times New Roman" panose="02020603050405020304" pitchFamily="18" charset="0"/>
                <a:cs typeface="Times New Roman" panose="02020603050405020304" pitchFamily="18" charset="0"/>
              </a:rPr>
              <a:t>Destination-initiated </a:t>
            </a:r>
            <a:r>
              <a:rPr lang="en-US" i="1" dirty="0">
                <a:solidFill>
                  <a:srgbClr val="FF0000"/>
                </a:solidFill>
                <a:latin typeface="Times New Roman" panose="02020603050405020304" pitchFamily="18" charset="0"/>
                <a:cs typeface="Times New Roman" panose="02020603050405020304" pitchFamily="18" charset="0"/>
              </a:rPr>
              <a:t>transfer using </a:t>
            </a:r>
            <a:r>
              <a:rPr lang="en-US" i="1" dirty="0" smtClean="0">
                <a:solidFill>
                  <a:srgbClr val="FF0000"/>
                </a:solidFill>
                <a:latin typeface="Times New Roman" panose="02020603050405020304" pitchFamily="18" charset="0"/>
                <a:cs typeface="Times New Roman" panose="02020603050405020304" pitchFamily="18" charset="0"/>
              </a:rPr>
              <a:t>handshaking</a:t>
            </a:r>
          </a:p>
          <a:p>
            <a:pPr>
              <a:buFont typeface="Wingdings" panose="05000000000000000000" pitchFamily="2" charset="2"/>
              <a:buChar char="Ø"/>
            </a:pPr>
            <a:endParaRPr lang="en-IN" i="1" dirty="0">
              <a:solidFill>
                <a:srgbClr val="FF0000"/>
              </a:solidFill>
            </a:endParaRPr>
          </a:p>
        </p:txBody>
      </p:sp>
      <p:pic>
        <p:nvPicPr>
          <p:cNvPr id="4" name="image106.png"/>
          <p:cNvPicPr/>
          <p:nvPr/>
        </p:nvPicPr>
        <p:blipFill>
          <a:blip r:embed="rId2" cstate="print"/>
          <a:stretch>
            <a:fillRect/>
          </a:stretch>
        </p:blipFill>
        <p:spPr>
          <a:xfrm>
            <a:off x="1357745" y="872837"/>
            <a:ext cx="10016837" cy="5611090"/>
          </a:xfrm>
          <a:prstGeom prst="rect">
            <a:avLst/>
          </a:prstGeom>
        </p:spPr>
      </p:pic>
    </p:spTree>
    <p:extLst>
      <p:ext uri="{BB962C8B-B14F-4D97-AF65-F5344CB8AC3E}">
        <p14:creationId xmlns:p14="http://schemas.microsoft.com/office/powerpoint/2010/main" val="232777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263236"/>
            <a:ext cx="11665528" cy="6594764"/>
          </a:xfrm>
        </p:spPr>
        <p:txBody>
          <a:bodyPr/>
          <a:lstStyle/>
          <a:p>
            <a:pPr algn="just"/>
            <a:r>
              <a:rPr lang="en-US" sz="2400" dirty="0" smtClean="0">
                <a:latin typeface="Times New Roman" panose="02020603050405020304" pitchFamily="18" charset="0"/>
                <a:cs typeface="Times New Roman" panose="02020603050405020304" pitchFamily="18" charset="0"/>
              </a:rPr>
              <a:t>The destination-initiated transfer using handshaking lines is shown in figure</a:t>
            </a:r>
          </a:p>
          <a:p>
            <a:pPr algn="just"/>
            <a:r>
              <a:rPr lang="en-US" sz="2400" dirty="0" smtClean="0">
                <a:latin typeface="Times New Roman" panose="02020603050405020304" pitchFamily="18" charset="0"/>
                <a:cs typeface="Times New Roman" panose="02020603050405020304" pitchFamily="18" charset="0"/>
              </a:rPr>
              <a:t>The source unit in this case does not place data on the bus until after it receives the ready for data signal from the destination unit.</a:t>
            </a:r>
          </a:p>
          <a:p>
            <a:pPr algn="just"/>
            <a:r>
              <a:rPr lang="en-US" sz="2400" dirty="0" smtClean="0">
                <a:latin typeface="Times New Roman" panose="02020603050405020304" pitchFamily="18" charset="0"/>
                <a:cs typeface="Times New Roman" panose="02020603050405020304" pitchFamily="18" charset="0"/>
              </a:rPr>
              <a:t>From there on, the handshaking procedure follows the same pattern as in the source- initiated case.</a:t>
            </a:r>
          </a:p>
          <a:p>
            <a:endParaRPr lang="en-IN" dirty="0"/>
          </a:p>
        </p:txBody>
      </p:sp>
    </p:spTree>
    <p:extLst>
      <p:ext uri="{BB962C8B-B14F-4D97-AF65-F5344CB8AC3E}">
        <p14:creationId xmlns:p14="http://schemas.microsoft.com/office/powerpoint/2010/main" val="2466867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733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Asynchronous Data Transfer</vt:lpstr>
      <vt:lpstr>PowerPoint Presentation</vt:lpstr>
      <vt:lpstr>PowerPoint Presentation</vt:lpstr>
      <vt:lpstr>PowerPoint Presentation</vt:lpstr>
      <vt:lpstr>2. Handshaking method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Data Transfer</dc:title>
  <dc:creator>sanjeev sir</dc:creator>
  <cp:lastModifiedBy>sanjeev sir</cp:lastModifiedBy>
  <cp:revision>7</cp:revision>
  <dcterms:created xsi:type="dcterms:W3CDTF">2023-02-10T06:39:51Z</dcterms:created>
  <dcterms:modified xsi:type="dcterms:W3CDTF">2023-02-15T06:50:26Z</dcterms:modified>
</cp:coreProperties>
</file>