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A789DE-F41D-427F-8AC3-B3CBFF83708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296132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A789DE-F41D-427F-8AC3-B3CBFF83708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419881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A789DE-F41D-427F-8AC3-B3CBFF83708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5750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A789DE-F41D-427F-8AC3-B3CBFF83708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121249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A789DE-F41D-427F-8AC3-B3CBFF83708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52374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A789DE-F41D-427F-8AC3-B3CBFF83708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49554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A789DE-F41D-427F-8AC3-B3CBFF837082}"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73456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A789DE-F41D-427F-8AC3-B3CBFF837082}"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355243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789DE-F41D-427F-8AC3-B3CBFF837082}"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1545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A789DE-F41D-427F-8AC3-B3CBFF83708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354885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A789DE-F41D-427F-8AC3-B3CBFF83708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BFD76-8FEE-4EAA-8707-5523D70CEDC0}" type="slidenum">
              <a:rPr lang="en-IN" smtClean="0"/>
              <a:t>‹#›</a:t>
            </a:fld>
            <a:endParaRPr lang="en-IN"/>
          </a:p>
        </p:txBody>
      </p:sp>
    </p:spTree>
    <p:extLst>
      <p:ext uri="{BB962C8B-B14F-4D97-AF65-F5344CB8AC3E}">
        <p14:creationId xmlns:p14="http://schemas.microsoft.com/office/powerpoint/2010/main" val="9336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789DE-F41D-427F-8AC3-B3CBFF837082}" type="datetimeFigureOut">
              <a:rPr lang="en-IN" smtClean="0"/>
              <a:t>17-02-2023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BFD76-8FEE-4EAA-8707-5523D70CEDC0}" type="slidenum">
              <a:rPr lang="en-IN" smtClean="0"/>
              <a:t>‹#›</a:t>
            </a:fld>
            <a:endParaRPr lang="en-IN"/>
          </a:p>
        </p:txBody>
      </p:sp>
    </p:spTree>
    <p:extLst>
      <p:ext uri="{BB962C8B-B14F-4D97-AF65-F5344CB8AC3E}">
        <p14:creationId xmlns:p14="http://schemas.microsoft.com/office/powerpoint/2010/main" val="294095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73" y="152545"/>
            <a:ext cx="11485418" cy="554037"/>
          </a:xfrm>
        </p:spPr>
        <p:txBody>
          <a:bodyPr>
            <a:normAutofit fontScale="90000"/>
          </a:bodyPr>
          <a:lstStyle/>
          <a:p>
            <a:r>
              <a:rPr lang="en-IN" sz="3500" dirty="0">
                <a:solidFill>
                  <a:srgbClr val="FF0000"/>
                </a:solidFill>
                <a:latin typeface="Times New Roman" panose="02020603050405020304" pitchFamily="18" charset="0"/>
                <a:cs typeface="Times New Roman" panose="02020603050405020304" pitchFamily="18" charset="0"/>
              </a:rPr>
              <a:t>Input-output Processor (IOP)</a:t>
            </a:r>
          </a:p>
        </p:txBody>
      </p:sp>
      <p:sp>
        <p:nvSpPr>
          <p:cNvPr id="3" name="Subtitle 2"/>
          <p:cNvSpPr>
            <a:spLocks noGrp="1"/>
          </p:cNvSpPr>
          <p:nvPr>
            <p:ph type="subTitle" idx="1"/>
          </p:nvPr>
        </p:nvSpPr>
        <p:spPr>
          <a:xfrm>
            <a:off x="374073" y="706582"/>
            <a:ext cx="11485418" cy="5915891"/>
          </a:xfrm>
        </p:spPr>
        <p:txBody>
          <a:bodyPr/>
          <a:lstStyle/>
          <a:p>
            <a:pPr algn="just"/>
            <a:r>
              <a:rPr lang="en-US" dirty="0" smtClean="0"/>
              <a:t>•</a:t>
            </a:r>
            <a:r>
              <a:rPr lang="en-US" dirty="0" smtClean="0">
                <a:latin typeface="Times New Roman" panose="02020603050405020304" pitchFamily="18" charset="0"/>
                <a:cs typeface="Times New Roman" panose="02020603050405020304" pitchFamily="18" charset="0"/>
              </a:rPr>
              <a:t>IOP is similar to a CPU except that it is designed to handle the details of I/O processing.</a:t>
            </a:r>
          </a:p>
          <a:p>
            <a:pPr algn="just"/>
            <a:r>
              <a:rPr lang="en-US" dirty="0" smtClean="0">
                <a:latin typeface="Times New Roman" panose="02020603050405020304" pitchFamily="18" charset="0"/>
                <a:cs typeface="Times New Roman" panose="02020603050405020304" pitchFamily="18" charset="0"/>
              </a:rPr>
              <a:t>•Unlike the DMA controller that must be setup entirely by the CPU, the IOP can fetch and execute its own instruction.</a:t>
            </a:r>
          </a:p>
          <a:p>
            <a:pPr algn="just"/>
            <a:r>
              <a:rPr lang="en-US" dirty="0" smtClean="0">
                <a:latin typeface="Times New Roman" panose="02020603050405020304" pitchFamily="18" charset="0"/>
                <a:cs typeface="Times New Roman" panose="02020603050405020304" pitchFamily="18" charset="0"/>
              </a:rPr>
              <a:t>•IOP instructions are specifically designed to facilitate I/O transfers.</a:t>
            </a:r>
          </a:p>
          <a:p>
            <a:pPr algn="just"/>
            <a:r>
              <a:rPr lang="en-US" dirty="0" smtClean="0">
                <a:latin typeface="Times New Roman" panose="02020603050405020304" pitchFamily="18" charset="0"/>
                <a:cs typeface="Times New Roman" panose="02020603050405020304" pitchFamily="18" charset="0"/>
              </a:rPr>
              <a:t>•In addition, IOP can perform other processing tasks, such as arithmetic, logic branching, and code translation.</a:t>
            </a:r>
          </a:p>
          <a:p>
            <a:pPr algn="just"/>
            <a:r>
              <a:rPr lang="en-US" dirty="0" smtClean="0">
                <a:latin typeface="Times New Roman" panose="02020603050405020304" pitchFamily="18" charset="0"/>
                <a:cs typeface="Times New Roman" panose="02020603050405020304" pitchFamily="18" charset="0"/>
              </a:rPr>
              <a:t>•The block diagram of a computer with two processors is shown in figure </a:t>
            </a:r>
          </a:p>
          <a:p>
            <a:pPr algn="just"/>
            <a:endParaRPr lang="en-US" dirty="0" smtClean="0">
              <a:latin typeface="Times New Roman" panose="02020603050405020304" pitchFamily="18" charset="0"/>
              <a:cs typeface="Times New Roman" panose="02020603050405020304" pitchFamily="18" charset="0"/>
            </a:endParaRPr>
          </a:p>
          <a:p>
            <a:pPr algn="l"/>
            <a:endParaRPr lang="en-IN" dirty="0"/>
          </a:p>
        </p:txBody>
      </p:sp>
      <p:pic>
        <p:nvPicPr>
          <p:cNvPr id="4" name="Picture 3"/>
          <p:cNvPicPr>
            <a:picLocks noChangeAspect="1"/>
          </p:cNvPicPr>
          <p:nvPr/>
        </p:nvPicPr>
        <p:blipFill>
          <a:blip r:embed="rId2"/>
          <a:stretch>
            <a:fillRect/>
          </a:stretch>
        </p:blipFill>
        <p:spPr>
          <a:xfrm>
            <a:off x="2424544" y="3664527"/>
            <a:ext cx="8589820" cy="2847109"/>
          </a:xfrm>
          <a:prstGeom prst="rect">
            <a:avLst/>
          </a:prstGeom>
        </p:spPr>
      </p:pic>
    </p:spTree>
    <p:extLst>
      <p:ext uri="{BB962C8B-B14F-4D97-AF65-F5344CB8AC3E}">
        <p14:creationId xmlns:p14="http://schemas.microsoft.com/office/powerpoint/2010/main" val="22776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7" y="249382"/>
            <a:ext cx="11679382" cy="6428509"/>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The memory unit occupies a central position and can communicate with each processor by means of direct memory access. The CPU is responsible for processing data needed in the solution of computational tasks. </a:t>
            </a:r>
          </a:p>
          <a:p>
            <a:pPr algn="just"/>
            <a:r>
              <a:rPr lang="en-US" sz="2600" dirty="0" smtClean="0">
                <a:latin typeface="Times New Roman" panose="02020603050405020304" pitchFamily="18" charset="0"/>
                <a:cs typeface="Times New Roman" panose="02020603050405020304" pitchFamily="18" charset="0"/>
              </a:rPr>
              <a:t>The IOP provides a path for transfer of data between various peripheral devices and the memory unit.</a:t>
            </a:r>
          </a:p>
          <a:p>
            <a:pPr algn="just"/>
            <a:r>
              <a:rPr lang="en-US" sz="2600" dirty="0" smtClean="0">
                <a:latin typeface="Times New Roman" panose="02020603050405020304" pitchFamily="18" charset="0"/>
                <a:cs typeface="Times New Roman" panose="02020603050405020304" pitchFamily="18" charset="0"/>
              </a:rPr>
              <a:t>The data formats of peripheral devices differ from memory and CPU data formats. The IOP must structure data words from many different sources. For example, it may be necessary to take four bytes from an input device and pack them into one 32-bit word before the transfer to memory.</a:t>
            </a:r>
          </a:p>
          <a:p>
            <a:pPr algn="just"/>
            <a:r>
              <a:rPr lang="en-US" sz="2600" dirty="0" smtClean="0">
                <a:latin typeface="Times New Roman" panose="02020603050405020304" pitchFamily="18" charset="0"/>
                <a:cs typeface="Times New Roman" panose="02020603050405020304" pitchFamily="18" charset="0"/>
              </a:rPr>
              <a:t>Data are gathered in the IOP at the device rate and bit capacity while the CPU is executing its own program</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•After </a:t>
            </a:r>
            <a:r>
              <a:rPr lang="en-US" sz="2600" dirty="0">
                <a:latin typeface="Times New Roman" panose="02020603050405020304" pitchFamily="18" charset="0"/>
                <a:cs typeface="Times New Roman" panose="02020603050405020304" pitchFamily="18" charset="0"/>
              </a:rPr>
              <a:t>the input data are assembled into a memory word, they are transferred from IOP directly into memory by "stealing" one memory cycle from the CPU.</a:t>
            </a:r>
          </a:p>
          <a:p>
            <a:pPr algn="just"/>
            <a:r>
              <a:rPr lang="en-US" sz="2600" dirty="0" smtClean="0">
                <a:latin typeface="Times New Roman" panose="02020603050405020304" pitchFamily="18" charset="0"/>
                <a:cs typeface="Times New Roman" panose="02020603050405020304" pitchFamily="18" charset="0"/>
              </a:rPr>
              <a:t>Similarly</a:t>
            </a:r>
            <a:r>
              <a:rPr lang="en-US" sz="2600" dirty="0">
                <a:latin typeface="Times New Roman" panose="02020603050405020304" pitchFamily="18" charset="0"/>
                <a:cs typeface="Times New Roman" panose="02020603050405020304" pitchFamily="18" charset="0"/>
              </a:rPr>
              <a:t>, an output word transferred from memory to the IOP is directed from the IOP to the output word transferred from memory to the IOP.</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37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304800"/>
            <a:ext cx="11637819" cy="6456218"/>
          </a:xfrm>
        </p:spPr>
        <p:txBody>
          <a:bodyPr/>
          <a:lstStyle/>
          <a:p>
            <a:pPr algn="just"/>
            <a:r>
              <a:rPr lang="en-US" dirty="0">
                <a:latin typeface="Times New Roman" panose="02020603050405020304" pitchFamily="18" charset="0"/>
                <a:cs typeface="Times New Roman" panose="02020603050405020304" pitchFamily="18" charset="0"/>
              </a:rPr>
              <a:t>In most computer systems, the CPU is the master while the IOP is a slave processor.</a:t>
            </a:r>
          </a:p>
          <a:p>
            <a:pPr algn="just"/>
            <a:r>
              <a:rPr lang="en-US" dirty="0">
                <a:latin typeface="Times New Roman" panose="02020603050405020304" pitchFamily="18" charset="0"/>
                <a:cs typeface="Times New Roman" panose="02020603050405020304" pitchFamily="18" charset="0"/>
              </a:rPr>
              <a:t>The CPU is assigned the task of initiating all operations, but I/O instructions are executed in the IOP.</a:t>
            </a:r>
          </a:p>
          <a:p>
            <a:pPr algn="just"/>
            <a:r>
              <a:rPr lang="en-US" dirty="0">
                <a:latin typeface="Times New Roman" panose="02020603050405020304" pitchFamily="18" charset="0"/>
                <a:cs typeface="Times New Roman" panose="02020603050405020304" pitchFamily="18" charset="0"/>
              </a:rPr>
              <a:t>CPU instructions provide operations to start an I/O transfer and also to test I/O status conditions needed for making decisions on various I/O activities.</a:t>
            </a:r>
          </a:p>
          <a:p>
            <a:pPr algn="just"/>
            <a:r>
              <a:rPr lang="en-US" dirty="0">
                <a:latin typeface="Times New Roman" panose="02020603050405020304" pitchFamily="18" charset="0"/>
                <a:cs typeface="Times New Roman" panose="02020603050405020304" pitchFamily="18" charset="0"/>
              </a:rPr>
              <a:t>The IOP, in turn, typically asks for CPU attention by means of an interrupt.</a:t>
            </a:r>
          </a:p>
          <a:p>
            <a:pPr algn="just"/>
            <a:r>
              <a:rPr lang="en-US" dirty="0">
                <a:latin typeface="Times New Roman" panose="02020603050405020304" pitchFamily="18" charset="0"/>
                <a:cs typeface="Times New Roman" panose="02020603050405020304" pitchFamily="18" charset="0"/>
              </a:rPr>
              <a:t>Instructions that are read from memory by an IOP are sometimes called commands, to distinguish them from instructions that are read by the CPU.</a:t>
            </a:r>
          </a:p>
          <a:p>
            <a:endParaRPr lang="en-IN" dirty="0"/>
          </a:p>
        </p:txBody>
      </p:sp>
    </p:spTree>
    <p:extLst>
      <p:ext uri="{BB962C8B-B14F-4D97-AF65-F5344CB8AC3E}">
        <p14:creationId xmlns:p14="http://schemas.microsoft.com/office/powerpoint/2010/main" val="129506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65125"/>
            <a:ext cx="11305309" cy="618548"/>
          </a:xfrm>
        </p:spPr>
        <p:txBody>
          <a:bodyPr>
            <a:normAutofit/>
          </a:bodyPr>
          <a:lstStyle/>
          <a:p>
            <a:r>
              <a:rPr lang="en-US" sz="3500" dirty="0" smtClean="0">
                <a:solidFill>
                  <a:srgbClr val="FF0000"/>
                </a:solidFill>
                <a:latin typeface="Times New Roman" panose="02020603050405020304" pitchFamily="18" charset="0"/>
                <a:cs typeface="Times New Roman" panose="02020603050405020304" pitchFamily="18" charset="0"/>
              </a:rPr>
              <a:t>CPU-IOP </a:t>
            </a:r>
            <a:r>
              <a:rPr lang="en-US" sz="3500" dirty="0">
                <a:solidFill>
                  <a:srgbClr val="FF0000"/>
                </a:solidFill>
                <a:latin typeface="Times New Roman" panose="02020603050405020304" pitchFamily="18" charset="0"/>
                <a:cs typeface="Times New Roman" panose="02020603050405020304" pitchFamily="18" charset="0"/>
              </a:rPr>
              <a:t>Communication</a:t>
            </a:r>
            <a:endParaRPr lang="en-IN" sz="35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19745" y="983673"/>
            <a:ext cx="8769928" cy="5693848"/>
          </a:xfrm>
          <a:prstGeom prst="rect">
            <a:avLst/>
          </a:prstGeom>
        </p:spPr>
      </p:pic>
    </p:spTree>
    <p:extLst>
      <p:ext uri="{BB962C8B-B14F-4D97-AF65-F5344CB8AC3E}">
        <p14:creationId xmlns:p14="http://schemas.microsoft.com/office/powerpoint/2010/main" val="307751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346364"/>
            <a:ext cx="11623963" cy="6303818"/>
          </a:xfrm>
        </p:spPr>
        <p:txBody>
          <a:bodyPr>
            <a:normAutofit/>
          </a:bodyPr>
          <a:lstStyle/>
          <a:p>
            <a:pPr algn="just"/>
            <a:r>
              <a:rPr lang="en-US" sz="2400" dirty="0">
                <a:latin typeface="Times New Roman" panose="02020603050405020304" pitchFamily="18" charset="0"/>
                <a:cs typeface="Times New Roman" panose="02020603050405020304" pitchFamily="18" charset="0"/>
              </a:rPr>
              <a:t>The CPU sends an instruction </a:t>
            </a:r>
            <a:r>
              <a:rPr lang="en-US" sz="2400" dirty="0" smtClean="0">
                <a:latin typeface="Times New Roman" panose="02020603050405020304" pitchFamily="18" charset="0"/>
                <a:cs typeface="Times New Roman" panose="02020603050405020304" pitchFamily="18" charset="0"/>
              </a:rPr>
              <a:t>to test </a:t>
            </a:r>
            <a:r>
              <a:rPr lang="en-US" sz="2400" dirty="0">
                <a:latin typeface="Times New Roman" panose="02020603050405020304" pitchFamily="18" charset="0"/>
                <a:cs typeface="Times New Roman" panose="02020603050405020304" pitchFamily="18" charset="0"/>
              </a:rPr>
              <a:t>the IOP path.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IOP responds by inserting a status word in memory for the CPU to check. The bits of the status </a:t>
            </a:r>
            <a:r>
              <a:rPr lang="en-US" sz="2400" dirty="0" smtClean="0">
                <a:latin typeface="Times New Roman" panose="02020603050405020304" pitchFamily="18" charset="0"/>
                <a:cs typeface="Times New Roman" panose="02020603050405020304" pitchFamily="18" charset="0"/>
              </a:rPr>
              <a:t>word indicate </a:t>
            </a:r>
            <a:r>
              <a:rPr lang="en-US" sz="2400" dirty="0">
                <a:latin typeface="Times New Roman" panose="02020603050405020304" pitchFamily="18" charset="0"/>
                <a:cs typeface="Times New Roman" panose="02020603050405020304" pitchFamily="18" charset="0"/>
              </a:rPr>
              <a:t>the condition of the IOP and I/O device, such as IOP overload condition, device busy with another transfer, or </a:t>
            </a:r>
            <a:r>
              <a:rPr lang="en-US" sz="2400" dirty="0" smtClean="0">
                <a:latin typeface="Times New Roman" panose="02020603050405020304" pitchFamily="18" charset="0"/>
                <a:cs typeface="Times New Roman" panose="02020603050405020304" pitchFamily="18" charset="0"/>
              </a:rPr>
              <a:t>device ready </a:t>
            </a:r>
            <a:r>
              <a:rPr lang="en-US" sz="2400" dirty="0">
                <a:latin typeface="Times New Roman" panose="02020603050405020304" pitchFamily="18" charset="0"/>
                <a:cs typeface="Times New Roman" panose="02020603050405020304" pitchFamily="18" charset="0"/>
              </a:rPr>
              <a:t>for I/O transfer.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CPU refers to the status word in memory to decide what to do next.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all is in order, the CPU </a:t>
            </a:r>
            <a:r>
              <a:rPr lang="en-US" sz="2400" dirty="0" smtClean="0">
                <a:latin typeface="Times New Roman" panose="02020603050405020304" pitchFamily="18" charset="0"/>
                <a:cs typeface="Times New Roman" panose="02020603050405020304" pitchFamily="18" charset="0"/>
              </a:rPr>
              <a:t>sends the </a:t>
            </a:r>
            <a:r>
              <a:rPr lang="en-US" sz="2400" dirty="0">
                <a:latin typeface="Times New Roman" panose="02020603050405020304" pitchFamily="18" charset="0"/>
                <a:cs typeface="Times New Roman" panose="02020603050405020304" pitchFamily="18" charset="0"/>
              </a:rPr>
              <a:t>instruction to start I/O transfer. The memory address received with this instruction tells the IOP where to </a:t>
            </a:r>
            <a:r>
              <a:rPr lang="en-US" sz="2400" dirty="0" smtClean="0">
                <a:latin typeface="Times New Roman" panose="02020603050405020304" pitchFamily="18" charset="0"/>
                <a:cs typeface="Times New Roman" panose="02020603050405020304" pitchFamily="18" charset="0"/>
              </a:rPr>
              <a:t>find </a:t>
            </a:r>
            <a:r>
              <a:rPr lang="en-US" sz="2400" dirty="0">
                <a:latin typeface="Times New Roman" panose="02020603050405020304" pitchFamily="18" charset="0"/>
                <a:cs typeface="Times New Roman" panose="02020603050405020304" pitchFamily="18" charset="0"/>
              </a:rPr>
              <a:t>its program</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CPU can now continue with another program while the IOP is busy with the I/O program.</a:t>
            </a:r>
          </a:p>
          <a:p>
            <a:pPr algn="just"/>
            <a:r>
              <a:rPr lang="en-US" sz="2400" dirty="0" smtClean="0">
                <a:latin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cs typeface="Times New Roman" panose="02020603050405020304" pitchFamily="18" charset="0"/>
              </a:rPr>
              <a:t>programs refer to memory by means of DMA transfer.</a:t>
            </a: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the IOP terminates the execution of its program, it sends an interrupt request to the CPU.</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CPU responds to the interrupt by issuing an instruction to read the status from the IOP.</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79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484909"/>
            <a:ext cx="11374582" cy="6206836"/>
          </a:xfrm>
        </p:spPr>
        <p:txBody>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IOP responds by placing the contents of its status report into a specified memory location.</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status word indicates whether the transfer has been completed or if any errors occurred during the </a:t>
            </a:r>
            <a:r>
              <a:rPr lang="en-US" sz="2400" dirty="0" smtClean="0">
                <a:latin typeface="Times New Roman" panose="02020603050405020304" pitchFamily="18" charset="0"/>
                <a:cs typeface="Times New Roman" panose="02020603050405020304" pitchFamily="18" charset="0"/>
              </a:rPr>
              <a:t>transfer. From </a:t>
            </a:r>
            <a:r>
              <a:rPr lang="en-US" sz="2400" dirty="0">
                <a:latin typeface="Times New Roman" panose="02020603050405020304" pitchFamily="18" charset="0"/>
                <a:cs typeface="Times New Roman" panose="02020603050405020304" pitchFamily="18" charset="0"/>
              </a:rPr>
              <a:t>inspection of the bits in the status word, the CPU determines if the I/O operation was completed satisfactorily without errors.</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IOP takes care of all data transfers between several I/O units and the memory while the CPU is processing another program.</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IOP and CPU are competing for the use of memory, so the number of devices that can be in operation is limited by the access time of the memory.</a:t>
            </a: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773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680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Input-output Processor (IOP)</vt:lpstr>
      <vt:lpstr>PowerPoint Presentation</vt:lpstr>
      <vt:lpstr>PowerPoint Presentation</vt:lpstr>
      <vt:lpstr>CPU-IOP Communication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Processor (IOP)</dc:title>
  <dc:creator>sanjeev sir</dc:creator>
  <cp:lastModifiedBy>sanjeev sir</cp:lastModifiedBy>
  <cp:revision>6</cp:revision>
  <dcterms:created xsi:type="dcterms:W3CDTF">2023-02-15T11:05:11Z</dcterms:created>
  <dcterms:modified xsi:type="dcterms:W3CDTF">2023-02-17T04:03:20Z</dcterms:modified>
</cp:coreProperties>
</file>