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9C34DDC-F589-4CFB-85C4-33DCB24DF463}"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068D6D-D9F7-49D7-984D-5716898E4262}" type="slidenum">
              <a:rPr lang="en-IN" smtClean="0"/>
              <a:t>‹#›</a:t>
            </a:fld>
            <a:endParaRPr lang="en-IN"/>
          </a:p>
        </p:txBody>
      </p:sp>
    </p:spTree>
    <p:extLst>
      <p:ext uri="{BB962C8B-B14F-4D97-AF65-F5344CB8AC3E}">
        <p14:creationId xmlns:p14="http://schemas.microsoft.com/office/powerpoint/2010/main" val="3571532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C34DDC-F589-4CFB-85C4-33DCB24DF463}"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068D6D-D9F7-49D7-984D-5716898E4262}" type="slidenum">
              <a:rPr lang="en-IN" smtClean="0"/>
              <a:t>‹#›</a:t>
            </a:fld>
            <a:endParaRPr lang="en-IN"/>
          </a:p>
        </p:txBody>
      </p:sp>
    </p:spTree>
    <p:extLst>
      <p:ext uri="{BB962C8B-B14F-4D97-AF65-F5344CB8AC3E}">
        <p14:creationId xmlns:p14="http://schemas.microsoft.com/office/powerpoint/2010/main" val="370714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C34DDC-F589-4CFB-85C4-33DCB24DF463}"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068D6D-D9F7-49D7-984D-5716898E4262}" type="slidenum">
              <a:rPr lang="en-IN" smtClean="0"/>
              <a:t>‹#›</a:t>
            </a:fld>
            <a:endParaRPr lang="en-IN"/>
          </a:p>
        </p:txBody>
      </p:sp>
    </p:spTree>
    <p:extLst>
      <p:ext uri="{BB962C8B-B14F-4D97-AF65-F5344CB8AC3E}">
        <p14:creationId xmlns:p14="http://schemas.microsoft.com/office/powerpoint/2010/main" val="225901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C34DDC-F589-4CFB-85C4-33DCB24DF463}"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068D6D-D9F7-49D7-984D-5716898E4262}" type="slidenum">
              <a:rPr lang="en-IN" smtClean="0"/>
              <a:t>‹#›</a:t>
            </a:fld>
            <a:endParaRPr lang="en-IN"/>
          </a:p>
        </p:txBody>
      </p:sp>
    </p:spTree>
    <p:extLst>
      <p:ext uri="{BB962C8B-B14F-4D97-AF65-F5344CB8AC3E}">
        <p14:creationId xmlns:p14="http://schemas.microsoft.com/office/powerpoint/2010/main" val="116999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C34DDC-F589-4CFB-85C4-33DCB24DF463}"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068D6D-D9F7-49D7-984D-5716898E4262}" type="slidenum">
              <a:rPr lang="en-IN" smtClean="0"/>
              <a:t>‹#›</a:t>
            </a:fld>
            <a:endParaRPr lang="en-IN"/>
          </a:p>
        </p:txBody>
      </p:sp>
    </p:spTree>
    <p:extLst>
      <p:ext uri="{BB962C8B-B14F-4D97-AF65-F5344CB8AC3E}">
        <p14:creationId xmlns:p14="http://schemas.microsoft.com/office/powerpoint/2010/main" val="93902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9C34DDC-F589-4CFB-85C4-33DCB24DF463}"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068D6D-D9F7-49D7-984D-5716898E4262}" type="slidenum">
              <a:rPr lang="en-IN" smtClean="0"/>
              <a:t>‹#›</a:t>
            </a:fld>
            <a:endParaRPr lang="en-IN"/>
          </a:p>
        </p:txBody>
      </p:sp>
    </p:spTree>
    <p:extLst>
      <p:ext uri="{BB962C8B-B14F-4D97-AF65-F5344CB8AC3E}">
        <p14:creationId xmlns:p14="http://schemas.microsoft.com/office/powerpoint/2010/main" val="270928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9C34DDC-F589-4CFB-85C4-33DCB24DF463}" type="datetimeFigureOut">
              <a:rPr lang="en-IN" smtClean="0"/>
              <a:t>15-02-2023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068D6D-D9F7-49D7-984D-5716898E4262}" type="slidenum">
              <a:rPr lang="en-IN" smtClean="0"/>
              <a:t>‹#›</a:t>
            </a:fld>
            <a:endParaRPr lang="en-IN"/>
          </a:p>
        </p:txBody>
      </p:sp>
    </p:spTree>
    <p:extLst>
      <p:ext uri="{BB962C8B-B14F-4D97-AF65-F5344CB8AC3E}">
        <p14:creationId xmlns:p14="http://schemas.microsoft.com/office/powerpoint/2010/main" val="426061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9C34DDC-F589-4CFB-85C4-33DCB24DF463}" type="datetimeFigureOut">
              <a:rPr lang="en-IN" smtClean="0"/>
              <a:t>15-02-2023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068D6D-D9F7-49D7-984D-5716898E4262}" type="slidenum">
              <a:rPr lang="en-IN" smtClean="0"/>
              <a:t>‹#›</a:t>
            </a:fld>
            <a:endParaRPr lang="en-IN"/>
          </a:p>
        </p:txBody>
      </p:sp>
    </p:spTree>
    <p:extLst>
      <p:ext uri="{BB962C8B-B14F-4D97-AF65-F5344CB8AC3E}">
        <p14:creationId xmlns:p14="http://schemas.microsoft.com/office/powerpoint/2010/main" val="384485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34DDC-F589-4CFB-85C4-33DCB24DF463}" type="datetimeFigureOut">
              <a:rPr lang="en-IN" smtClean="0"/>
              <a:t>15-02-2023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068D6D-D9F7-49D7-984D-5716898E4262}" type="slidenum">
              <a:rPr lang="en-IN" smtClean="0"/>
              <a:t>‹#›</a:t>
            </a:fld>
            <a:endParaRPr lang="en-IN"/>
          </a:p>
        </p:txBody>
      </p:sp>
    </p:spTree>
    <p:extLst>
      <p:ext uri="{BB962C8B-B14F-4D97-AF65-F5344CB8AC3E}">
        <p14:creationId xmlns:p14="http://schemas.microsoft.com/office/powerpoint/2010/main" val="138044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C34DDC-F589-4CFB-85C4-33DCB24DF463}"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068D6D-D9F7-49D7-984D-5716898E4262}" type="slidenum">
              <a:rPr lang="en-IN" smtClean="0"/>
              <a:t>‹#›</a:t>
            </a:fld>
            <a:endParaRPr lang="en-IN"/>
          </a:p>
        </p:txBody>
      </p:sp>
    </p:spTree>
    <p:extLst>
      <p:ext uri="{BB962C8B-B14F-4D97-AF65-F5344CB8AC3E}">
        <p14:creationId xmlns:p14="http://schemas.microsoft.com/office/powerpoint/2010/main" val="152427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C34DDC-F589-4CFB-85C4-33DCB24DF463}"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068D6D-D9F7-49D7-984D-5716898E4262}" type="slidenum">
              <a:rPr lang="en-IN" smtClean="0"/>
              <a:t>‹#›</a:t>
            </a:fld>
            <a:endParaRPr lang="en-IN"/>
          </a:p>
        </p:txBody>
      </p:sp>
    </p:spTree>
    <p:extLst>
      <p:ext uri="{BB962C8B-B14F-4D97-AF65-F5344CB8AC3E}">
        <p14:creationId xmlns:p14="http://schemas.microsoft.com/office/powerpoint/2010/main" val="128815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34DDC-F589-4CFB-85C4-33DCB24DF463}" type="datetimeFigureOut">
              <a:rPr lang="en-IN" smtClean="0"/>
              <a:t>15-02-2023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68D6D-D9F7-49D7-984D-5716898E4262}" type="slidenum">
              <a:rPr lang="en-IN" smtClean="0"/>
              <a:t>‹#›</a:t>
            </a:fld>
            <a:endParaRPr lang="en-IN"/>
          </a:p>
        </p:txBody>
      </p:sp>
    </p:spTree>
    <p:extLst>
      <p:ext uri="{BB962C8B-B14F-4D97-AF65-F5344CB8AC3E}">
        <p14:creationId xmlns:p14="http://schemas.microsoft.com/office/powerpoint/2010/main" val="1645851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7418" y="263381"/>
            <a:ext cx="11028218" cy="623310"/>
          </a:xfrm>
        </p:spPr>
        <p:txBody>
          <a:bodyPr>
            <a:normAutofit/>
          </a:bodyPr>
          <a:lstStyle/>
          <a:p>
            <a:r>
              <a:rPr lang="en-IN" sz="3500" dirty="0">
                <a:solidFill>
                  <a:srgbClr val="FF0000"/>
                </a:solidFill>
                <a:latin typeface="Times New Roman" panose="02020603050405020304" pitchFamily="18" charset="0"/>
                <a:cs typeface="Times New Roman" panose="02020603050405020304" pitchFamily="18" charset="0"/>
              </a:rPr>
              <a:t>Modes of Data Transfer</a:t>
            </a:r>
          </a:p>
        </p:txBody>
      </p:sp>
      <p:sp>
        <p:nvSpPr>
          <p:cNvPr id="3" name="Subtitle 2"/>
          <p:cNvSpPr>
            <a:spLocks noGrp="1"/>
          </p:cNvSpPr>
          <p:nvPr>
            <p:ph type="subTitle" idx="1"/>
          </p:nvPr>
        </p:nvSpPr>
        <p:spPr>
          <a:xfrm>
            <a:off x="540327" y="886691"/>
            <a:ext cx="11305309" cy="5832764"/>
          </a:xfrm>
        </p:spPr>
        <p:txBody>
          <a:bodyPr/>
          <a:lstStyle/>
          <a:p>
            <a:pPr algn="just"/>
            <a:r>
              <a:rPr lang="en-IN" i="1" dirty="0" smtClean="0">
                <a:solidFill>
                  <a:srgbClr val="FF0000"/>
                </a:solidFill>
                <a:latin typeface="Times New Roman" panose="02020603050405020304" pitchFamily="18" charset="0"/>
                <a:cs typeface="Times New Roman" panose="02020603050405020304" pitchFamily="18" charset="0"/>
              </a:rPr>
              <a:t>Mode of Transfer:- </a:t>
            </a:r>
            <a:r>
              <a:rPr lang="en-US" dirty="0" smtClean="0">
                <a:latin typeface="Times New Roman" panose="02020603050405020304" pitchFamily="18" charset="0"/>
                <a:cs typeface="Times New Roman" panose="02020603050405020304" pitchFamily="18" charset="0"/>
              </a:rPr>
              <a:t>Binary </a:t>
            </a:r>
            <a:r>
              <a:rPr lang="en-US" dirty="0">
                <a:latin typeface="Times New Roman" panose="02020603050405020304" pitchFamily="18" charset="0"/>
                <a:cs typeface="Times New Roman" panose="02020603050405020304" pitchFamily="18" charset="0"/>
              </a:rPr>
              <a:t>information received from an external device is usually stored in </a:t>
            </a:r>
            <a:r>
              <a:rPr lang="en-US" dirty="0" smtClean="0">
                <a:latin typeface="Times New Roman" panose="02020603050405020304" pitchFamily="18" charset="0"/>
                <a:cs typeface="Times New Roman" panose="02020603050405020304" pitchFamily="18" charset="0"/>
              </a:rPr>
              <a:t>memory </a:t>
            </a:r>
            <a:r>
              <a:rPr lang="en-IN" dirty="0" smtClean="0">
                <a:latin typeface="Times New Roman" panose="02020603050405020304" pitchFamily="18" charset="0"/>
                <a:cs typeface="Times New Roman" panose="02020603050405020304" pitchFamily="18" charset="0"/>
              </a:rPr>
              <a:t>for </a:t>
            </a:r>
            <a:r>
              <a:rPr lang="en-IN" dirty="0">
                <a:latin typeface="Times New Roman" panose="02020603050405020304" pitchFamily="18" charset="0"/>
                <a:cs typeface="Times New Roman" panose="02020603050405020304" pitchFamily="18" charset="0"/>
              </a:rPr>
              <a:t>later </a:t>
            </a:r>
            <a:r>
              <a:rPr lang="en-IN" dirty="0" smtClean="0">
                <a:latin typeface="Times New Roman" panose="02020603050405020304" pitchFamily="18" charset="0"/>
                <a:cs typeface="Times New Roman" panose="02020603050405020304" pitchFamily="18" charset="0"/>
              </a:rPr>
              <a:t>processing. </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transfer to and from </a:t>
            </a:r>
            <a:r>
              <a:rPr lang="en-US" dirty="0" smtClean="0">
                <a:latin typeface="Times New Roman" panose="02020603050405020304" pitchFamily="18" charset="0"/>
                <a:cs typeface="Times New Roman" panose="02020603050405020304" pitchFamily="18" charset="0"/>
              </a:rPr>
              <a:t>peripherals </a:t>
            </a:r>
            <a:r>
              <a:rPr lang="en-US" dirty="0">
                <a:latin typeface="Times New Roman" panose="02020603050405020304" pitchFamily="18" charset="0"/>
                <a:cs typeface="Times New Roman" panose="02020603050405020304" pitchFamily="18" charset="0"/>
              </a:rPr>
              <a:t>may be handled in one </a:t>
            </a:r>
            <a:r>
              <a:rPr lang="en-US" dirty="0" smtClean="0">
                <a:latin typeface="Times New Roman" panose="02020603050405020304" pitchFamily="18" charset="0"/>
                <a:cs typeface="Times New Roman" panose="02020603050405020304" pitchFamily="18" charset="0"/>
              </a:rPr>
              <a:t>of </a:t>
            </a:r>
            <a:r>
              <a:rPr lang="en-IN" dirty="0" smtClean="0">
                <a:latin typeface="Times New Roman" panose="02020603050405020304" pitchFamily="18" charset="0"/>
                <a:cs typeface="Times New Roman" panose="02020603050405020304" pitchFamily="18" charset="0"/>
              </a:rPr>
              <a:t>three </a:t>
            </a:r>
            <a:r>
              <a:rPr lang="en-IN" dirty="0">
                <a:latin typeface="Times New Roman" panose="02020603050405020304" pitchFamily="18" charset="0"/>
                <a:cs typeface="Times New Roman" panose="02020603050405020304" pitchFamily="18" charset="0"/>
              </a:rPr>
              <a:t>possible modes</a:t>
            </a:r>
            <a:r>
              <a:rPr lang="en-IN" dirty="0" smtClean="0">
                <a:latin typeface="Times New Roman" panose="02020603050405020304" pitchFamily="18" charset="0"/>
                <a:cs typeface="Times New Roman" panose="02020603050405020304" pitchFamily="18" charset="0"/>
              </a:rPr>
              <a:t>:</a:t>
            </a:r>
          </a:p>
          <a:p>
            <a:pPr algn="l"/>
            <a:r>
              <a:rPr lang="en-IN" dirty="0" smtClean="0">
                <a:latin typeface="Times New Roman" panose="02020603050405020304" pitchFamily="18" charset="0"/>
                <a:cs typeface="Times New Roman" panose="02020603050405020304" pitchFamily="18" charset="0"/>
              </a:rPr>
              <a:t>1. Programmed I/O</a:t>
            </a:r>
          </a:p>
          <a:p>
            <a:pPr algn="l"/>
            <a:r>
              <a:rPr lang="en-IN" dirty="0">
                <a:latin typeface="Times New Roman" panose="02020603050405020304" pitchFamily="18" charset="0"/>
                <a:cs typeface="Times New Roman" panose="02020603050405020304" pitchFamily="18" charset="0"/>
              </a:rPr>
              <a:t>2. Interrupt-initiated </a:t>
            </a:r>
            <a:r>
              <a:rPr lang="en-IN" dirty="0" smtClean="0">
                <a:latin typeface="Times New Roman" panose="02020603050405020304" pitchFamily="18" charset="0"/>
                <a:cs typeface="Times New Roman" panose="02020603050405020304" pitchFamily="18" charset="0"/>
              </a:rPr>
              <a:t>I/O</a:t>
            </a:r>
            <a:endParaRPr lang="en-IN"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3. </a:t>
            </a:r>
            <a:r>
              <a:rPr lang="en-US" dirty="0" smtClean="0">
                <a:latin typeface="Times New Roman" panose="02020603050405020304" pitchFamily="18" charset="0"/>
                <a:cs typeface="Times New Roman" panose="02020603050405020304" pitchFamily="18" charset="0"/>
              </a:rPr>
              <a:t>Direct </a:t>
            </a:r>
            <a:r>
              <a:rPr lang="en-US" dirty="0">
                <a:latin typeface="Times New Roman" panose="02020603050405020304" pitchFamily="18" charset="0"/>
                <a:cs typeface="Times New Roman" panose="02020603050405020304" pitchFamily="18" charset="0"/>
              </a:rPr>
              <a:t>memory access (DMA</a:t>
            </a:r>
            <a:r>
              <a:rPr lang="en-US" dirty="0" smtClean="0">
                <a:latin typeface="Times New Roman" panose="02020603050405020304" pitchFamily="18" charset="0"/>
                <a:cs typeface="Times New Roman" panose="02020603050405020304" pitchFamily="18" charset="0"/>
              </a:rPr>
              <a:t>)</a:t>
            </a:r>
          </a:p>
          <a:p>
            <a:pPr marL="457200" indent="-457200" algn="l">
              <a:buAutoNum type="arabicPeriod"/>
            </a:pPr>
            <a:r>
              <a:rPr lang="en-IN" i="1" dirty="0" smtClean="0">
                <a:solidFill>
                  <a:srgbClr val="FF0000"/>
                </a:solidFill>
                <a:latin typeface="Times New Roman" panose="02020603050405020304" pitchFamily="18" charset="0"/>
                <a:cs typeface="Times New Roman" panose="02020603050405020304" pitchFamily="18" charset="0"/>
              </a:rPr>
              <a:t>Programmed I/O: </a:t>
            </a:r>
          </a:p>
          <a:p>
            <a:pPr algn="l"/>
            <a:endParaRPr lang="en-IN" i="1" dirty="0">
              <a:solidFill>
                <a:srgbClr val="FF0000"/>
              </a:solidFill>
              <a:latin typeface="Times New Roman" panose="02020603050405020304" pitchFamily="18" charset="0"/>
              <a:cs typeface="Times New Roman" panose="02020603050405020304" pitchFamily="18" charset="0"/>
            </a:endParaRPr>
          </a:p>
          <a:p>
            <a:pPr algn="l"/>
            <a:endParaRPr lang="en-IN" i="1"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15449" y="4228350"/>
            <a:ext cx="8955064" cy="2380268"/>
          </a:xfrm>
          <a:prstGeom prst="rect">
            <a:avLst/>
          </a:prstGeom>
        </p:spPr>
      </p:pic>
    </p:spTree>
    <p:extLst>
      <p:ext uri="{BB962C8B-B14F-4D97-AF65-F5344CB8AC3E}">
        <p14:creationId xmlns:p14="http://schemas.microsoft.com/office/powerpoint/2010/main" val="1127784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817" y="235526"/>
            <a:ext cx="11707091" cy="6456219"/>
          </a:xfrm>
        </p:spPr>
        <p:txBody>
          <a:bodyPr>
            <a:normAutofit/>
          </a:bodyPr>
          <a:lstStyle/>
          <a:p>
            <a:pPr algn="just"/>
            <a:r>
              <a:rPr lang="en-US" sz="2400" dirty="0">
                <a:latin typeface="Times New Roman" panose="02020603050405020304" pitchFamily="18" charset="0"/>
                <a:cs typeface="Times New Roman" panose="02020603050405020304" pitchFamily="18" charset="0"/>
              </a:rPr>
              <a:t>When the BG (bus grant) input is 0, the CPU can communicate with the DMA registers through the data bus to read from or write to the DMA registers. </a:t>
            </a:r>
          </a:p>
          <a:p>
            <a:pPr algn="just"/>
            <a:r>
              <a:rPr lang="en-US" sz="2400" dirty="0">
                <a:latin typeface="Times New Roman" panose="02020603050405020304" pitchFamily="18" charset="0"/>
                <a:cs typeface="Times New Roman" panose="02020603050405020304" pitchFamily="18" charset="0"/>
              </a:rPr>
              <a:t>When BG = 1, the CPU has relinquished the buses and the DMA can communicate directly with the memory by specifying an address in the address bus and activating the RD or WR control.</a:t>
            </a:r>
          </a:p>
          <a:p>
            <a:pPr algn="just"/>
            <a:r>
              <a:rPr lang="en-US" sz="2400" dirty="0">
                <a:latin typeface="Times New Roman" panose="02020603050405020304" pitchFamily="18" charset="0"/>
                <a:cs typeface="Times New Roman" panose="02020603050405020304" pitchFamily="18" charset="0"/>
              </a:rPr>
              <a:t>The DMA communicates with the external peripheral through the request and acknowledge lines by using a prescribed handshaking procedure.</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895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26" y="0"/>
            <a:ext cx="11637819" cy="549275"/>
          </a:xfrm>
        </p:spPr>
        <p:txBody>
          <a:bodyPr>
            <a:noAutofit/>
          </a:bodyPr>
          <a:lstStyle/>
          <a:p>
            <a:r>
              <a:rPr lang="en-IN" sz="3500" b="1" dirty="0">
                <a:latin typeface="Times New Roman" panose="02020603050405020304" pitchFamily="18" charset="0"/>
                <a:cs typeface="Times New Roman" panose="02020603050405020304" pitchFamily="18" charset="0"/>
              </a:rPr>
              <a:t>DMA </a:t>
            </a:r>
            <a:r>
              <a:rPr lang="en-IN" sz="3500" b="1" dirty="0" smtClean="0">
                <a:latin typeface="Times New Roman" panose="02020603050405020304" pitchFamily="18" charset="0"/>
                <a:cs typeface="Times New Roman" panose="02020603050405020304" pitchFamily="18" charset="0"/>
              </a:rPr>
              <a:t>Transfer</a:t>
            </a:r>
            <a:endParaRPr lang="en-IN" sz="35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95745" y="443345"/>
            <a:ext cx="11111346" cy="6206693"/>
          </a:xfrm>
          <a:prstGeom prst="rect">
            <a:avLst/>
          </a:prstGeom>
        </p:spPr>
      </p:pic>
    </p:spTree>
    <p:extLst>
      <p:ext uri="{BB962C8B-B14F-4D97-AF65-F5344CB8AC3E}">
        <p14:creationId xmlns:p14="http://schemas.microsoft.com/office/powerpoint/2010/main" val="4028726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3" y="138545"/>
            <a:ext cx="11679382" cy="6567055"/>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The position of the DMA controller among the other components in a computer system is illustrated </a:t>
            </a:r>
            <a:r>
              <a:rPr lang="en-US" sz="2400" dirty="0" smtClean="0">
                <a:latin typeface="Times New Roman" panose="02020603050405020304" pitchFamily="18" charset="0"/>
                <a:cs typeface="Times New Roman" panose="02020603050405020304" pitchFamily="18" charset="0"/>
              </a:rPr>
              <a:t>in the Figure.</a:t>
            </a:r>
          </a:p>
          <a:p>
            <a:pPr algn="just"/>
            <a:r>
              <a:rPr lang="en-US" sz="2400" dirty="0" smtClean="0">
                <a:latin typeface="Times New Roman" panose="02020603050405020304" pitchFamily="18" charset="0"/>
                <a:cs typeface="Times New Roman" panose="02020603050405020304" pitchFamily="18" charset="0"/>
              </a:rPr>
              <a:t>The CPU </a:t>
            </a:r>
            <a:r>
              <a:rPr lang="en-US" sz="2400" dirty="0">
                <a:latin typeface="Times New Roman" panose="02020603050405020304" pitchFamily="18" charset="0"/>
                <a:cs typeface="Times New Roman" panose="02020603050405020304" pitchFamily="18" charset="0"/>
              </a:rPr>
              <a:t>communicates with the DMA through the address and data buses as with any interface unit.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DMA has its </a:t>
            </a:r>
            <a:r>
              <a:rPr lang="en-US" sz="2400" dirty="0" smtClean="0">
                <a:latin typeface="Times New Roman" panose="02020603050405020304" pitchFamily="18" charset="0"/>
                <a:cs typeface="Times New Roman" panose="02020603050405020304" pitchFamily="18" charset="0"/>
              </a:rPr>
              <a:t>own address</a:t>
            </a:r>
            <a:r>
              <a:rPr lang="en-US" sz="2400" dirty="0">
                <a:latin typeface="Times New Roman" panose="02020603050405020304" pitchFamily="18" charset="0"/>
                <a:cs typeface="Times New Roman" panose="02020603050405020304" pitchFamily="18" charset="0"/>
              </a:rPr>
              <a:t>, which activates the DS and RS lines.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CPU initializes the DMA through the data bus. Once the DMA receives </a:t>
            </a:r>
            <a:r>
              <a:rPr lang="en-US" sz="2400" dirty="0" smtClean="0">
                <a:latin typeface="Times New Roman" panose="02020603050405020304" pitchFamily="18" charset="0"/>
                <a:cs typeface="Times New Roman" panose="02020603050405020304" pitchFamily="18" charset="0"/>
              </a:rPr>
              <a:t>the start </a:t>
            </a:r>
            <a:r>
              <a:rPr lang="en-US" sz="2400" dirty="0">
                <a:latin typeface="Times New Roman" panose="02020603050405020304" pitchFamily="18" charset="0"/>
                <a:cs typeface="Times New Roman" panose="02020603050405020304" pitchFamily="18" charset="0"/>
              </a:rPr>
              <a:t>control command, it can start the transfer between the peripheral device and the memory</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When the peripheral device sends a DMA request, the DMA controller activates the BR line, informing the CPU </a:t>
            </a:r>
            <a:r>
              <a:rPr lang="en-US" sz="2400" dirty="0" smtClean="0">
                <a:latin typeface="Times New Roman" panose="02020603050405020304" pitchFamily="18" charset="0"/>
                <a:cs typeface="Times New Roman" panose="02020603050405020304" pitchFamily="18" charset="0"/>
              </a:rPr>
              <a:t>to relinquish </a:t>
            </a:r>
            <a:r>
              <a:rPr lang="en-US" sz="2400" dirty="0">
                <a:latin typeface="Times New Roman" panose="02020603050405020304" pitchFamily="18" charset="0"/>
                <a:cs typeface="Times New Roman" panose="02020603050405020304" pitchFamily="18" charset="0"/>
              </a:rPr>
              <a:t>the buses.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CPU responds with its BG line, informing the DMA that its buses are disabled. The DMA then </a:t>
            </a:r>
            <a:r>
              <a:rPr lang="en-US" sz="2400" dirty="0" smtClean="0">
                <a:latin typeface="Times New Roman" panose="02020603050405020304" pitchFamily="18" charset="0"/>
                <a:cs typeface="Times New Roman" panose="02020603050405020304" pitchFamily="18" charset="0"/>
              </a:rPr>
              <a:t>puts the </a:t>
            </a:r>
            <a:r>
              <a:rPr lang="en-US" sz="2400" dirty="0">
                <a:latin typeface="Times New Roman" panose="02020603050405020304" pitchFamily="18" charset="0"/>
                <a:cs typeface="Times New Roman" panose="02020603050405020304" pitchFamily="18" charset="0"/>
              </a:rPr>
              <a:t>current value of its address register into the address bus, initiates the RD or WR signal, and sends a DMA acknowledge </a:t>
            </a:r>
            <a:r>
              <a:rPr lang="en-US" sz="2400" dirty="0" smtClean="0">
                <a:latin typeface="Times New Roman" panose="02020603050405020304" pitchFamily="18" charset="0"/>
                <a:cs typeface="Times New Roman" panose="02020603050405020304" pitchFamily="18" charset="0"/>
              </a:rPr>
              <a:t>to the </a:t>
            </a:r>
            <a:r>
              <a:rPr lang="en-US" sz="2400" dirty="0">
                <a:latin typeface="Times New Roman" panose="02020603050405020304" pitchFamily="18" charset="0"/>
                <a:cs typeface="Times New Roman" panose="02020603050405020304" pitchFamily="18" charset="0"/>
              </a:rPr>
              <a:t>peripheral device.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Note </a:t>
            </a:r>
            <a:r>
              <a:rPr lang="en-US" sz="2400" dirty="0">
                <a:latin typeface="Times New Roman" panose="02020603050405020304" pitchFamily="18" charset="0"/>
                <a:cs typeface="Times New Roman" panose="02020603050405020304" pitchFamily="18" charset="0"/>
              </a:rPr>
              <a:t>that the RD and WR lines in the DMA controller are bidirectional. </a:t>
            </a:r>
            <a:r>
              <a:rPr lang="en-US" sz="2400" dirty="0" smtClean="0">
                <a:latin typeface="Times New Roman" panose="02020603050405020304" pitchFamily="18" charset="0"/>
                <a:cs typeface="Times New Roman" panose="02020603050405020304" pitchFamily="18" charset="0"/>
              </a:rPr>
              <a:t>The direction </a:t>
            </a:r>
            <a:r>
              <a:rPr lang="en-US" sz="2400" dirty="0">
                <a:latin typeface="Times New Roman" panose="02020603050405020304" pitchFamily="18" charset="0"/>
                <a:cs typeface="Times New Roman" panose="02020603050405020304" pitchFamily="18" charset="0"/>
              </a:rPr>
              <a:t>of transfer </a:t>
            </a:r>
            <a:r>
              <a:rPr lang="en-US" sz="2400" dirty="0" smtClean="0">
                <a:latin typeface="Times New Roman" panose="02020603050405020304" pitchFamily="18" charset="0"/>
                <a:cs typeface="Times New Roman" panose="02020603050405020304" pitchFamily="18" charset="0"/>
              </a:rPr>
              <a:t>depends on </a:t>
            </a:r>
            <a:r>
              <a:rPr lang="en-US" sz="2400" dirty="0">
                <a:latin typeface="Times New Roman" panose="02020603050405020304" pitchFamily="18" charset="0"/>
                <a:cs typeface="Times New Roman" panose="02020603050405020304" pitchFamily="18" charset="0"/>
              </a:rPr>
              <a:t>the status of the BG line.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BG line. When BG = 0, the RD and WR are input lines allowing the CPU to </a:t>
            </a:r>
            <a:r>
              <a:rPr lang="en-US" sz="2400" dirty="0" smtClean="0">
                <a:latin typeface="Times New Roman" panose="02020603050405020304" pitchFamily="18" charset="0"/>
                <a:cs typeface="Times New Roman" panose="02020603050405020304" pitchFamily="18" charset="0"/>
              </a:rPr>
              <a:t>communicate with </a:t>
            </a:r>
            <a:r>
              <a:rPr lang="en-US" sz="2400" dirty="0">
                <a:latin typeface="Times New Roman" panose="02020603050405020304" pitchFamily="18" charset="0"/>
                <a:cs typeface="Times New Roman" panose="02020603050405020304" pitchFamily="18" charset="0"/>
              </a:rPr>
              <a:t>the internal DMA registers.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BG = 1, the RD and WR and output lines from the DMA controller to the </a:t>
            </a:r>
            <a:r>
              <a:rPr lang="en-US" sz="2400" dirty="0" smtClean="0">
                <a:latin typeface="Times New Roman" panose="02020603050405020304" pitchFamily="18" charset="0"/>
                <a:cs typeface="Times New Roman" panose="02020603050405020304" pitchFamily="18" charset="0"/>
              </a:rPr>
              <a:t>random access memory </a:t>
            </a:r>
            <a:r>
              <a:rPr lang="en-US" sz="2400" dirty="0">
                <a:latin typeface="Times New Roman" panose="02020603050405020304" pitchFamily="18" charset="0"/>
                <a:cs typeface="Times New Roman" panose="02020603050405020304" pitchFamily="18" charset="0"/>
              </a:rPr>
              <a:t>to specify the read or write operation for the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313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927" y="374072"/>
            <a:ext cx="11554691" cy="6179127"/>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When the peripheral device receives a DMA acknowledge, it puts a word in the data bus (for write) or receives a word from the data bus (for read). </a:t>
            </a:r>
          </a:p>
          <a:p>
            <a:pPr algn="just"/>
            <a:r>
              <a:rPr lang="en-US" sz="2400" dirty="0" smtClean="0">
                <a:latin typeface="Times New Roman" panose="02020603050405020304" pitchFamily="18" charset="0"/>
                <a:cs typeface="Times New Roman" panose="02020603050405020304" pitchFamily="18" charset="0"/>
              </a:rPr>
              <a:t>Thus the DMA controls the read or write operations and supplies the address for the memory. The peripheral unit can then communicate with memory through the data bus for direct transfer between the two units while the CPU is momentarily disabled.</a:t>
            </a:r>
          </a:p>
          <a:p>
            <a:pPr algn="just"/>
            <a:r>
              <a:rPr lang="en-US" sz="2400" dirty="0">
                <a:latin typeface="Times New Roman" panose="02020603050405020304" pitchFamily="18" charset="0"/>
                <a:cs typeface="Times New Roman" panose="02020603050405020304" pitchFamily="18" charset="0"/>
              </a:rPr>
              <a:t>For each word that is transferred, the DMA increments its address registers and decrements its word count </a:t>
            </a:r>
            <a:r>
              <a:rPr lang="en-US" sz="2400" dirty="0" smtClean="0">
                <a:latin typeface="Times New Roman" panose="02020603050405020304" pitchFamily="18" charset="0"/>
                <a:cs typeface="Times New Roman" panose="02020603050405020304" pitchFamily="18" charset="0"/>
              </a:rPr>
              <a:t>register.</a:t>
            </a:r>
          </a:p>
          <a:p>
            <a:pPr algn="just"/>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the word count register reaches zero, the DMA stops any further transfer and removes its bus request. It also </a:t>
            </a:r>
            <a:r>
              <a:rPr lang="en-US" sz="2400" dirty="0" smtClean="0">
                <a:latin typeface="Times New Roman" panose="02020603050405020304" pitchFamily="18" charset="0"/>
                <a:cs typeface="Times New Roman" panose="02020603050405020304" pitchFamily="18" charset="0"/>
              </a:rPr>
              <a:t>informs the </a:t>
            </a:r>
            <a:r>
              <a:rPr lang="en-US" sz="2400" dirty="0">
                <a:latin typeface="Times New Roman" panose="02020603050405020304" pitchFamily="18" charset="0"/>
                <a:cs typeface="Times New Roman" panose="02020603050405020304" pitchFamily="18" charset="0"/>
              </a:rPr>
              <a:t>CPU of the termination by means of an interrupt.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the CPU responds to the interrupt, it reads the content of the </a:t>
            </a:r>
            <a:r>
              <a:rPr lang="en-US" sz="2400" dirty="0" smtClean="0">
                <a:latin typeface="Times New Roman" panose="02020603050405020304" pitchFamily="18" charset="0"/>
                <a:cs typeface="Times New Roman" panose="02020603050405020304" pitchFamily="18" charset="0"/>
              </a:rPr>
              <a:t>word count </a:t>
            </a:r>
            <a:r>
              <a:rPr lang="en-US" sz="2400" dirty="0">
                <a:latin typeface="Times New Roman" panose="02020603050405020304" pitchFamily="18" charset="0"/>
                <a:cs typeface="Times New Roman" panose="02020603050405020304" pitchFamily="18" charset="0"/>
              </a:rPr>
              <a:t>register. The zero value of this register indicates that all the words were </a:t>
            </a:r>
            <a:r>
              <a:rPr lang="en-US" sz="2400">
                <a:latin typeface="Times New Roman" panose="02020603050405020304" pitchFamily="18" charset="0"/>
                <a:cs typeface="Times New Roman" panose="02020603050405020304" pitchFamily="18" charset="0"/>
              </a:rPr>
              <a:t>transferred </a:t>
            </a:r>
            <a:r>
              <a:rPr lang="en-US" sz="2400" smtClean="0">
                <a:latin typeface="Times New Roman" panose="02020603050405020304" pitchFamily="18" charset="0"/>
                <a:cs typeface="Times New Roman" panose="02020603050405020304" pitchFamily="18" charset="0"/>
              </a:rPr>
              <a:t>successfully.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0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473" y="290945"/>
            <a:ext cx="11402291" cy="6386946"/>
          </a:xfrm>
        </p:spPr>
        <p:txBody>
          <a:bodyPr>
            <a:normAutofit fontScale="92500"/>
          </a:bodyPr>
          <a:lstStyle/>
          <a:p>
            <a:pPr algn="just"/>
            <a:r>
              <a:rPr lang="en-US" sz="2600" dirty="0" smtClean="0">
                <a:latin typeface="Times New Roman" panose="02020603050405020304" pitchFamily="18" charset="0"/>
                <a:cs typeface="Times New Roman" panose="02020603050405020304" pitchFamily="18" charset="0"/>
              </a:rPr>
              <a:t>In </a:t>
            </a:r>
            <a:r>
              <a:rPr lang="en-US" sz="2600" dirty="0">
                <a:latin typeface="Times New Roman" panose="02020603050405020304" pitchFamily="18" charset="0"/>
                <a:cs typeface="Times New Roman" panose="02020603050405020304" pitchFamily="18" charset="0"/>
              </a:rPr>
              <a:t>the programmed I/O method, the I/O device does not have direct access to memory.</a:t>
            </a:r>
          </a:p>
          <a:p>
            <a:pPr algn="just"/>
            <a:r>
              <a:rPr lang="en-US" sz="2600" dirty="0" smtClean="0">
                <a:latin typeface="Times New Roman" panose="02020603050405020304" pitchFamily="18" charset="0"/>
                <a:cs typeface="Times New Roman" panose="02020603050405020304" pitchFamily="18" charset="0"/>
              </a:rPr>
              <a:t>An </a:t>
            </a:r>
            <a:r>
              <a:rPr lang="en-US" sz="2600" dirty="0">
                <a:latin typeface="Times New Roman" panose="02020603050405020304" pitchFamily="18" charset="0"/>
                <a:cs typeface="Times New Roman" panose="02020603050405020304" pitchFamily="18" charset="0"/>
              </a:rPr>
              <a:t>example of data transfer from an I/O device through an interface into the CPU is shown in </a:t>
            </a:r>
            <a:r>
              <a:rPr lang="en-US" sz="2600" dirty="0" smtClean="0">
                <a:latin typeface="Times New Roman" panose="02020603050405020304" pitchFamily="18" charset="0"/>
                <a:cs typeface="Times New Roman" panose="02020603050405020304" pitchFamily="18" charset="0"/>
              </a:rPr>
              <a:t>figure. </a:t>
            </a:r>
            <a:endParaRPr lang="en-US" sz="2600" dirty="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When </a:t>
            </a:r>
            <a:r>
              <a:rPr lang="en-US" sz="2600" dirty="0">
                <a:latin typeface="Times New Roman" panose="02020603050405020304" pitchFamily="18" charset="0"/>
                <a:cs typeface="Times New Roman" panose="02020603050405020304" pitchFamily="18" charset="0"/>
              </a:rPr>
              <a:t>a byte of data is available, the device places it in the I/O bus and enables its data valid line.</a:t>
            </a:r>
          </a:p>
          <a:p>
            <a:pPr algn="just"/>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interface accepts the byte into its data register and enables the data accepted line.</a:t>
            </a:r>
          </a:p>
          <a:p>
            <a:pPr algn="just"/>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interface sets a bit in the status register that we will refer to as an F or "flag" bit.</a:t>
            </a:r>
          </a:p>
          <a:p>
            <a:pPr algn="just"/>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device can now disables the data valid line, but it will not transfer another byte until the data accepted line is disables by the interface.</a:t>
            </a:r>
          </a:p>
          <a:p>
            <a:pPr algn="just"/>
            <a:r>
              <a:rPr lang="en-US" sz="2600" dirty="0" smtClean="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program is written for the computer to check the flag in the status register to determine if a byte has been placed in the data register by the I/O device.</a:t>
            </a:r>
          </a:p>
          <a:p>
            <a:pPr algn="just"/>
            <a:r>
              <a:rPr lang="en-US" sz="2600" dirty="0" smtClean="0">
                <a:latin typeface="Times New Roman" panose="02020603050405020304" pitchFamily="18" charset="0"/>
                <a:cs typeface="Times New Roman" panose="02020603050405020304" pitchFamily="18" charset="0"/>
              </a:rPr>
              <a:t>This </a:t>
            </a:r>
            <a:r>
              <a:rPr lang="en-US" sz="2600" dirty="0">
                <a:latin typeface="Times New Roman" panose="02020603050405020304" pitchFamily="18" charset="0"/>
                <a:cs typeface="Times New Roman" panose="02020603050405020304" pitchFamily="18" charset="0"/>
              </a:rPr>
              <a:t>is done by reading the status register into a CPU register and checking the value of the flag bit.</a:t>
            </a:r>
          </a:p>
          <a:p>
            <a:pPr algn="just"/>
            <a:r>
              <a:rPr lang="en-US" sz="2600" dirty="0" smtClean="0">
                <a:latin typeface="Times New Roman" panose="02020603050405020304" pitchFamily="18" charset="0"/>
                <a:cs typeface="Times New Roman" panose="02020603050405020304" pitchFamily="18" charset="0"/>
              </a:rPr>
              <a:t>Once </a:t>
            </a:r>
            <a:r>
              <a:rPr lang="en-US" sz="2600" dirty="0">
                <a:latin typeface="Times New Roman" panose="02020603050405020304" pitchFamily="18" charset="0"/>
                <a:cs typeface="Times New Roman" panose="02020603050405020304" pitchFamily="18" charset="0"/>
              </a:rPr>
              <a:t>the flag is cleared, the interface disables the data accepted line and the device can then transfer the next data byte.</a:t>
            </a:r>
          </a:p>
          <a:p>
            <a:endParaRPr lang="en-IN" dirty="0"/>
          </a:p>
        </p:txBody>
      </p:sp>
    </p:spTree>
    <p:extLst>
      <p:ext uri="{BB962C8B-B14F-4D97-AF65-F5344CB8AC3E}">
        <p14:creationId xmlns:p14="http://schemas.microsoft.com/office/powerpoint/2010/main" val="2463279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635" y="374073"/>
            <a:ext cx="11554691" cy="6248400"/>
          </a:xfrm>
        </p:spPr>
        <p:txBody>
          <a:bodyPr>
            <a:normAutofit/>
          </a:bodyPr>
          <a:lstStyle/>
          <a:p>
            <a:pPr marL="0" indent="0">
              <a:buNone/>
            </a:pPr>
            <a:r>
              <a:rPr lang="en-US" sz="2400" i="1" dirty="0">
                <a:solidFill>
                  <a:srgbClr val="FF0000"/>
                </a:solidFill>
                <a:latin typeface="Times New Roman" panose="02020603050405020304" pitchFamily="18" charset="0"/>
                <a:cs typeface="Times New Roman" panose="02020603050405020304" pitchFamily="18" charset="0"/>
              </a:rPr>
              <a:t>Example of Programmed I/O:</a:t>
            </a:r>
          </a:p>
          <a:p>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flowchart of the program that must be written for the CPU is shown </a:t>
            </a:r>
            <a:r>
              <a:rPr lang="en-US" sz="2400" dirty="0" smtClean="0">
                <a:latin typeface="Times New Roman" panose="02020603050405020304" pitchFamily="18" charset="0"/>
                <a:cs typeface="Times New Roman" panose="02020603050405020304" pitchFamily="18" charset="0"/>
              </a:rPr>
              <a:t>as follow</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dirty="0"/>
          </a:p>
        </p:txBody>
      </p:sp>
      <p:pic>
        <p:nvPicPr>
          <p:cNvPr id="4" name="Content Placeholder 3"/>
          <p:cNvPicPr>
            <a:picLocks noChangeAspect="1"/>
          </p:cNvPicPr>
          <p:nvPr/>
        </p:nvPicPr>
        <p:blipFill>
          <a:blip r:embed="rId2"/>
          <a:stretch>
            <a:fillRect/>
          </a:stretch>
        </p:blipFill>
        <p:spPr>
          <a:xfrm>
            <a:off x="4763344" y="1440873"/>
            <a:ext cx="2859272" cy="5181600"/>
          </a:xfrm>
          <a:prstGeom prst="rect">
            <a:avLst/>
          </a:prstGeom>
        </p:spPr>
      </p:pic>
    </p:spTree>
    <p:extLst>
      <p:ext uri="{BB962C8B-B14F-4D97-AF65-F5344CB8AC3E}">
        <p14:creationId xmlns:p14="http://schemas.microsoft.com/office/powerpoint/2010/main" val="2094944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304800"/>
            <a:ext cx="10515600" cy="5872163"/>
          </a:xfrm>
        </p:spPr>
        <p:txBody>
          <a:bodyPr/>
          <a:lstStyle/>
          <a:p>
            <a:r>
              <a:rPr lang="en-US" sz="2400" dirty="0">
                <a:latin typeface="Times New Roman" panose="02020603050405020304" pitchFamily="18" charset="0"/>
                <a:cs typeface="Times New Roman" panose="02020603050405020304" pitchFamily="18" charset="0"/>
              </a:rPr>
              <a:t>It is assumed that the device is sending a sequence of bytes that must be stored in memory.</a:t>
            </a:r>
          </a:p>
          <a:p>
            <a:r>
              <a:rPr lang="en-US" sz="2400" dirty="0">
                <a:latin typeface="Times New Roman" panose="02020603050405020304" pitchFamily="18" charset="0"/>
                <a:cs typeface="Times New Roman" panose="02020603050405020304" pitchFamily="18" charset="0"/>
              </a:rPr>
              <a:t>The transfer of each byte requires three instructions:</a:t>
            </a:r>
          </a:p>
          <a:p>
            <a:r>
              <a:rPr lang="en-US" sz="2400" dirty="0">
                <a:latin typeface="Times New Roman" panose="02020603050405020304" pitchFamily="18" charset="0"/>
                <a:cs typeface="Times New Roman" panose="02020603050405020304" pitchFamily="18" charset="0"/>
              </a:rPr>
              <a:t>1.Read the status register.</a:t>
            </a:r>
          </a:p>
          <a:p>
            <a:r>
              <a:rPr lang="en-US" sz="2400" dirty="0">
                <a:latin typeface="Times New Roman" panose="02020603050405020304" pitchFamily="18" charset="0"/>
                <a:cs typeface="Times New Roman" panose="02020603050405020304" pitchFamily="18" charset="0"/>
              </a:rPr>
              <a:t>2.Check the status of the flag bit and branch to step 1 if not set or to step 3 if set.</a:t>
            </a:r>
          </a:p>
          <a:p>
            <a:r>
              <a:rPr lang="en-US" sz="2400" dirty="0">
                <a:latin typeface="Times New Roman" panose="02020603050405020304" pitchFamily="18" charset="0"/>
                <a:cs typeface="Times New Roman" panose="02020603050405020304" pitchFamily="18" charset="0"/>
              </a:rPr>
              <a:t>3.Read the data register.</a:t>
            </a:r>
          </a:p>
          <a:p>
            <a:r>
              <a:rPr lang="en-US" sz="2400" dirty="0">
                <a:latin typeface="Times New Roman" panose="02020603050405020304" pitchFamily="18" charset="0"/>
                <a:cs typeface="Times New Roman" panose="02020603050405020304" pitchFamily="18" charset="0"/>
              </a:rPr>
              <a:t>Each byte is read into a CPU register and then transferred to memory with a store instruction.</a:t>
            </a:r>
          </a:p>
          <a:p>
            <a:r>
              <a:rPr lang="en-US" sz="2400" dirty="0">
                <a:latin typeface="Times New Roman" panose="02020603050405020304" pitchFamily="18" charset="0"/>
                <a:cs typeface="Times New Roman" panose="02020603050405020304" pitchFamily="18" charset="0"/>
              </a:rPr>
              <a:t>A common I/O programming task is to transfer a block of words from an I/O device and store them in a memory buffer.</a:t>
            </a:r>
          </a:p>
          <a:p>
            <a:endParaRPr lang="en-IN" dirty="0"/>
          </a:p>
        </p:txBody>
      </p:sp>
    </p:spTree>
    <p:extLst>
      <p:ext uri="{BB962C8B-B14F-4D97-AF65-F5344CB8AC3E}">
        <p14:creationId xmlns:p14="http://schemas.microsoft.com/office/powerpoint/2010/main" val="3275484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491" y="115744"/>
            <a:ext cx="11471564" cy="576984"/>
          </a:xfrm>
        </p:spPr>
        <p:txBody>
          <a:bodyPr>
            <a:normAutofit/>
          </a:bodyPr>
          <a:lstStyle/>
          <a:p>
            <a:r>
              <a:rPr lang="en-IN" sz="3500" dirty="0">
                <a:solidFill>
                  <a:srgbClr val="FF0000"/>
                </a:solidFill>
                <a:latin typeface="Times New Roman" panose="02020603050405020304" pitchFamily="18" charset="0"/>
                <a:cs typeface="Times New Roman" panose="02020603050405020304" pitchFamily="18" charset="0"/>
              </a:rPr>
              <a:t>Interrupt Initiated I/O</a:t>
            </a:r>
          </a:p>
        </p:txBody>
      </p:sp>
      <p:sp>
        <p:nvSpPr>
          <p:cNvPr id="3" name="Content Placeholder 2"/>
          <p:cNvSpPr>
            <a:spLocks noGrp="1"/>
          </p:cNvSpPr>
          <p:nvPr>
            <p:ph idx="1"/>
          </p:nvPr>
        </p:nvSpPr>
        <p:spPr>
          <a:xfrm>
            <a:off x="429491" y="692728"/>
            <a:ext cx="11471564" cy="5832763"/>
          </a:xfrm>
        </p:spPr>
        <p:txBody>
          <a:bodyPr>
            <a:normAutofit fontScale="70000" lnSpcReduction="20000"/>
          </a:bodyPr>
          <a:lstStyle/>
          <a:p>
            <a:pPr algn="just"/>
            <a:r>
              <a:rPr lang="en-US" sz="3100" dirty="0" smtClean="0">
                <a:latin typeface="Times New Roman" panose="02020603050405020304" pitchFamily="18" charset="0"/>
                <a:cs typeface="Times New Roman" panose="02020603050405020304" pitchFamily="18" charset="0"/>
              </a:rPr>
              <a:t>In </a:t>
            </a:r>
            <a:r>
              <a:rPr lang="en-US" sz="3100" dirty="0">
                <a:latin typeface="Times New Roman" panose="02020603050405020304" pitchFamily="18" charset="0"/>
                <a:cs typeface="Times New Roman" panose="02020603050405020304" pitchFamily="18" charset="0"/>
              </a:rPr>
              <a:t>programmed initiated, CPU stays in a program loop until the I/O unit indicates that it is ready for data transfer.</a:t>
            </a:r>
          </a:p>
          <a:p>
            <a:pPr algn="just"/>
            <a:r>
              <a:rPr lang="en-US" sz="3100" dirty="0" smtClean="0">
                <a:latin typeface="Times New Roman" panose="02020603050405020304" pitchFamily="18" charset="0"/>
                <a:cs typeface="Times New Roman" panose="02020603050405020304" pitchFamily="18" charset="0"/>
              </a:rPr>
              <a:t>This </a:t>
            </a:r>
            <a:r>
              <a:rPr lang="en-US" sz="3100" dirty="0">
                <a:latin typeface="Times New Roman" panose="02020603050405020304" pitchFamily="18" charset="0"/>
                <a:cs typeface="Times New Roman" panose="02020603050405020304" pitchFamily="18" charset="0"/>
              </a:rPr>
              <a:t>is a time consuming process since it keeps the processor busy needlessly.</a:t>
            </a:r>
          </a:p>
          <a:p>
            <a:pPr algn="just"/>
            <a:r>
              <a:rPr lang="en-US" sz="3100" dirty="0" smtClean="0">
                <a:latin typeface="Times New Roman" panose="02020603050405020304" pitchFamily="18" charset="0"/>
                <a:cs typeface="Times New Roman" panose="02020603050405020304" pitchFamily="18" charset="0"/>
              </a:rPr>
              <a:t>It </a:t>
            </a:r>
            <a:r>
              <a:rPr lang="en-US" sz="3100" dirty="0">
                <a:latin typeface="Times New Roman" panose="02020603050405020304" pitchFamily="18" charset="0"/>
                <a:cs typeface="Times New Roman" panose="02020603050405020304" pitchFamily="18" charset="0"/>
              </a:rPr>
              <a:t>can be avoided by using an interrupt facility and a special command to inform the interface to issue an interrupt request signal when data are available from the device.</a:t>
            </a:r>
          </a:p>
          <a:p>
            <a:pPr algn="just"/>
            <a:r>
              <a:rPr lang="en-US" sz="3100" dirty="0" smtClean="0">
                <a:latin typeface="Times New Roman" panose="02020603050405020304" pitchFamily="18" charset="0"/>
                <a:cs typeface="Times New Roman" panose="02020603050405020304" pitchFamily="18" charset="0"/>
              </a:rPr>
              <a:t>In </a:t>
            </a:r>
            <a:r>
              <a:rPr lang="en-US" sz="3100" dirty="0">
                <a:latin typeface="Times New Roman" panose="02020603050405020304" pitchFamily="18" charset="0"/>
                <a:cs typeface="Times New Roman" panose="02020603050405020304" pitchFamily="18" charset="0"/>
              </a:rPr>
              <a:t>the meantime CPU can proceed to execute another program.</a:t>
            </a:r>
          </a:p>
          <a:p>
            <a:pPr algn="just"/>
            <a:r>
              <a:rPr lang="en-US" sz="3100" dirty="0" smtClean="0">
                <a:latin typeface="Times New Roman" panose="02020603050405020304" pitchFamily="18" charset="0"/>
                <a:cs typeface="Times New Roman" panose="02020603050405020304" pitchFamily="18" charset="0"/>
              </a:rPr>
              <a:t>The </a:t>
            </a:r>
            <a:r>
              <a:rPr lang="en-US" sz="3100" dirty="0">
                <a:latin typeface="Times New Roman" panose="02020603050405020304" pitchFamily="18" charset="0"/>
                <a:cs typeface="Times New Roman" panose="02020603050405020304" pitchFamily="18" charset="0"/>
              </a:rPr>
              <a:t>interface meanwhile keeps monitoring the device.</a:t>
            </a:r>
          </a:p>
          <a:p>
            <a:pPr algn="just"/>
            <a:r>
              <a:rPr lang="en-US" sz="3100" dirty="0" smtClean="0">
                <a:latin typeface="Times New Roman" panose="02020603050405020304" pitchFamily="18" charset="0"/>
                <a:cs typeface="Times New Roman" panose="02020603050405020304" pitchFamily="18" charset="0"/>
              </a:rPr>
              <a:t>When </a:t>
            </a:r>
            <a:r>
              <a:rPr lang="en-US" sz="3100" dirty="0">
                <a:latin typeface="Times New Roman" panose="02020603050405020304" pitchFamily="18" charset="0"/>
                <a:cs typeface="Times New Roman" panose="02020603050405020304" pitchFamily="18" charset="0"/>
              </a:rPr>
              <a:t>the interface determines that the device is ready for data transfer, it generates an interrupt request to the computer.</a:t>
            </a:r>
          </a:p>
          <a:p>
            <a:pPr algn="just"/>
            <a:r>
              <a:rPr lang="en-US" sz="3100" dirty="0" smtClean="0">
                <a:latin typeface="Times New Roman" panose="02020603050405020304" pitchFamily="18" charset="0"/>
                <a:cs typeface="Times New Roman" panose="02020603050405020304" pitchFamily="18" charset="0"/>
              </a:rPr>
              <a:t>While </a:t>
            </a:r>
            <a:r>
              <a:rPr lang="en-US" sz="3100" dirty="0">
                <a:latin typeface="Times New Roman" panose="02020603050405020304" pitchFamily="18" charset="0"/>
                <a:cs typeface="Times New Roman" panose="02020603050405020304" pitchFamily="18" charset="0"/>
              </a:rPr>
              <a:t>the CPU is running a program, it does not check the flag. However, when the flag is set, the computer is momentarily interrupted from </a:t>
            </a:r>
            <a:r>
              <a:rPr lang="en-US" sz="3100" dirty="0" err="1" smtClean="0">
                <a:latin typeface="Times New Roman" panose="02020603050405020304" pitchFamily="18" charset="0"/>
                <a:cs typeface="Times New Roman" panose="02020603050405020304" pitchFamily="18" charset="0"/>
              </a:rPr>
              <a:t>proceessing</a:t>
            </a:r>
            <a:r>
              <a:rPr lang="en-US" sz="3100" dirty="0" smtClean="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with the current program and is informed of the fact that the flag has been set.</a:t>
            </a:r>
          </a:p>
          <a:p>
            <a:pPr algn="just"/>
            <a:r>
              <a:rPr lang="en-US" sz="3100" dirty="0" smtClean="0">
                <a:latin typeface="Times New Roman" panose="02020603050405020304" pitchFamily="18" charset="0"/>
                <a:cs typeface="Times New Roman" panose="02020603050405020304" pitchFamily="18" charset="0"/>
              </a:rPr>
              <a:t>The </a:t>
            </a:r>
            <a:r>
              <a:rPr lang="en-US" sz="3100" dirty="0">
                <a:latin typeface="Times New Roman" panose="02020603050405020304" pitchFamily="18" charset="0"/>
                <a:cs typeface="Times New Roman" panose="02020603050405020304" pitchFamily="18" charset="0"/>
              </a:rPr>
              <a:t>CPU </a:t>
            </a:r>
            <a:r>
              <a:rPr lang="en-US" sz="3100" dirty="0" smtClean="0">
                <a:latin typeface="Times New Roman" panose="02020603050405020304" pitchFamily="18" charset="0"/>
                <a:cs typeface="Times New Roman" panose="02020603050405020304" pitchFamily="18" charset="0"/>
              </a:rPr>
              <a:t>move </a:t>
            </a:r>
            <a:r>
              <a:rPr lang="en-US" sz="3100" dirty="0">
                <a:latin typeface="Times New Roman" panose="02020603050405020304" pitchFamily="18" charset="0"/>
                <a:cs typeface="Times New Roman" panose="02020603050405020304" pitchFamily="18" charset="0"/>
              </a:rPr>
              <a:t>from what it is doing to take care of the input or output transfer.</a:t>
            </a:r>
          </a:p>
          <a:p>
            <a:pPr algn="just"/>
            <a:r>
              <a:rPr lang="en-US" sz="3100" dirty="0" smtClean="0">
                <a:latin typeface="Times New Roman" panose="02020603050405020304" pitchFamily="18" charset="0"/>
                <a:cs typeface="Times New Roman" panose="02020603050405020304" pitchFamily="18" charset="0"/>
              </a:rPr>
              <a:t>After </a:t>
            </a:r>
            <a:r>
              <a:rPr lang="en-US" sz="3100" dirty="0">
                <a:latin typeface="Times New Roman" panose="02020603050405020304" pitchFamily="18" charset="0"/>
                <a:cs typeface="Times New Roman" panose="02020603050405020304" pitchFamily="18" charset="0"/>
              </a:rPr>
              <a:t>the transfer is completed, the computer returns to the previous program to continue what it was doing before the interrupt.</a:t>
            </a:r>
          </a:p>
          <a:p>
            <a:pPr algn="just"/>
            <a:r>
              <a:rPr lang="en-US" sz="3100" dirty="0" smtClean="0">
                <a:latin typeface="Times New Roman" panose="02020603050405020304" pitchFamily="18" charset="0"/>
                <a:cs typeface="Times New Roman" panose="02020603050405020304" pitchFamily="18" charset="0"/>
              </a:rPr>
              <a:t>The </a:t>
            </a:r>
            <a:r>
              <a:rPr lang="en-US" sz="3100" dirty="0">
                <a:latin typeface="Times New Roman" panose="02020603050405020304" pitchFamily="18" charset="0"/>
                <a:cs typeface="Times New Roman" panose="02020603050405020304" pitchFamily="18" charset="0"/>
              </a:rPr>
              <a:t>CPU responds to the interrupt signal by storing the return address from the program counter into a memory stack and then control branches to a service routine that processes the required I/O transfer.</a:t>
            </a:r>
          </a:p>
          <a:p>
            <a:endParaRPr lang="en-IN" dirty="0"/>
          </a:p>
        </p:txBody>
      </p:sp>
    </p:spTree>
    <p:extLst>
      <p:ext uri="{BB962C8B-B14F-4D97-AF65-F5344CB8AC3E}">
        <p14:creationId xmlns:p14="http://schemas.microsoft.com/office/powerpoint/2010/main" val="403602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26"/>
            <a:ext cx="11388436" cy="729384"/>
          </a:xfrm>
        </p:spPr>
        <p:txBody>
          <a:bodyPr>
            <a:normAutofit/>
          </a:bodyPr>
          <a:lstStyle/>
          <a:p>
            <a:r>
              <a:rPr lang="en-US" sz="3500" dirty="0">
                <a:solidFill>
                  <a:srgbClr val="FF0000"/>
                </a:solidFill>
                <a:latin typeface="Times New Roman" panose="02020603050405020304" pitchFamily="18" charset="0"/>
                <a:cs typeface="Times New Roman" panose="02020603050405020304" pitchFamily="18" charset="0"/>
              </a:rPr>
              <a:t>Direct Memory Access (DMA</a:t>
            </a:r>
            <a:r>
              <a:rPr lang="en-US" sz="3500" dirty="0" smtClean="0">
                <a:solidFill>
                  <a:srgbClr val="FF0000"/>
                </a:solidFill>
                <a:latin typeface="Times New Roman" panose="02020603050405020304" pitchFamily="18" charset="0"/>
                <a:cs typeface="Times New Roman" panose="02020603050405020304" pitchFamily="18" charset="0"/>
              </a:rPr>
              <a:t>)</a:t>
            </a:r>
            <a:endParaRPr lang="en-IN" sz="35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4182" y="1094510"/>
            <a:ext cx="11291454" cy="5666508"/>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transfer of data between a fast storage device such as magnetic disk </a:t>
            </a:r>
            <a:r>
              <a:rPr lang="en-US" sz="2400" dirty="0" smtClean="0">
                <a:latin typeface="Times New Roman" panose="02020603050405020304" pitchFamily="18" charset="0"/>
                <a:cs typeface="Times New Roman" panose="02020603050405020304" pitchFamily="18" charset="0"/>
              </a:rPr>
              <a:t>and memory </a:t>
            </a:r>
            <a:r>
              <a:rPr lang="en-US" sz="2400" dirty="0">
                <a:latin typeface="Times New Roman" panose="02020603050405020304" pitchFamily="18" charset="0"/>
                <a:cs typeface="Times New Roman" panose="02020603050405020304" pitchFamily="18" charset="0"/>
              </a:rPr>
              <a:t>is often limited by the speed of the CPU. Removing the CPU from </a:t>
            </a:r>
            <a:r>
              <a:rPr lang="en-US" sz="2400" dirty="0" smtClean="0">
                <a:latin typeface="Times New Roman" panose="02020603050405020304" pitchFamily="18" charset="0"/>
                <a:cs typeface="Times New Roman" panose="02020603050405020304" pitchFamily="18" charset="0"/>
              </a:rPr>
              <a:t>the path </a:t>
            </a:r>
            <a:r>
              <a:rPr lang="en-US" sz="2400" dirty="0">
                <a:latin typeface="Times New Roman" panose="02020603050405020304" pitchFamily="18" charset="0"/>
                <a:cs typeface="Times New Roman" panose="02020603050405020304" pitchFamily="18" charset="0"/>
              </a:rPr>
              <a:t>and letting the peripheral device manage the memory buses </a:t>
            </a:r>
            <a:r>
              <a:rPr lang="en-US" sz="2400" dirty="0" smtClean="0">
                <a:latin typeface="Times New Roman" panose="02020603050405020304" pitchFamily="18" charset="0"/>
                <a:cs typeface="Times New Roman" panose="02020603050405020304" pitchFamily="18" charset="0"/>
              </a:rPr>
              <a:t>directly would improve the speed of transfer. This transfer techniques is called Direct Memory Access (DMA). During DMA transfer the CPU is idle and has no control of the memory buses. </a:t>
            </a: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57746" y="3482441"/>
            <a:ext cx="9878291" cy="2850016"/>
          </a:xfrm>
          <a:prstGeom prst="rect">
            <a:avLst/>
          </a:prstGeom>
        </p:spPr>
      </p:pic>
    </p:spTree>
    <p:extLst>
      <p:ext uri="{BB962C8B-B14F-4D97-AF65-F5344CB8AC3E}">
        <p14:creationId xmlns:p14="http://schemas.microsoft.com/office/powerpoint/2010/main" val="77333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909" y="457200"/>
            <a:ext cx="11513127" cy="6248400"/>
          </a:xfrm>
        </p:spPr>
        <p:txBody>
          <a:bodyPr/>
          <a:lstStyle/>
          <a:p>
            <a:pPr algn="just"/>
            <a:r>
              <a:rPr lang="en-IN" sz="2400" i="1" dirty="0" smtClean="0">
                <a:solidFill>
                  <a:srgbClr val="FF0000"/>
                </a:solidFill>
                <a:latin typeface="Times New Roman" panose="02020603050405020304" pitchFamily="18" charset="0"/>
                <a:cs typeface="Times New Roman" panose="02020603050405020304" pitchFamily="18" charset="0"/>
              </a:rPr>
              <a:t>Bus Request:-</a:t>
            </a:r>
            <a:r>
              <a:rPr lang="en-IN" sz="2400" dirty="0" smtClean="0">
                <a:latin typeface="Times New Roman" panose="02020603050405020304" pitchFamily="18" charset="0"/>
                <a:cs typeface="Times New Roman" panose="02020603050405020304" pitchFamily="18" charset="0"/>
              </a:rPr>
              <a:t> The bus request input is used by the DMA controller to request the CPU to relinquish control of the buses. When the input is active, the CPU terminates the execution of the current instruction and place the address, data bus, read and write lines into high impedance state. The high impedance state behaves like an open circuit, which means that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output is disconnected and does not have a logic </a:t>
            </a:r>
            <a:r>
              <a:rPr lang="en-US" sz="2400" dirty="0" smtClean="0">
                <a:latin typeface="Times New Roman" panose="02020603050405020304" pitchFamily="18" charset="0"/>
                <a:cs typeface="Times New Roman" panose="02020603050405020304" pitchFamily="18" charset="0"/>
              </a:rPr>
              <a:t>significance.</a:t>
            </a:r>
          </a:p>
          <a:p>
            <a:pPr algn="just"/>
            <a:r>
              <a:rPr lang="en-US" sz="2400" i="1" dirty="0" smtClean="0">
                <a:solidFill>
                  <a:srgbClr val="FF0000"/>
                </a:solidFill>
                <a:latin typeface="Times New Roman" panose="02020603050405020304" pitchFamily="18" charset="0"/>
                <a:cs typeface="Times New Roman" panose="02020603050405020304" pitchFamily="18" charset="0"/>
              </a:rPr>
              <a:t>Bus Grant:-</a:t>
            </a:r>
            <a:r>
              <a:rPr lang="en-IN" sz="2400" i="1" dirty="0" smtClean="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CPU activates the Bus grant (</a:t>
            </a:r>
            <a:r>
              <a:rPr lang="en-US" sz="2400" dirty="0" smtClean="0">
                <a:latin typeface="Times New Roman" panose="02020603050405020304" pitchFamily="18" charset="0"/>
                <a:ea typeface="Tahoma" panose="020B0604030504040204" pitchFamily="34" charset="0"/>
                <a:cs typeface="Times New Roman" panose="02020603050405020304" pitchFamily="18" charset="0"/>
              </a:rPr>
              <a:t>BG) output </a:t>
            </a:r>
            <a:r>
              <a:rPr lang="en-US" sz="2400" dirty="0">
                <a:latin typeface="Times New Roman" panose="02020603050405020304" pitchFamily="18" charset="0"/>
                <a:ea typeface="Tahoma" panose="020B0604030504040204" pitchFamily="34" charset="0"/>
                <a:cs typeface="Times New Roman" panose="02020603050405020304" pitchFamily="18" charset="0"/>
              </a:rPr>
              <a:t>to inform the external DMA that the buses are in the high -impedance state. The DMA that originated the bus </a:t>
            </a:r>
            <a:r>
              <a:rPr lang="en-US" sz="2400" dirty="0" smtClean="0">
                <a:latin typeface="Times New Roman" panose="02020603050405020304" pitchFamily="18" charset="0"/>
                <a:ea typeface="Tahoma" panose="020B0604030504040204" pitchFamily="34" charset="0"/>
                <a:cs typeface="Times New Roman" panose="02020603050405020304" pitchFamily="18" charset="0"/>
              </a:rPr>
              <a:t>request can </a:t>
            </a:r>
            <a:r>
              <a:rPr lang="en-US" sz="2400" dirty="0">
                <a:latin typeface="Times New Roman" panose="02020603050405020304" pitchFamily="18" charset="0"/>
                <a:ea typeface="Tahoma" panose="020B0604030504040204" pitchFamily="34" charset="0"/>
                <a:cs typeface="Times New Roman" panose="02020603050405020304" pitchFamily="18" charset="0"/>
              </a:rPr>
              <a:t>now take control of the buses to conduct memory transfers without processor intervention. When the DMA terminates </a:t>
            </a:r>
            <a:r>
              <a:rPr lang="en-US" sz="2400" dirty="0" smtClean="0">
                <a:latin typeface="Times New Roman" panose="02020603050405020304" pitchFamily="18" charset="0"/>
                <a:ea typeface="Tahoma" panose="020B0604030504040204" pitchFamily="34" charset="0"/>
                <a:cs typeface="Times New Roman" panose="02020603050405020304" pitchFamily="18" charset="0"/>
              </a:rPr>
              <a:t>the transfer</a:t>
            </a:r>
            <a:r>
              <a:rPr lang="en-US" sz="2400" dirty="0">
                <a:latin typeface="Times New Roman" panose="02020603050405020304" pitchFamily="18" charset="0"/>
                <a:ea typeface="Tahoma" panose="020B0604030504040204" pitchFamily="34" charset="0"/>
                <a:cs typeface="Times New Roman" panose="02020603050405020304" pitchFamily="18" charset="0"/>
              </a:rPr>
              <a:t>, it disables the bus request line. The CPU disables the bus grant, takes control of the buses, and returns to its </a:t>
            </a:r>
            <a:r>
              <a:rPr lang="en-US" sz="2400" dirty="0" smtClean="0">
                <a:latin typeface="Times New Roman" panose="02020603050405020304" pitchFamily="18" charset="0"/>
                <a:ea typeface="Tahoma" panose="020B0604030504040204" pitchFamily="34" charset="0"/>
                <a:cs typeface="Times New Roman" panose="02020603050405020304" pitchFamily="18" charset="0"/>
              </a:rPr>
              <a:t>normal operation</a:t>
            </a:r>
            <a:r>
              <a:rPr lang="en-US" sz="2400" dirty="0" smtClean="0">
                <a:latin typeface="Times New Roman" panose="02020603050405020304" pitchFamily="18" charset="0"/>
                <a:ea typeface="Tahoma" panose="020B0604030504040204" pitchFamily="34" charset="0"/>
                <a:cs typeface="Times New Roman" panose="02020603050405020304" pitchFamily="18" charset="0"/>
              </a:rPr>
              <a: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the DMA takes control of the bus system, it communicates directly with the memory. The transfer can be made </a:t>
            </a:r>
            <a:r>
              <a:rPr lang="en-US" sz="2400" dirty="0" smtClean="0">
                <a:latin typeface="Times New Roman" panose="02020603050405020304" pitchFamily="18" charset="0"/>
                <a:cs typeface="Times New Roman" panose="02020603050405020304" pitchFamily="18" charset="0"/>
              </a:rPr>
              <a:t>in </a:t>
            </a:r>
            <a:r>
              <a:rPr lang="en-IN" sz="2400" dirty="0" smtClean="0">
                <a:latin typeface="Times New Roman" panose="02020603050405020304" pitchFamily="18" charset="0"/>
                <a:cs typeface="Times New Roman" panose="02020603050405020304" pitchFamily="18" charset="0"/>
              </a:rPr>
              <a:t>several </a:t>
            </a:r>
            <a:r>
              <a:rPr lang="en-IN" sz="2400" dirty="0">
                <a:latin typeface="Times New Roman" panose="02020603050405020304" pitchFamily="18" charset="0"/>
                <a:cs typeface="Times New Roman" panose="02020603050405020304" pitchFamily="18" charset="0"/>
              </a:rPr>
              <a:t>ways</a:t>
            </a:r>
            <a:r>
              <a:rPr lang="en-IN" dirty="0"/>
              <a:t>.</a:t>
            </a:r>
            <a:endParaRPr lang="en-IN" sz="2400"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43211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34836" y="1359438"/>
            <a:ext cx="9795164" cy="5109574"/>
          </a:xfrm>
          <a:prstGeom prst="rect">
            <a:avLst/>
          </a:prstGeom>
        </p:spPr>
      </p:pic>
      <p:sp>
        <p:nvSpPr>
          <p:cNvPr id="5" name="Rectangle 4"/>
          <p:cNvSpPr/>
          <p:nvPr/>
        </p:nvSpPr>
        <p:spPr>
          <a:xfrm>
            <a:off x="533207" y="528843"/>
            <a:ext cx="2508059" cy="461665"/>
          </a:xfrm>
          <a:prstGeom prst="rect">
            <a:avLst/>
          </a:prstGeom>
        </p:spPr>
        <p:txBody>
          <a:bodyPr wrap="none">
            <a:spAutoFit/>
          </a:bodyPr>
          <a:lstStyle/>
          <a:p>
            <a:pPr algn="just">
              <a:buFont typeface="Wingdings" panose="05000000000000000000" pitchFamily="2" charset="2"/>
              <a:buChar char="Ø"/>
            </a:pPr>
            <a:r>
              <a:rPr lang="en-IN" sz="2400" b="1" i="1" dirty="0">
                <a:solidFill>
                  <a:srgbClr val="FF0000"/>
                </a:solidFill>
                <a:latin typeface="Times New Roman" panose="02020603050405020304" pitchFamily="18" charset="0"/>
                <a:cs typeface="Times New Roman" panose="02020603050405020304" pitchFamily="18" charset="0"/>
              </a:rPr>
              <a:t>DMA Controller</a:t>
            </a:r>
            <a:endParaRPr lang="en-US" sz="24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8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237" y="249382"/>
            <a:ext cx="11693236" cy="6497782"/>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The DMA controller has three registers: an address register, a word count register, and a control register. </a:t>
            </a:r>
          </a:p>
          <a:p>
            <a:pPr algn="just"/>
            <a:r>
              <a:rPr lang="en-US" sz="2400" dirty="0">
                <a:latin typeface="Times New Roman" panose="02020603050405020304" pitchFamily="18" charset="0"/>
                <a:cs typeface="Times New Roman" panose="02020603050405020304" pitchFamily="18" charset="0"/>
              </a:rPr>
              <a:t>The </a:t>
            </a:r>
            <a:r>
              <a:rPr lang="en-US" sz="2400" i="1" dirty="0">
                <a:solidFill>
                  <a:srgbClr val="FF0000"/>
                </a:solidFill>
                <a:latin typeface="Times New Roman" panose="02020603050405020304" pitchFamily="18" charset="0"/>
                <a:cs typeface="Times New Roman" panose="02020603050405020304" pitchFamily="18" charset="0"/>
              </a:rPr>
              <a:t>Address Register </a:t>
            </a:r>
            <a:r>
              <a:rPr lang="en-US" sz="2400" dirty="0">
                <a:latin typeface="Times New Roman" panose="02020603050405020304" pitchFamily="18" charset="0"/>
                <a:cs typeface="Times New Roman" panose="02020603050405020304" pitchFamily="18" charset="0"/>
              </a:rPr>
              <a:t>contains an address to specify the desired location in memory. The address bits go through bus buffers into the address bus. The address register is incremented after each word that is transferred to memory.</a:t>
            </a:r>
          </a:p>
          <a:p>
            <a:pPr algn="just"/>
            <a:r>
              <a:rPr lang="en-US" sz="2400" dirty="0">
                <a:latin typeface="Times New Roman" panose="02020603050405020304" pitchFamily="18" charset="0"/>
                <a:cs typeface="Times New Roman" panose="02020603050405020304" pitchFamily="18" charset="0"/>
              </a:rPr>
              <a:t>The </a:t>
            </a:r>
            <a:r>
              <a:rPr lang="en-US" sz="2400" i="1" dirty="0">
                <a:solidFill>
                  <a:srgbClr val="FF0000"/>
                </a:solidFill>
                <a:latin typeface="Times New Roman" panose="02020603050405020304" pitchFamily="18" charset="0"/>
                <a:cs typeface="Times New Roman" panose="02020603050405020304" pitchFamily="18" charset="0"/>
              </a:rPr>
              <a:t>Word Count Register </a:t>
            </a:r>
            <a:r>
              <a:rPr lang="en-US" sz="2400" dirty="0">
                <a:latin typeface="Times New Roman" panose="02020603050405020304" pitchFamily="18" charset="0"/>
                <a:cs typeface="Times New Roman" panose="02020603050405020304" pitchFamily="18" charset="0"/>
              </a:rPr>
              <a:t>specifies the number of words that must be transferred. The word count register is incremented after each word that is transferred to memory. The word count register holds the number of words to be transferred. This register is decremented by one after each word transfer and internally tested for zero. </a:t>
            </a:r>
          </a:p>
          <a:p>
            <a:pPr algn="just"/>
            <a:r>
              <a:rPr lang="en-US" sz="2400" dirty="0">
                <a:latin typeface="Times New Roman" panose="02020603050405020304" pitchFamily="18" charset="0"/>
                <a:cs typeface="Times New Roman" panose="02020603050405020304" pitchFamily="18" charset="0"/>
              </a:rPr>
              <a:t>The </a:t>
            </a:r>
            <a:r>
              <a:rPr lang="en-US" sz="2400" i="1" dirty="0">
                <a:solidFill>
                  <a:srgbClr val="FF0000"/>
                </a:solidFill>
                <a:latin typeface="Times New Roman" panose="02020603050405020304" pitchFamily="18" charset="0"/>
                <a:cs typeface="Times New Roman" panose="02020603050405020304" pitchFamily="18" charset="0"/>
              </a:rPr>
              <a:t>Control Register </a:t>
            </a:r>
            <a:r>
              <a:rPr lang="en-US" sz="2400" dirty="0">
                <a:latin typeface="Times New Roman" panose="02020603050405020304" pitchFamily="18" charset="0"/>
                <a:cs typeface="Times New Roman" panose="02020603050405020304" pitchFamily="18" charset="0"/>
              </a:rPr>
              <a:t>specifies the mode of transfer. All registers in the DMA appear to the CPU as I/O interface registers. Thus the CPU can read from or write into the DMA registers under program control via the data bus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data transfer may be done directly between the device and memory under control of the </a:t>
            </a:r>
            <a:r>
              <a:rPr lang="en-US" sz="2400" dirty="0" smtClean="0">
                <a:latin typeface="Times New Roman" panose="02020603050405020304" pitchFamily="18" charset="0"/>
                <a:cs typeface="Times New Roman" panose="02020603050405020304" pitchFamily="18" charset="0"/>
              </a:rPr>
              <a:t>DMA.</a:t>
            </a:r>
          </a:p>
          <a:p>
            <a:pPr algn="just"/>
            <a:r>
              <a:rPr lang="en-US" sz="2400" dirty="0">
                <a:latin typeface="Times New Roman" panose="02020603050405020304" pitchFamily="18" charset="0"/>
                <a:cs typeface="Times New Roman" panose="02020603050405020304" pitchFamily="18" charset="0"/>
              </a:rPr>
              <a:t>The unit communicates with the CPU via the </a:t>
            </a:r>
            <a:r>
              <a:rPr lang="en-US" sz="2400" dirty="0" smtClean="0">
                <a:latin typeface="Times New Roman" panose="02020603050405020304" pitchFamily="18" charset="0"/>
                <a:cs typeface="Times New Roman" panose="02020603050405020304" pitchFamily="18" charset="0"/>
              </a:rPr>
              <a:t>data bus </a:t>
            </a:r>
            <a:r>
              <a:rPr lang="en-US" sz="2400" dirty="0">
                <a:latin typeface="Times New Roman" panose="02020603050405020304" pitchFamily="18" charset="0"/>
                <a:cs typeface="Times New Roman" panose="02020603050405020304" pitchFamily="18" charset="0"/>
              </a:rPr>
              <a:t>and control lines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registers in the DMA are selected by the CPU through the address bus by enabling the DS (</a:t>
            </a:r>
            <a:r>
              <a:rPr lang="en-US" sz="2400" dirty="0" smtClean="0">
                <a:latin typeface="Times New Roman" panose="02020603050405020304" pitchFamily="18" charset="0"/>
                <a:cs typeface="Times New Roman" panose="02020603050405020304" pitchFamily="18" charset="0"/>
              </a:rPr>
              <a:t>DMA select</a:t>
            </a:r>
            <a:r>
              <a:rPr lang="en-US" sz="2400" dirty="0">
                <a:latin typeface="Times New Roman" panose="02020603050405020304" pitchFamily="18" charset="0"/>
                <a:cs typeface="Times New Roman" panose="02020603050405020304" pitchFamily="18" charset="0"/>
              </a:rPr>
              <a:t>) and RS (register select) inputs.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RD (read) and WR (write) inputs are bidirectional</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04708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1634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Tahoma</vt:lpstr>
      <vt:lpstr>Times New Roman</vt:lpstr>
      <vt:lpstr>Wingdings</vt:lpstr>
      <vt:lpstr>Office Theme</vt:lpstr>
      <vt:lpstr>Modes of Data Transfer</vt:lpstr>
      <vt:lpstr>PowerPoint Presentation</vt:lpstr>
      <vt:lpstr>PowerPoint Presentation</vt:lpstr>
      <vt:lpstr>PowerPoint Presentation</vt:lpstr>
      <vt:lpstr>Interrupt Initiated I/O</vt:lpstr>
      <vt:lpstr>Direct Memory Access (DMA)</vt:lpstr>
      <vt:lpstr>PowerPoint Presentation</vt:lpstr>
      <vt:lpstr>PowerPoint Presentation</vt:lpstr>
      <vt:lpstr>PowerPoint Presentation</vt:lpstr>
      <vt:lpstr>PowerPoint Presentation</vt:lpstr>
      <vt:lpstr>DMA Transfer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Modes of Data Transfer</dc:title>
  <dc:creator>sanjeev sir</dc:creator>
  <cp:lastModifiedBy>sanjeev sir</cp:lastModifiedBy>
  <cp:revision>14</cp:revision>
  <dcterms:created xsi:type="dcterms:W3CDTF">2023-02-13T04:28:16Z</dcterms:created>
  <dcterms:modified xsi:type="dcterms:W3CDTF">2023-02-15T11:04:57Z</dcterms:modified>
</cp:coreProperties>
</file>