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61" r:id="rId3"/>
    <p:sldId id="264" r:id="rId4"/>
    <p:sldId id="282" r:id="rId5"/>
    <p:sldId id="285" r:id="rId6"/>
    <p:sldId id="286" r:id="rId7"/>
    <p:sldId id="287" r:id="rId8"/>
    <p:sldId id="288" r:id="rId9"/>
    <p:sldId id="289" r:id="rId10"/>
    <p:sldId id="290" r:id="rId11"/>
    <p:sldId id="291" r:id="rId12"/>
    <p:sldId id="292" r:id="rId13"/>
    <p:sldId id="293" r:id="rId14"/>
    <p:sldId id="294" r:id="rId15"/>
    <p:sldId id="295" r:id="rId16"/>
    <p:sldId id="265" r:id="rId17"/>
    <p:sldId id="274" r:id="rId18"/>
    <p:sldId id="266" r:id="rId19"/>
    <p:sldId id="267" r:id="rId20"/>
    <p:sldId id="268" r:id="rId21"/>
    <p:sldId id="270" r:id="rId22"/>
    <p:sldId id="271" r:id="rId23"/>
    <p:sldId id="272" r:id="rId24"/>
    <p:sldId id="273" r:id="rId25"/>
    <p:sldId id="301" r:id="rId26"/>
    <p:sldId id="277" r:id="rId27"/>
    <p:sldId id="302" r:id="rId28"/>
    <p:sldId id="296" r:id="rId29"/>
    <p:sldId id="297" r:id="rId30"/>
    <p:sldId id="278" r:id="rId31"/>
    <p:sldId id="279" r:id="rId32"/>
    <p:sldId id="303" r:id="rId33"/>
    <p:sldId id="280" r:id="rId34"/>
    <p:sldId id="304" r:id="rId35"/>
    <p:sldId id="305" r:id="rId36"/>
    <p:sldId id="308" r:id="rId37"/>
    <p:sldId id="307" r:id="rId38"/>
    <p:sldId id="306" r:id="rId39"/>
    <p:sldId id="300" r:id="rId40"/>
    <p:sldId id="310" r:id="rId41"/>
    <p:sldId id="309" r:id="rId42"/>
    <p:sldId id="311" r:id="rId43"/>
    <p:sldId id="312" r:id="rId44"/>
    <p:sldId id="331" r:id="rId45"/>
    <p:sldId id="313" r:id="rId46"/>
    <p:sldId id="317" r:id="rId47"/>
    <p:sldId id="318" r:id="rId48"/>
    <p:sldId id="319" r:id="rId49"/>
    <p:sldId id="320" r:id="rId50"/>
    <p:sldId id="314" r:id="rId51"/>
    <p:sldId id="315" r:id="rId52"/>
    <p:sldId id="316" r:id="rId53"/>
    <p:sldId id="321" r:id="rId54"/>
    <p:sldId id="322" r:id="rId55"/>
    <p:sldId id="323" r:id="rId56"/>
    <p:sldId id="332" r:id="rId57"/>
    <p:sldId id="324" r:id="rId58"/>
    <p:sldId id="333" r:id="rId59"/>
    <p:sldId id="325" r:id="rId60"/>
    <p:sldId id="326" r:id="rId61"/>
    <p:sldId id="334" r:id="rId62"/>
    <p:sldId id="327" r:id="rId63"/>
    <p:sldId id="328" r:id="rId64"/>
    <p:sldId id="329" r:id="rId65"/>
    <p:sldId id="336" r:id="rId66"/>
    <p:sldId id="330" r:id="rId67"/>
    <p:sldId id="33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AD3E7-BB3C-4F49-938E-3DD855744F1A}" type="datetimeFigureOut">
              <a:rPr lang="en-US" smtClean="0"/>
              <a:pPr/>
              <a:t>2/17/2023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9E04BE-EEF5-496E-BDB0-9E5190CFD9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9E04BE-EEF5-496E-BDB0-9E5190CFD92F}"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piceworks.com/tech/cloud/articles/what-is-distributed-compu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ncbi.nlm.nih.gov/pubmed/17612915"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extheme.com/benefits-virtual-tour-real-estate-wordpress/" TargetMode="External"/><Relationship Id="rId2" Type="http://schemas.openxmlformats.org/officeDocument/2006/relationships/hyperlink" Target="https://rextheme.com/how-to-make-a-virtual-tour-with-iphone-panoram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bigcommerce.com/articles/ecommerce/virtual-reality-ecommer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teradata.com/Glossary/What-is-Big-Dat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tableau.com/learn/articles/business-intelligence/choosing-bi-platforms" TargetMode="External"/><Relationship Id="rId2" Type="http://schemas.openxmlformats.org/officeDocument/2006/relationships/hyperlink" Target="https://www.tableau.com/learn/articles/data-warehousin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tableau.com/learn/whitepapers/data-prep-best-practice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help.tableau.com/current/online/en-us/to_security.htm"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youtu.be/HUuUUJktL6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scienceabc.com/humans/how-does-anesthesia-work.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752600"/>
          </a:xfrm>
        </p:spPr>
        <p:txBody>
          <a:bodyPr>
            <a:normAutofit fontScale="90000"/>
          </a:bodyPr>
          <a:lstStyle/>
          <a:p>
            <a:r>
              <a:rPr lang="en-US" sz="3200" dirty="0" smtClean="0">
                <a:solidFill>
                  <a:srgbClr val="002060"/>
                </a:solidFill>
              </a:rPr>
              <a:t>KCA 101 : </a:t>
            </a:r>
            <a:r>
              <a:rPr lang="en-US" sz="2800" dirty="0" smtClean="0"/>
              <a:t>FUNDAMENTAL OF COMPUTERS &amp; EMERGING TECHNOLOGIES</a:t>
            </a:r>
            <a:r>
              <a:rPr lang="en-US" sz="3200" dirty="0" smtClean="0">
                <a:solidFill>
                  <a:srgbClr val="002060"/>
                </a:solidFill>
              </a:rPr>
              <a:t/>
            </a:r>
            <a:br>
              <a:rPr lang="en-US" sz="3200" dirty="0" smtClean="0">
                <a:solidFill>
                  <a:srgbClr val="002060"/>
                </a:solidFill>
              </a:rPr>
            </a:br>
            <a:r>
              <a:rPr lang="en-US" sz="3200" dirty="0" smtClean="0">
                <a:solidFill>
                  <a:srgbClr val="002060"/>
                </a:solidFill>
              </a:rPr>
              <a:t>for</a:t>
            </a:r>
            <a:br>
              <a:rPr lang="en-US" sz="3200" dirty="0" smtClean="0">
                <a:solidFill>
                  <a:srgbClr val="002060"/>
                </a:solidFill>
              </a:rPr>
            </a:br>
            <a:r>
              <a:rPr lang="en-US" sz="3200" dirty="0" smtClean="0">
                <a:solidFill>
                  <a:srgbClr val="002060"/>
                </a:solidFill>
              </a:rPr>
              <a:t>Master of Computer Application (MCA) </a:t>
            </a:r>
            <a:endParaRPr lang="en-US" sz="3200" dirty="0">
              <a:solidFill>
                <a:srgbClr val="002060"/>
              </a:solidFill>
            </a:endParaRPr>
          </a:p>
        </p:txBody>
      </p:sp>
      <p:sp>
        <p:nvSpPr>
          <p:cNvPr id="3" name="Subtitle 2"/>
          <p:cNvSpPr>
            <a:spLocks noGrp="1"/>
          </p:cNvSpPr>
          <p:nvPr>
            <p:ph type="subTitle" idx="1"/>
          </p:nvPr>
        </p:nvSpPr>
        <p:spPr/>
        <p:txBody>
          <a:bodyPr>
            <a:normAutofit fontScale="70000" lnSpcReduction="20000"/>
          </a:bodyPr>
          <a:lstStyle/>
          <a:p>
            <a:r>
              <a:rPr lang="en-US" dirty="0" smtClean="0">
                <a:solidFill>
                  <a:srgbClr val="002060"/>
                </a:solidFill>
              </a:rPr>
              <a:t>By</a:t>
            </a:r>
          </a:p>
          <a:p>
            <a:r>
              <a:rPr lang="en-US" dirty="0" smtClean="0">
                <a:solidFill>
                  <a:srgbClr val="002060"/>
                </a:solidFill>
              </a:rPr>
              <a:t>Ramjee Dixit,</a:t>
            </a:r>
          </a:p>
          <a:p>
            <a:r>
              <a:rPr lang="en-US" dirty="0" err="1" smtClean="0">
                <a:solidFill>
                  <a:srgbClr val="002060"/>
                </a:solidFill>
              </a:rPr>
              <a:t>Asstt</a:t>
            </a:r>
            <a:r>
              <a:rPr lang="en-US" dirty="0" smtClean="0">
                <a:solidFill>
                  <a:srgbClr val="002060"/>
                </a:solidFill>
              </a:rPr>
              <a:t>. Professor,</a:t>
            </a:r>
          </a:p>
          <a:p>
            <a:r>
              <a:rPr lang="en-US" dirty="0" smtClean="0">
                <a:solidFill>
                  <a:srgbClr val="002060"/>
                </a:solidFill>
              </a:rPr>
              <a:t> </a:t>
            </a:r>
          </a:p>
          <a:p>
            <a:r>
              <a:rPr lang="en-US" dirty="0" smtClean="0">
                <a:solidFill>
                  <a:srgbClr val="002060"/>
                </a:solidFill>
              </a:rPr>
              <a:t>GLBITM, Greater </a:t>
            </a:r>
            <a:r>
              <a:rPr lang="en-US" dirty="0" err="1" smtClean="0">
                <a:solidFill>
                  <a:srgbClr val="002060"/>
                </a:solidFill>
              </a:rPr>
              <a:t>Noida</a:t>
            </a:r>
            <a:r>
              <a:rPr lang="en-US" dirty="0" smtClean="0">
                <a:solidFill>
                  <a:srgbClr val="002060"/>
                </a:solidFill>
              </a:rPr>
              <a:t> </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33"/>
                </a:solidFill>
                <a:latin typeface="Arial"/>
                <a:ea typeface="DejaVu Sans"/>
              </a:rPr>
              <a:t>Type -1 : Based on Capability</a:t>
            </a:r>
            <a:endParaRPr sz="2900"/>
          </a:p>
        </p:txBody>
      </p:sp>
      <p:sp>
        <p:nvSpPr>
          <p:cNvPr id="511"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491048" indent="-406086">
              <a:lnSpc>
                <a:spcPct val="150000"/>
              </a:lnSpc>
              <a:buSzPct val="45000"/>
              <a:buFont typeface="Wingdings" charset="2"/>
              <a:buChar char=""/>
            </a:pPr>
            <a:r>
              <a:rPr lang="en-IN" dirty="0" smtClean="0">
                <a:solidFill>
                  <a:srgbClr val="6666FF"/>
                </a:solidFill>
                <a:latin typeface="Times New Roman" pitchFamily="18" charset="0"/>
                <a:ea typeface="DejaVu Sans"/>
                <a:cs typeface="Times New Roman" pitchFamily="18" charset="0"/>
              </a:rPr>
              <a:t>Artificial </a:t>
            </a:r>
            <a:r>
              <a:rPr lang="en-IN" dirty="0">
                <a:solidFill>
                  <a:srgbClr val="6666FF"/>
                </a:solidFill>
                <a:latin typeface="Times New Roman" pitchFamily="18" charset="0"/>
                <a:ea typeface="DejaVu Sans"/>
                <a:cs typeface="Times New Roman" pitchFamily="18" charset="0"/>
              </a:rPr>
              <a:t>General Intelligence</a:t>
            </a:r>
            <a:endParaRPr>
              <a:latin typeface="Times New Roman" pitchFamily="18" charset="0"/>
              <a:cs typeface="Times New Roman" pitchFamily="18" charset="0"/>
            </a:endParaRPr>
          </a:p>
          <a:p>
            <a:pPr marL="812172" indent="-32112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Artificial </a:t>
            </a:r>
            <a:r>
              <a:rPr lang="en-IN" dirty="0" smtClean="0">
                <a:solidFill>
                  <a:srgbClr val="002060"/>
                </a:solidFill>
                <a:latin typeface="Times New Roman" pitchFamily="18" charset="0"/>
                <a:ea typeface="DejaVu Sans"/>
                <a:cs typeface="Times New Roman" pitchFamily="18" charset="0"/>
              </a:rPr>
              <a:t>General </a:t>
            </a:r>
            <a:r>
              <a:rPr lang="en-IN" dirty="0">
                <a:solidFill>
                  <a:srgbClr val="002060"/>
                </a:solidFill>
                <a:latin typeface="Times New Roman" pitchFamily="18" charset="0"/>
                <a:ea typeface="DejaVu Sans"/>
                <a:cs typeface="Times New Roman" pitchFamily="18" charset="0"/>
              </a:rPr>
              <a:t>Intelligence (</a:t>
            </a:r>
            <a:r>
              <a:rPr lang="en-IN" dirty="0" smtClean="0">
                <a:solidFill>
                  <a:srgbClr val="002060"/>
                </a:solidFill>
                <a:latin typeface="Times New Roman" pitchFamily="18" charset="0"/>
                <a:ea typeface="DejaVu Sans"/>
                <a:cs typeface="Times New Roman" pitchFamily="18" charset="0"/>
              </a:rPr>
              <a:t>AGI</a:t>
            </a:r>
            <a:r>
              <a:rPr lang="en-IN" dirty="0">
                <a:solidFill>
                  <a:srgbClr val="002060"/>
                </a:solidFill>
                <a:latin typeface="Times New Roman" pitchFamily="18" charset="0"/>
                <a:ea typeface="DejaVu Sans"/>
                <a:cs typeface="Times New Roman" pitchFamily="18" charset="0"/>
              </a:rPr>
              <a:t>) also known as “Strong” AI.</a:t>
            </a:r>
            <a:endParaRPr>
              <a:solidFill>
                <a:srgbClr val="002060"/>
              </a:solidFill>
              <a:latin typeface="Times New Roman" pitchFamily="18" charset="0"/>
              <a:cs typeface="Times New Roman" pitchFamily="18" charset="0"/>
            </a:endParaRPr>
          </a:p>
          <a:p>
            <a:pPr marL="812172" indent="-32112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 It can perform variety of functions</a:t>
            </a:r>
            <a:endParaRPr>
              <a:solidFill>
                <a:srgbClr val="002060"/>
              </a:solidFill>
              <a:latin typeface="Times New Roman" pitchFamily="18" charset="0"/>
              <a:cs typeface="Times New Roman" pitchFamily="18" charset="0"/>
            </a:endParaRPr>
          </a:p>
          <a:p>
            <a:pPr marL="812172" indent="-32112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 It is concept of machine with general intelligence that mimic human intelligence or behaviours with ability to learn and apply </a:t>
            </a:r>
            <a:r>
              <a:rPr lang="en-IN" dirty="0" smtClean="0">
                <a:solidFill>
                  <a:srgbClr val="002060"/>
                </a:solidFill>
                <a:latin typeface="Times New Roman" pitchFamily="18" charset="0"/>
                <a:ea typeface="DejaVu Sans"/>
                <a:cs typeface="Times New Roman" pitchFamily="18" charset="0"/>
              </a:rPr>
              <a:t>it </a:t>
            </a:r>
            <a:r>
              <a:rPr lang="en-IN" dirty="0">
                <a:solidFill>
                  <a:srgbClr val="002060"/>
                </a:solidFill>
                <a:latin typeface="Times New Roman" pitchFamily="18" charset="0"/>
                <a:ea typeface="DejaVu Sans"/>
                <a:cs typeface="Times New Roman" pitchFamily="18" charset="0"/>
              </a:rPr>
              <a:t>to solve any problem.</a:t>
            </a:r>
            <a:endParaRPr>
              <a:solidFill>
                <a:srgbClr val="002060"/>
              </a:solidFill>
              <a:latin typeface="Times New Roman" pitchFamily="18" charset="0"/>
              <a:cs typeface="Times New Roman" pitchFamily="18" charset="0"/>
            </a:endParaRPr>
          </a:p>
          <a:p>
            <a:pPr marL="491048" indent="-406086" algn="just">
              <a:lnSpc>
                <a:spcPct val="150000"/>
              </a:lnSpc>
            </a:pPr>
            <a:endParaRPr>
              <a:solidFill>
                <a:srgbClr val="002060"/>
              </a:solidFill>
              <a:latin typeface="Times New Roman" pitchFamily="18" charset="0"/>
              <a:cs typeface="Times New Roman" pitchFamily="18" charset="0"/>
            </a:endParaRPr>
          </a:p>
          <a:p>
            <a:pPr marL="491048" indent="-406086">
              <a:lnSpc>
                <a:spcPct val="150000"/>
              </a:lnSpc>
            </a:pPr>
            <a:endParaRPr>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33"/>
                </a:solidFill>
                <a:latin typeface="Arial"/>
                <a:ea typeface="DejaVu Sans"/>
              </a:rPr>
              <a:t>Type -1 : Based on Capability</a:t>
            </a:r>
            <a:endParaRPr sz="2900"/>
          </a:p>
        </p:txBody>
      </p:sp>
      <p:sp>
        <p:nvSpPr>
          <p:cNvPr id="513"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491048" indent="-491048">
              <a:lnSpc>
                <a:spcPct val="150000"/>
              </a:lnSpc>
              <a:buSzPct val="45000"/>
              <a:buFont typeface="Wingdings" charset="2"/>
              <a:buChar char=""/>
            </a:pPr>
            <a:r>
              <a:rPr lang="en-IN" dirty="0">
                <a:solidFill>
                  <a:srgbClr val="6666FF"/>
                </a:solidFill>
                <a:latin typeface="Times New Roman" pitchFamily="18" charset="0"/>
                <a:ea typeface="DejaVu Sans"/>
                <a:cs typeface="Times New Roman" pitchFamily="18" charset="0"/>
              </a:rPr>
              <a:t>Artificial Super Intelligence(ASI)</a:t>
            </a:r>
            <a:endParaRPr>
              <a:latin typeface="Times New Roman" pitchFamily="18" charset="0"/>
              <a:cs typeface="Times New Roman" pitchFamily="18" charset="0"/>
            </a:endParaRPr>
          </a:p>
          <a:p>
            <a:pPr marL="727211" indent="-32112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It is more capable than a human.</a:t>
            </a:r>
            <a:endParaRPr>
              <a:solidFill>
                <a:srgbClr val="002060"/>
              </a:solidFill>
              <a:latin typeface="Times New Roman" pitchFamily="18" charset="0"/>
              <a:cs typeface="Times New Roman" pitchFamily="18" charset="0"/>
            </a:endParaRPr>
          </a:p>
          <a:p>
            <a:pPr marL="727211" indent="-32112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ASI is </a:t>
            </a:r>
            <a:r>
              <a:rPr lang="en-IN" dirty="0" smtClean="0">
                <a:solidFill>
                  <a:srgbClr val="002060"/>
                </a:solidFill>
                <a:latin typeface="Times New Roman" pitchFamily="18" charset="0"/>
                <a:ea typeface="DejaVu Sans"/>
                <a:cs typeface="Times New Roman" pitchFamily="18" charset="0"/>
              </a:rPr>
              <a:t>hypothetical, </a:t>
            </a:r>
            <a:r>
              <a:rPr lang="en-IN" dirty="0">
                <a:solidFill>
                  <a:srgbClr val="002060"/>
                </a:solidFill>
                <a:latin typeface="Times New Roman" pitchFamily="18" charset="0"/>
                <a:ea typeface="DejaVu Sans"/>
                <a:cs typeface="Times New Roman" pitchFamily="18" charset="0"/>
              </a:rPr>
              <a:t>means AI that doesn't mimic or understand human intelligence and behaviours; ASI where machines become self-aware and surpass capability of human intelligence and ability.</a:t>
            </a:r>
            <a:endParaRPr>
              <a:solidFill>
                <a:srgbClr val="002060"/>
              </a:solidFill>
              <a:latin typeface="Times New Roman" pitchFamily="18" charset="0"/>
              <a:cs typeface="Times New Roman" pitchFamily="18" charset="0"/>
            </a:endParaRPr>
          </a:p>
          <a:p>
            <a:pPr marL="727211" indent="-32112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ASI is purely speculative at this moment.</a:t>
            </a:r>
            <a:endParaRPr>
              <a:solidFill>
                <a:srgbClr val="002060"/>
              </a:solidFill>
              <a:latin typeface="Times New Roman" pitchFamily="18" charset="0"/>
              <a:cs typeface="Times New Roman" pitchFamily="18" charset="0"/>
            </a:endParaRPr>
          </a:p>
          <a:p>
            <a:pPr marL="491048" indent="-491048">
              <a:lnSpc>
                <a:spcPct val="150000"/>
              </a:lnSpc>
            </a:pPr>
            <a:endParaRPr>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33"/>
                </a:solidFill>
                <a:latin typeface="Arial"/>
                <a:ea typeface="DejaVu Sans"/>
              </a:rPr>
              <a:t>Type -2 : Based on Functionality</a:t>
            </a:r>
            <a:endParaRPr sz="2900"/>
          </a:p>
        </p:txBody>
      </p:sp>
      <p:sp>
        <p:nvSpPr>
          <p:cNvPr id="515"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567368" indent="-322565">
              <a:lnSpc>
                <a:spcPct val="150000"/>
              </a:lnSpc>
              <a:buSzPct val="45000"/>
              <a:buFont typeface="Wingdings" charset="2"/>
              <a:buChar char=""/>
            </a:pPr>
            <a:r>
              <a:rPr lang="en-IN" dirty="0">
                <a:solidFill>
                  <a:srgbClr val="6666FF"/>
                </a:solidFill>
                <a:latin typeface="Times New Roman" pitchFamily="18" charset="0"/>
                <a:ea typeface="DejaVu Sans"/>
                <a:cs typeface="Times New Roman" pitchFamily="18" charset="0"/>
              </a:rPr>
              <a:t>Reactive Machines</a:t>
            </a:r>
            <a:endParaRPr>
              <a:latin typeface="Times New Roman" pitchFamily="18" charset="0"/>
              <a:cs typeface="Times New Roman" pitchFamily="18" charset="0"/>
            </a:endParaRPr>
          </a:p>
          <a:p>
            <a:pPr marL="567368" indent="-32256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These machines are most common form of AI applications.</a:t>
            </a:r>
            <a:endParaRPr>
              <a:solidFill>
                <a:srgbClr val="002060"/>
              </a:solidFill>
              <a:latin typeface="Times New Roman" pitchFamily="18" charset="0"/>
              <a:cs typeface="Times New Roman" pitchFamily="18" charset="0"/>
            </a:endParaRPr>
          </a:p>
          <a:p>
            <a:pPr marL="567368" indent="-32256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Such AI systems do not store </a:t>
            </a:r>
            <a:r>
              <a:rPr lang="en-IN" dirty="0" smtClean="0">
                <a:solidFill>
                  <a:srgbClr val="002060"/>
                </a:solidFill>
                <a:latin typeface="Times New Roman" pitchFamily="18" charset="0"/>
                <a:ea typeface="DejaVu Sans"/>
                <a:cs typeface="Times New Roman" pitchFamily="18" charset="0"/>
              </a:rPr>
              <a:t> </a:t>
            </a:r>
            <a:r>
              <a:rPr lang="en-IN" dirty="0">
                <a:solidFill>
                  <a:srgbClr val="002060"/>
                </a:solidFill>
                <a:latin typeface="Times New Roman" pitchFamily="18" charset="0"/>
                <a:ea typeface="DejaVu Sans"/>
                <a:cs typeface="Times New Roman" pitchFamily="18" charset="0"/>
              </a:rPr>
              <a:t>or experiences for future actions.</a:t>
            </a:r>
            <a:endParaRPr>
              <a:solidFill>
                <a:srgbClr val="002060"/>
              </a:solidFill>
              <a:latin typeface="Times New Roman" pitchFamily="18" charset="0"/>
              <a:cs typeface="Times New Roman" pitchFamily="18" charset="0"/>
            </a:endParaRPr>
          </a:p>
          <a:p>
            <a:pPr marL="567368" indent="-322565"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These machines focus only on current scenario and react on it as per best possible action.</a:t>
            </a:r>
            <a:endParaRPr>
              <a:solidFill>
                <a:srgbClr val="002060"/>
              </a:solidFill>
              <a:latin typeface="Times New Roman" pitchFamily="18" charset="0"/>
              <a:cs typeface="Times New Roman" pitchFamily="18" charset="0"/>
            </a:endParaRPr>
          </a:p>
          <a:p>
            <a:pPr marL="567368" indent="-322565" algn="just">
              <a:lnSpc>
                <a:spcPct val="150000"/>
              </a:lnSpc>
              <a:buSzPct val="45000"/>
              <a:buFont typeface="Wingdings" charset="2"/>
              <a:buChar char=""/>
            </a:pPr>
            <a:r>
              <a:rPr lang="en-IN" dirty="0" smtClean="0">
                <a:solidFill>
                  <a:srgbClr val="002060"/>
                </a:solidFill>
                <a:latin typeface="Times New Roman" pitchFamily="18" charset="0"/>
                <a:ea typeface="DejaVu Sans"/>
                <a:cs typeface="Times New Roman" pitchFamily="18" charset="0"/>
              </a:rPr>
              <a:t>Example : </a:t>
            </a:r>
            <a:r>
              <a:rPr lang="en-IN" dirty="0">
                <a:solidFill>
                  <a:srgbClr val="002060"/>
                </a:solidFill>
                <a:latin typeface="Times New Roman" pitchFamily="18" charset="0"/>
                <a:ea typeface="DejaVu Sans"/>
                <a:cs typeface="Times New Roman" pitchFamily="18" charset="0"/>
              </a:rPr>
              <a:t>Deep Blue and IBM's chess playing super computer.</a:t>
            </a:r>
            <a:endParaRPr>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33"/>
                </a:solidFill>
                <a:latin typeface="Arial"/>
                <a:ea typeface="DejaVu Sans"/>
              </a:rPr>
              <a:t>Type -2 : Based on Functionality</a:t>
            </a:r>
            <a:endParaRPr sz="2900"/>
          </a:p>
        </p:txBody>
      </p:sp>
      <p:sp>
        <p:nvSpPr>
          <p:cNvPr id="517"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414726" indent="-253444">
              <a:lnSpc>
                <a:spcPct val="150000"/>
              </a:lnSpc>
              <a:buSzPct val="45000"/>
              <a:buFont typeface="Wingdings" charset="2"/>
              <a:buChar char=""/>
            </a:pPr>
            <a:r>
              <a:rPr lang="en-IN" dirty="0">
                <a:solidFill>
                  <a:srgbClr val="6666FF"/>
                </a:solidFill>
                <a:latin typeface="Arial"/>
                <a:ea typeface="DejaVu Sans"/>
              </a:rPr>
              <a:t>Limited Memory</a:t>
            </a:r>
            <a:endParaRPr/>
          </a:p>
          <a:p>
            <a:pPr marL="727211" indent="-236163" algn="just">
              <a:lnSpc>
                <a:spcPct val="150000"/>
              </a:lnSpc>
              <a:buSzPct val="45000"/>
              <a:buFont typeface="Wingdings" charset="2"/>
              <a:buChar char=""/>
            </a:pPr>
            <a:r>
              <a:rPr lang="en-IN" dirty="0">
                <a:solidFill>
                  <a:srgbClr val="002060"/>
                </a:solidFill>
                <a:latin typeface="Arial"/>
                <a:ea typeface="DejaVu Sans"/>
              </a:rPr>
              <a:t>Limited memory machines can retain data for short period of  time.</a:t>
            </a:r>
            <a:endParaRPr>
              <a:solidFill>
                <a:srgbClr val="002060"/>
              </a:solidFill>
            </a:endParaRPr>
          </a:p>
          <a:p>
            <a:pPr marL="727211" indent="-236163" algn="just">
              <a:lnSpc>
                <a:spcPct val="150000"/>
              </a:lnSpc>
              <a:buSzPct val="45000"/>
              <a:buFont typeface="Wingdings" charset="2"/>
              <a:buChar char=""/>
            </a:pPr>
            <a:r>
              <a:rPr lang="en-IN" dirty="0">
                <a:solidFill>
                  <a:srgbClr val="002060"/>
                </a:solidFill>
                <a:latin typeface="Arial"/>
                <a:ea typeface="DejaVu Sans"/>
              </a:rPr>
              <a:t>While they can use this data for specific period of time. They  cannot add it to its library of  their experiences.</a:t>
            </a:r>
            <a:endParaRPr>
              <a:solidFill>
                <a:srgbClr val="002060"/>
              </a:solidFill>
            </a:endParaRPr>
          </a:p>
          <a:p>
            <a:pPr marL="727211" indent="-236163" algn="just">
              <a:lnSpc>
                <a:spcPct val="150000"/>
              </a:lnSpc>
              <a:buSzPct val="45000"/>
              <a:buFont typeface="Wingdings" charset="2"/>
              <a:buChar char=""/>
            </a:pPr>
            <a:r>
              <a:rPr lang="en-IN" dirty="0">
                <a:solidFill>
                  <a:srgbClr val="002060"/>
                </a:solidFill>
                <a:latin typeface="Arial"/>
                <a:ea typeface="DejaVu Sans"/>
              </a:rPr>
              <a:t>Many self-driving cars use limited memory model they store data such as</a:t>
            </a:r>
            <a:endParaRPr>
              <a:solidFill>
                <a:srgbClr val="002060"/>
              </a:solidFill>
            </a:endParaRPr>
          </a:p>
          <a:p>
            <a:pPr marL="812172" lvl="1" indent="406086" algn="just">
              <a:lnSpc>
                <a:spcPct val="150000"/>
              </a:lnSpc>
              <a:buSzPct val="45000"/>
              <a:buFont typeface="Wingdings" charset="2"/>
              <a:buChar char=""/>
              <a:tabLst>
                <a:tab pos="727211" algn="l"/>
                <a:tab pos="897134" algn="l"/>
              </a:tabLst>
            </a:pPr>
            <a:r>
              <a:rPr lang="en-IN" dirty="0">
                <a:solidFill>
                  <a:srgbClr val="990099"/>
                </a:solidFill>
                <a:latin typeface="Arial"/>
                <a:ea typeface="DejaVu Sans"/>
              </a:rPr>
              <a:t>Speed of nearby cars</a:t>
            </a:r>
            <a:endParaRPr/>
          </a:p>
          <a:p>
            <a:pPr marL="812172" lvl="1" indent="406086" algn="just">
              <a:lnSpc>
                <a:spcPct val="150000"/>
              </a:lnSpc>
              <a:buSzPct val="45000"/>
              <a:buFont typeface="Wingdings" charset="2"/>
              <a:buChar char=""/>
              <a:tabLst>
                <a:tab pos="727211" algn="l"/>
                <a:tab pos="897134" algn="l"/>
              </a:tabLst>
            </a:pPr>
            <a:r>
              <a:rPr lang="en-IN" dirty="0">
                <a:solidFill>
                  <a:srgbClr val="990099"/>
                </a:solidFill>
                <a:latin typeface="Arial"/>
                <a:ea typeface="DejaVu Sans"/>
              </a:rPr>
              <a:t>Distance of  such cars</a:t>
            </a:r>
            <a:endParaRPr/>
          </a:p>
          <a:p>
            <a:pPr marL="812172" lvl="1" indent="406086" algn="just">
              <a:lnSpc>
                <a:spcPct val="150000"/>
              </a:lnSpc>
              <a:buSzPct val="45000"/>
              <a:buFont typeface="Wingdings" charset="2"/>
              <a:buChar char=""/>
              <a:tabLst>
                <a:tab pos="727211" algn="l"/>
                <a:tab pos="897134" algn="l"/>
              </a:tabLst>
            </a:pPr>
            <a:r>
              <a:rPr lang="en-IN" dirty="0">
                <a:solidFill>
                  <a:srgbClr val="990099"/>
                </a:solidFill>
                <a:latin typeface="Arial"/>
                <a:ea typeface="DejaVu Sans"/>
              </a:rPr>
              <a:t>The speed limits and other information that can help them navigate </a:t>
            </a:r>
            <a:endParaRPr lang="en-IN" dirty="0" smtClean="0">
              <a:solidFill>
                <a:srgbClr val="990099"/>
              </a:solidFill>
              <a:latin typeface="Arial"/>
              <a:ea typeface="DejaVu Sans"/>
            </a:endParaRPr>
          </a:p>
          <a:p>
            <a:pPr marL="812172" lvl="1" indent="406086" algn="just">
              <a:lnSpc>
                <a:spcPct val="150000"/>
              </a:lnSpc>
              <a:buSzPct val="45000"/>
              <a:tabLst>
                <a:tab pos="727211" algn="l"/>
                <a:tab pos="897134" algn="l"/>
              </a:tabLst>
            </a:pPr>
            <a:r>
              <a:rPr lang="en-IN" dirty="0" smtClean="0">
                <a:solidFill>
                  <a:srgbClr val="990099"/>
                </a:solidFill>
                <a:latin typeface="Arial"/>
                <a:ea typeface="DejaVu Sans"/>
              </a:rPr>
              <a:t>on </a:t>
            </a:r>
            <a:r>
              <a:rPr lang="en-IN" dirty="0">
                <a:solidFill>
                  <a:srgbClr val="990099"/>
                </a:solidFill>
                <a:latin typeface="Arial"/>
                <a:ea typeface="DejaVu Sans"/>
              </a:rPr>
              <a:t>roads</a:t>
            </a:r>
            <a:endParaRPr/>
          </a:p>
          <a:p>
            <a:pPr marL="414726" indent="397446" algn="just">
              <a:tabLst>
                <a:tab pos="727211" algn="l"/>
                <a:tab pos="897134" algn="l"/>
              </a:tabLst>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33"/>
                </a:solidFill>
                <a:latin typeface="Arial"/>
                <a:ea typeface="DejaVu Sans"/>
              </a:rPr>
              <a:t>Type -2 : Based on Functionality</a:t>
            </a:r>
            <a:endParaRPr sz="2900"/>
          </a:p>
        </p:txBody>
      </p:sp>
      <p:sp>
        <p:nvSpPr>
          <p:cNvPr id="519"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244804" indent="-83521">
              <a:lnSpc>
                <a:spcPct val="150000"/>
              </a:lnSpc>
              <a:buSzPct val="45000"/>
              <a:buFont typeface="Wingdings" charset="2"/>
              <a:buChar char=""/>
            </a:pPr>
            <a:r>
              <a:rPr lang="en-IN" dirty="0">
                <a:solidFill>
                  <a:srgbClr val="6666FF"/>
                </a:solidFill>
                <a:latin typeface="Arial"/>
                <a:ea typeface="DejaVu Sans"/>
              </a:rPr>
              <a:t>Theory of Mind </a:t>
            </a:r>
            <a:endParaRPr/>
          </a:p>
          <a:p>
            <a:pPr marL="491048" indent="-169923" algn="just">
              <a:lnSpc>
                <a:spcPct val="150000"/>
              </a:lnSpc>
              <a:buSzPct val="45000"/>
              <a:buFont typeface="Wingdings" charset="2"/>
              <a:buChar char=""/>
            </a:pPr>
            <a:r>
              <a:rPr lang="en-IN" dirty="0">
                <a:solidFill>
                  <a:srgbClr val="002060"/>
                </a:solidFill>
                <a:latin typeface="Arial"/>
                <a:ea typeface="DejaVu Sans"/>
              </a:rPr>
              <a:t>AI should understand human emotions, beliefs and should able to interact socially.</a:t>
            </a:r>
            <a:endParaRPr>
              <a:solidFill>
                <a:srgbClr val="002060"/>
              </a:solidFill>
            </a:endParaRPr>
          </a:p>
          <a:p>
            <a:pPr marL="491048" indent="-169923" algn="just">
              <a:lnSpc>
                <a:spcPct val="150000"/>
              </a:lnSpc>
              <a:buSzPct val="45000"/>
              <a:buFont typeface="Wingdings" charset="2"/>
              <a:buChar char=""/>
            </a:pPr>
            <a:r>
              <a:rPr lang="en-IN" dirty="0">
                <a:solidFill>
                  <a:srgbClr val="002060"/>
                </a:solidFill>
                <a:latin typeface="Arial"/>
                <a:ea typeface="DejaVu Sans"/>
              </a:rPr>
              <a:t>There are lot of efforts are going on to develop such machines</a:t>
            </a:r>
            <a:r>
              <a:rPr lang="en-IN" sz="2400" dirty="0">
                <a:solidFill>
                  <a:srgbClr val="002060"/>
                </a:solidFill>
                <a:latin typeface="Arial"/>
                <a:ea typeface="DejaVu Sans"/>
              </a:rPr>
              <a:t>.</a:t>
            </a:r>
            <a:endParaRPr>
              <a:solidFill>
                <a:srgbClr val="00206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33"/>
                </a:solidFill>
                <a:latin typeface="Arial"/>
                <a:ea typeface="DejaVu Sans"/>
              </a:rPr>
              <a:t>Type -2 : Based on Functionality</a:t>
            </a:r>
            <a:endParaRPr sz="2900"/>
          </a:p>
        </p:txBody>
      </p:sp>
      <p:sp>
        <p:nvSpPr>
          <p:cNvPr id="521"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321125" indent="491048">
              <a:lnSpc>
                <a:spcPct val="150000"/>
              </a:lnSpc>
              <a:buSzPct val="45000"/>
              <a:buFont typeface="Wingdings" charset="2"/>
              <a:buChar char=""/>
            </a:pPr>
            <a:r>
              <a:rPr lang="en-IN" sz="2200" dirty="0">
                <a:solidFill>
                  <a:srgbClr val="6666FF"/>
                </a:solidFill>
                <a:latin typeface="Arial"/>
                <a:ea typeface="DejaVu Sans"/>
              </a:rPr>
              <a:t>Self-Awareness</a:t>
            </a:r>
            <a:endParaRPr sz="2200"/>
          </a:p>
          <a:p>
            <a:pPr marL="897134" indent="-244804" algn="just">
              <a:lnSpc>
                <a:spcPct val="150000"/>
              </a:lnSpc>
              <a:buSzPct val="45000"/>
              <a:buFont typeface="Wingdings" charset="2"/>
              <a:buChar char=""/>
              <a:tabLst>
                <a:tab pos="406086" algn="l"/>
                <a:tab pos="567368" algn="l"/>
              </a:tabLst>
            </a:pPr>
            <a:r>
              <a:rPr lang="en-IN" sz="2200" dirty="0">
                <a:solidFill>
                  <a:srgbClr val="002060"/>
                </a:solidFill>
                <a:latin typeface="Arial"/>
                <a:ea typeface="DejaVu Sans"/>
              </a:rPr>
              <a:t>Self-awareness AI is future of artificial intelligence. </a:t>
            </a:r>
            <a:endParaRPr lang="en-IN" sz="2200" dirty="0" smtClean="0">
              <a:solidFill>
                <a:srgbClr val="002060"/>
              </a:solidFill>
              <a:latin typeface="Arial"/>
              <a:ea typeface="DejaVu Sans"/>
            </a:endParaRPr>
          </a:p>
          <a:p>
            <a:pPr marL="897134" indent="-244804" algn="just">
              <a:lnSpc>
                <a:spcPct val="150000"/>
              </a:lnSpc>
              <a:buSzPct val="45000"/>
              <a:buFont typeface="Wingdings" charset="2"/>
              <a:buChar char=""/>
              <a:tabLst>
                <a:tab pos="406086" algn="l"/>
                <a:tab pos="567368" algn="l"/>
              </a:tabLst>
            </a:pPr>
            <a:r>
              <a:rPr lang="en-IN" sz="2200" dirty="0" smtClean="0">
                <a:solidFill>
                  <a:srgbClr val="002060"/>
                </a:solidFill>
                <a:latin typeface="Arial"/>
                <a:ea typeface="DejaVu Sans"/>
              </a:rPr>
              <a:t>These </a:t>
            </a:r>
            <a:r>
              <a:rPr lang="en-IN" sz="2200" dirty="0">
                <a:solidFill>
                  <a:srgbClr val="002060"/>
                </a:solidFill>
                <a:latin typeface="Arial"/>
                <a:ea typeface="DejaVu Sans"/>
              </a:rPr>
              <a:t>machines will be super intelligent and they will have their own consciousness, sentiments and self-awareness.</a:t>
            </a:r>
            <a:endParaRPr sz="2200">
              <a:solidFill>
                <a:srgbClr val="002060"/>
              </a:solidFill>
            </a:endParaRPr>
          </a:p>
          <a:p>
            <a:pPr marL="897134" indent="-244804" algn="just">
              <a:lnSpc>
                <a:spcPct val="150000"/>
              </a:lnSpc>
              <a:buSzPct val="45000"/>
              <a:buFont typeface="Wingdings" charset="2"/>
              <a:buChar char=""/>
              <a:tabLst>
                <a:tab pos="406086" algn="l"/>
                <a:tab pos="567368" algn="l"/>
              </a:tabLst>
            </a:pPr>
            <a:r>
              <a:rPr lang="en-IN" sz="2200" dirty="0">
                <a:solidFill>
                  <a:srgbClr val="002060"/>
                </a:solidFill>
                <a:latin typeface="Arial"/>
                <a:ea typeface="DejaVu Sans"/>
              </a:rPr>
              <a:t>These machines will be more smarter than human mind.</a:t>
            </a:r>
            <a:endParaRPr sz="2200">
              <a:solidFill>
                <a:srgbClr val="002060"/>
              </a:solidFill>
            </a:endParaRPr>
          </a:p>
          <a:p>
            <a:pPr marL="897134" indent="-244804" algn="just">
              <a:lnSpc>
                <a:spcPct val="150000"/>
              </a:lnSpc>
              <a:buSzPct val="45000"/>
              <a:buFont typeface="Wingdings" charset="2"/>
              <a:buChar char=""/>
              <a:tabLst>
                <a:tab pos="406086" algn="l"/>
                <a:tab pos="567368" algn="l"/>
              </a:tabLst>
            </a:pPr>
            <a:r>
              <a:rPr lang="en-IN" sz="2200" dirty="0">
                <a:solidFill>
                  <a:srgbClr val="002060"/>
                </a:solidFill>
                <a:latin typeface="Arial"/>
                <a:ea typeface="DejaVu Sans"/>
              </a:rPr>
              <a:t>Hypothetical at this point.</a:t>
            </a:r>
            <a:endParaRPr sz="2200">
              <a:solidFill>
                <a:srgbClr val="00206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Applications of AI</a:t>
            </a:r>
            <a:endParaRPr lang="en-US" sz="3600" dirty="0">
              <a:solidFill>
                <a:srgbClr val="FF0000"/>
              </a:solidFill>
            </a:endParaRPr>
          </a:p>
        </p:txBody>
      </p:sp>
      <p:sp>
        <p:nvSpPr>
          <p:cNvPr id="3" name="Content Placeholder 2"/>
          <p:cNvSpPr>
            <a:spLocks noGrp="1"/>
          </p:cNvSpPr>
          <p:nvPr>
            <p:ph idx="1"/>
          </p:nvPr>
        </p:nvSpPr>
        <p:spPr>
          <a:xfrm>
            <a:off x="457200" y="1295400"/>
            <a:ext cx="8229600" cy="5181600"/>
          </a:xfrm>
        </p:spPr>
        <p:txBody>
          <a:bodyPr>
            <a:noAutofit/>
          </a:bodyPr>
          <a:lstStyle/>
          <a:p>
            <a:pPr marL="457200" lvl="0" indent="-457200">
              <a:buFont typeface="+mj-lt"/>
              <a:buAutoNum type="arabicPeriod"/>
            </a:pPr>
            <a:r>
              <a:rPr lang="en-US" sz="2000" dirty="0" smtClean="0"/>
              <a:t>Face Detection and recognition</a:t>
            </a:r>
          </a:p>
          <a:p>
            <a:pPr marL="457200" lvl="0" indent="-457200">
              <a:buFont typeface="+mj-lt"/>
              <a:buAutoNum type="arabicPeriod"/>
            </a:pPr>
            <a:r>
              <a:rPr lang="en-US" sz="2000" dirty="0" smtClean="0"/>
              <a:t>Text Editors and Autocorrect</a:t>
            </a:r>
          </a:p>
          <a:p>
            <a:pPr marL="457200" lvl="0" indent="-457200">
              <a:buFont typeface="+mj-lt"/>
              <a:buAutoNum type="arabicPeriod"/>
            </a:pPr>
            <a:r>
              <a:rPr lang="en-US" sz="2000" dirty="0" err="1" smtClean="0"/>
              <a:t>Chatbots</a:t>
            </a:r>
            <a:endParaRPr lang="en-US" sz="2000" dirty="0" smtClean="0"/>
          </a:p>
          <a:p>
            <a:pPr marL="457200" lvl="0" indent="-457200">
              <a:buFont typeface="+mj-lt"/>
              <a:buAutoNum type="arabicPeriod"/>
            </a:pPr>
            <a:r>
              <a:rPr lang="en-US" sz="2000" dirty="0" smtClean="0"/>
              <a:t>E-Payments</a:t>
            </a:r>
          </a:p>
          <a:p>
            <a:pPr marL="457200" lvl="0" indent="-457200">
              <a:buFont typeface="+mj-lt"/>
              <a:buAutoNum type="arabicPeriod"/>
            </a:pPr>
            <a:r>
              <a:rPr lang="en-US" sz="2000" dirty="0" smtClean="0"/>
              <a:t>Search and Recommendation algorithms</a:t>
            </a:r>
          </a:p>
          <a:p>
            <a:pPr marL="457200" lvl="0" indent="-457200">
              <a:buFont typeface="+mj-lt"/>
              <a:buAutoNum type="arabicPeriod"/>
            </a:pPr>
            <a:r>
              <a:rPr lang="en-US" sz="2000" dirty="0" smtClean="0"/>
              <a:t>Digital Assistant</a:t>
            </a:r>
          </a:p>
          <a:p>
            <a:pPr marL="457200" lvl="0" indent="-457200">
              <a:buFont typeface="+mj-lt"/>
              <a:buAutoNum type="arabicPeriod"/>
            </a:pPr>
            <a:r>
              <a:rPr lang="en-US" sz="2000" dirty="0" smtClean="0"/>
              <a:t>Social media</a:t>
            </a:r>
          </a:p>
          <a:p>
            <a:pPr marL="457200" lvl="0" indent="-457200">
              <a:buFont typeface="+mj-lt"/>
              <a:buAutoNum type="arabicPeriod"/>
            </a:pPr>
            <a:r>
              <a:rPr lang="en-US" sz="2000" dirty="0" smtClean="0"/>
              <a:t>Healthcare</a:t>
            </a:r>
          </a:p>
          <a:p>
            <a:pPr marL="457200" lvl="0" indent="-457200">
              <a:buFont typeface="+mj-lt"/>
              <a:buAutoNum type="arabicPeriod"/>
            </a:pPr>
            <a:r>
              <a:rPr lang="en-US" sz="2000" dirty="0" smtClean="0"/>
              <a:t>Gaming</a:t>
            </a:r>
          </a:p>
          <a:p>
            <a:pPr marL="457200" lvl="0" indent="-457200">
              <a:buFont typeface="+mj-lt"/>
              <a:buAutoNum type="arabicPeriod"/>
            </a:pPr>
            <a:r>
              <a:rPr lang="en-US" sz="2000" dirty="0" smtClean="0"/>
              <a:t>Banking and Finance</a:t>
            </a:r>
          </a:p>
          <a:p>
            <a:pPr marL="457200" lvl="0" indent="-457200">
              <a:buFont typeface="+mj-lt"/>
              <a:buAutoNum type="arabicPeriod"/>
            </a:pPr>
            <a:r>
              <a:rPr lang="en-US" sz="2000" dirty="0" smtClean="0"/>
              <a:t>Smart Home devices</a:t>
            </a:r>
          </a:p>
          <a:p>
            <a:pPr marL="457200" lvl="0" indent="-457200">
              <a:buFont typeface="+mj-lt"/>
              <a:buAutoNum type="arabicPeriod"/>
            </a:pPr>
            <a:r>
              <a:rPr lang="en-US" sz="2000" dirty="0" smtClean="0"/>
              <a:t>Security and Surveillance</a:t>
            </a:r>
          </a:p>
          <a:p>
            <a:pPr marL="457200" lvl="0" indent="-457200">
              <a:buFont typeface="+mj-lt"/>
              <a:buAutoNum type="arabicPeriod"/>
            </a:pPr>
            <a:r>
              <a:rPr lang="en-US" sz="2000" dirty="0" smtClean="0"/>
              <a:t>E-Commerce</a:t>
            </a:r>
          </a:p>
          <a:p>
            <a:pPr marL="457200" lvl="0" indent="-457200">
              <a:buFont typeface="+mj-lt"/>
              <a:buAutoNum type="arabicPeriod"/>
            </a:pPr>
            <a:r>
              <a:rPr lang="en-US" sz="2000" dirty="0" smtClean="0"/>
              <a:t>Music and Media Streaming Service</a:t>
            </a:r>
          </a:p>
          <a:p>
            <a:pPr marL="457200" indent="-457200">
              <a:buFont typeface="+mj-lt"/>
              <a:buAutoNum type="arabicPeriod"/>
            </a:pP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solidFill>
                  <a:srgbClr val="FF0000"/>
                </a:solidFill>
              </a:rPr>
              <a:t>Machine Learning (ML)</a:t>
            </a:r>
            <a:endParaRPr lang="en-US" sz="3200" dirty="0">
              <a:solidFill>
                <a:srgbClr val="FF0000"/>
              </a:solidFill>
            </a:endParaRPr>
          </a:p>
        </p:txBody>
      </p:sp>
      <p:sp>
        <p:nvSpPr>
          <p:cNvPr id="3" name="Content Placeholder 2"/>
          <p:cNvSpPr>
            <a:spLocks noGrp="1"/>
          </p:cNvSpPr>
          <p:nvPr>
            <p:ph idx="1"/>
          </p:nvPr>
        </p:nvSpPr>
        <p:spPr>
          <a:xfrm>
            <a:off x="457200" y="1219200"/>
            <a:ext cx="8229600" cy="5410200"/>
          </a:xfrm>
        </p:spPr>
        <p:txBody>
          <a:bodyPr>
            <a:normAutofit/>
          </a:bodyPr>
          <a:lstStyle/>
          <a:p>
            <a:pPr algn="just"/>
            <a:r>
              <a:rPr lang="en-US" sz="2000" dirty="0" smtClean="0">
                <a:solidFill>
                  <a:srgbClr val="002060"/>
                </a:solidFill>
                <a:latin typeface="Times New Roman" pitchFamily="18" charset="0"/>
                <a:cs typeface="Times New Roman" pitchFamily="18" charset="0"/>
              </a:rPr>
              <a:t>Machine learning is a growing technology which enables computers to learn automatically from past data.</a:t>
            </a:r>
          </a:p>
          <a:p>
            <a:pPr algn="just"/>
            <a:r>
              <a:rPr lang="en-US" sz="2000" dirty="0" smtClean="0">
                <a:solidFill>
                  <a:srgbClr val="002060"/>
                </a:solidFill>
              </a:rPr>
              <a:t>Machine Learning is said as a subset of </a:t>
            </a:r>
            <a:r>
              <a:rPr lang="en-US" sz="2000" b="1" dirty="0" smtClean="0">
                <a:solidFill>
                  <a:srgbClr val="002060"/>
                </a:solidFill>
              </a:rPr>
              <a:t>artificial intelligence</a:t>
            </a:r>
            <a:endParaRPr lang="en-US" sz="2000" dirty="0" smtClean="0">
              <a:solidFill>
                <a:srgbClr val="002060"/>
              </a:solidFill>
              <a:latin typeface="Times New Roman" pitchFamily="18" charset="0"/>
              <a:cs typeface="Times New Roman" pitchFamily="18" charset="0"/>
            </a:endParaRPr>
          </a:p>
          <a:p>
            <a:pPr algn="just"/>
            <a:r>
              <a:rPr lang="en-US" sz="2000" dirty="0" smtClean="0">
                <a:solidFill>
                  <a:srgbClr val="002060"/>
                </a:solidFill>
              </a:rPr>
              <a:t>The term machine learning was first introduced by </a:t>
            </a:r>
            <a:r>
              <a:rPr lang="en-US" sz="2000" b="1" dirty="0" smtClean="0">
                <a:solidFill>
                  <a:srgbClr val="002060"/>
                </a:solidFill>
              </a:rPr>
              <a:t>Arthur Samuel</a:t>
            </a:r>
            <a:r>
              <a:rPr lang="en-US" sz="2000" dirty="0" smtClean="0">
                <a:solidFill>
                  <a:srgbClr val="002060"/>
                </a:solidFill>
              </a:rPr>
              <a:t> in </a:t>
            </a:r>
            <a:r>
              <a:rPr lang="en-US" sz="2000" b="1" dirty="0" smtClean="0">
                <a:solidFill>
                  <a:srgbClr val="002060"/>
                </a:solidFill>
              </a:rPr>
              <a:t>1959</a:t>
            </a:r>
            <a:r>
              <a:rPr lang="en-US" sz="2000" dirty="0" smtClean="0">
                <a:solidFill>
                  <a:srgbClr val="002060"/>
                </a:solidFill>
              </a:rPr>
              <a:t>. We can define it in a summarized way as:</a:t>
            </a:r>
          </a:p>
          <a:p>
            <a:pPr algn="just"/>
            <a:r>
              <a:rPr lang="en-US" sz="2000" dirty="0" smtClean="0">
                <a:solidFill>
                  <a:srgbClr val="002060"/>
                </a:solidFill>
              </a:rPr>
              <a:t>Machine learning enables a machine to automatically learn from data, improve performance from experiences, and predict things without being explicitly programmed.</a:t>
            </a:r>
          </a:p>
          <a:p>
            <a:pPr algn="just"/>
            <a:r>
              <a:rPr lang="en-US" sz="2000" dirty="0" smtClean="0">
                <a:solidFill>
                  <a:srgbClr val="002060"/>
                </a:solidFill>
              </a:rPr>
              <a:t>With the help of sample historical data, which is known as </a:t>
            </a:r>
            <a:r>
              <a:rPr lang="en-US" sz="2000" b="1" dirty="0" smtClean="0">
                <a:solidFill>
                  <a:srgbClr val="002060"/>
                </a:solidFill>
              </a:rPr>
              <a:t>training data</a:t>
            </a:r>
            <a:r>
              <a:rPr lang="en-US" sz="2000" dirty="0" smtClean="0">
                <a:solidFill>
                  <a:srgbClr val="002060"/>
                </a:solidFill>
              </a:rPr>
              <a:t>, machine learning algorithms build a </a:t>
            </a:r>
            <a:r>
              <a:rPr lang="en-US" sz="2000" b="1" dirty="0" smtClean="0">
                <a:solidFill>
                  <a:srgbClr val="002060"/>
                </a:solidFill>
              </a:rPr>
              <a:t>mathematical model</a:t>
            </a:r>
            <a:r>
              <a:rPr lang="en-US" sz="2000" dirty="0" smtClean="0">
                <a:solidFill>
                  <a:srgbClr val="002060"/>
                </a:solidFill>
              </a:rPr>
              <a:t> that helps in making predictions or decisions without being explicitly programmed.</a:t>
            </a:r>
          </a:p>
          <a:p>
            <a:pPr algn="just"/>
            <a:r>
              <a:rPr lang="en-US" sz="2000" dirty="0" smtClean="0">
                <a:solidFill>
                  <a:srgbClr val="002060"/>
                </a:solidFill>
                <a:latin typeface="Times New Roman" pitchFamily="18" charset="0"/>
                <a:cs typeface="Times New Roman" pitchFamily="18" charset="0"/>
              </a:rPr>
              <a:t>Currently, it is being used for various tasks such as </a:t>
            </a:r>
            <a:r>
              <a:rPr lang="en-US" sz="2000" b="1" dirty="0" smtClean="0">
                <a:solidFill>
                  <a:srgbClr val="002060"/>
                </a:solidFill>
                <a:latin typeface="Times New Roman" pitchFamily="18" charset="0"/>
                <a:cs typeface="Times New Roman" pitchFamily="18" charset="0"/>
              </a:rPr>
              <a:t>image recognition</a:t>
            </a:r>
            <a:r>
              <a:rPr lang="en-US" sz="2000"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speech recognition</a:t>
            </a:r>
            <a:r>
              <a:rPr lang="en-US" sz="2000"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email filtering</a:t>
            </a:r>
            <a:r>
              <a:rPr lang="en-US" sz="2000"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Facebook</a:t>
            </a:r>
            <a:r>
              <a:rPr lang="en-US" sz="2000" b="1" dirty="0" smtClean="0">
                <a:solidFill>
                  <a:srgbClr val="002060"/>
                </a:solidFill>
                <a:latin typeface="Times New Roman" pitchFamily="18" charset="0"/>
                <a:cs typeface="Times New Roman" pitchFamily="18" charset="0"/>
              </a:rPr>
              <a:t> auto-tagging</a:t>
            </a:r>
            <a:r>
              <a:rPr lang="en-US" sz="2000"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recommender system</a:t>
            </a:r>
            <a:r>
              <a:rPr lang="en-US" sz="2000" dirty="0" smtClean="0">
                <a:solidFill>
                  <a:srgbClr val="002060"/>
                </a:solidFill>
                <a:latin typeface="Times New Roman" pitchFamily="18" charset="0"/>
                <a:cs typeface="Times New Roman" pitchFamily="18" charset="0"/>
              </a:rPr>
              <a:t>, and many more.</a:t>
            </a:r>
            <a:endParaRPr lang="en-US" sz="2000" dirty="0" smtClean="0">
              <a:solidFill>
                <a:srgbClr val="002060"/>
              </a:solidFill>
            </a:endParaRPr>
          </a:p>
          <a:p>
            <a:pPr algn="just"/>
            <a:endParaRPr lang="en-US" sz="2000"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Working of ML</a:t>
            </a:r>
            <a:endParaRPr lang="en-US" sz="3600"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smtClean="0">
                <a:solidFill>
                  <a:srgbClr val="002060"/>
                </a:solidFill>
                <a:latin typeface="Times New Roman" pitchFamily="18" charset="0"/>
                <a:cs typeface="Times New Roman" pitchFamily="18" charset="0"/>
              </a:rPr>
              <a:t>Suppose we have a complex problem, where we need to perform some predictions, so instead of writing a code for it, we just need to feed the data to generic algorithms, and with the help of these algorithms, machine builds the logic as per the data and predict the output. </a:t>
            </a:r>
          </a:p>
          <a:p>
            <a:pPr algn="just"/>
            <a:r>
              <a:rPr lang="en-US" sz="2400" dirty="0" smtClean="0">
                <a:solidFill>
                  <a:srgbClr val="002060"/>
                </a:solidFill>
                <a:latin typeface="Times New Roman" pitchFamily="18" charset="0"/>
                <a:cs typeface="Times New Roman" pitchFamily="18" charset="0"/>
              </a:rPr>
              <a:t>Machine learning has changed our way of thinking about the problem. </a:t>
            </a:r>
          </a:p>
          <a:p>
            <a:pPr algn="just"/>
            <a:r>
              <a:rPr lang="en-US" sz="2400" dirty="0" smtClean="0">
                <a:solidFill>
                  <a:srgbClr val="002060"/>
                </a:solidFill>
                <a:latin typeface="Times New Roman" pitchFamily="18" charset="0"/>
                <a:cs typeface="Times New Roman" pitchFamily="18" charset="0"/>
              </a:rPr>
              <a:t>The below block diagram explains the working of Machine Learning algorithm:</a:t>
            </a:r>
            <a:endParaRPr lang="en-US" sz="24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FF0000"/>
                </a:solidFill>
              </a:rPr>
              <a:t>---Continue</a:t>
            </a:r>
            <a:endParaRPr lang="en-US" sz="3600" dirty="0">
              <a:solidFill>
                <a:srgbClr val="FF0000"/>
              </a:solidFill>
            </a:endParaRPr>
          </a:p>
        </p:txBody>
      </p:sp>
      <p:pic>
        <p:nvPicPr>
          <p:cNvPr id="6" name="Content Placeholder 5" descr="Introduction to Machine Learning"/>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914400" y="2362200"/>
            <a:ext cx="7391400" cy="208772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---Continue</a:t>
            </a:r>
            <a:endParaRPr lang="en-US" sz="3600" dirty="0"/>
          </a:p>
        </p:txBody>
      </p:sp>
      <p:sp>
        <p:nvSpPr>
          <p:cNvPr id="3" name="Content Placeholder 2"/>
          <p:cNvSpPr>
            <a:spLocks noGrp="1"/>
          </p:cNvSpPr>
          <p:nvPr>
            <p:ph idx="1"/>
          </p:nvPr>
        </p:nvSpPr>
        <p:spPr/>
        <p:txBody>
          <a:bodyPr>
            <a:normAutofit/>
          </a:bodyPr>
          <a:lstStyle/>
          <a:p>
            <a:pPr algn="ctr">
              <a:buNone/>
            </a:pPr>
            <a:r>
              <a:rPr lang="en-US" sz="2400" dirty="0" smtClean="0"/>
              <a:t>Unit-V </a:t>
            </a:r>
          </a:p>
          <a:p>
            <a:pPr algn="just"/>
            <a:r>
              <a:rPr lang="en-US" sz="2400" b="1" dirty="0" smtClean="0"/>
              <a:t>Emerging Technologies: </a:t>
            </a:r>
            <a:r>
              <a:rPr lang="en-US" sz="2400" dirty="0" smtClean="0"/>
              <a:t>Introduction, overview, features, limitations and application areas of </a:t>
            </a:r>
            <a:r>
              <a:rPr lang="en-US" sz="2400" u="sng" dirty="0" smtClean="0"/>
              <a:t>Augmented Reality </a:t>
            </a:r>
            <a:r>
              <a:rPr lang="en-US" sz="2400" dirty="0" smtClean="0"/>
              <a:t>, </a:t>
            </a:r>
            <a:r>
              <a:rPr lang="en-US" sz="2400" u="sng" dirty="0" smtClean="0"/>
              <a:t>Virtual Reality, Grid computing</a:t>
            </a:r>
            <a:r>
              <a:rPr lang="en-US" sz="2400" dirty="0" smtClean="0"/>
              <a:t>, </a:t>
            </a:r>
            <a:r>
              <a:rPr lang="en-US" sz="2400" u="sng" dirty="0" smtClean="0"/>
              <a:t>Green computing</a:t>
            </a:r>
            <a:r>
              <a:rPr lang="en-US" sz="2400" dirty="0" smtClean="0"/>
              <a:t>, </a:t>
            </a:r>
            <a:r>
              <a:rPr lang="en-US" sz="2400" u="sng" dirty="0" smtClean="0"/>
              <a:t>Big data analytics</a:t>
            </a:r>
            <a:r>
              <a:rPr lang="en-US" sz="2400" dirty="0" smtClean="0"/>
              <a:t>, </a:t>
            </a:r>
            <a:r>
              <a:rPr lang="en-US" sz="2400" u="sng" dirty="0" smtClean="0"/>
              <a:t>Quantum Computing</a:t>
            </a:r>
            <a:r>
              <a:rPr lang="en-US" sz="2400" dirty="0" smtClean="0"/>
              <a:t> and </a:t>
            </a:r>
            <a:r>
              <a:rPr lang="en-US" sz="2400" u="sng" dirty="0" smtClean="0"/>
              <a:t>Brain Computer</a:t>
            </a:r>
            <a:br>
              <a:rPr lang="en-US" sz="2400" u="sng" dirty="0" smtClean="0"/>
            </a:br>
            <a:r>
              <a:rPr lang="en-US" sz="2400" u="sng" dirty="0" smtClean="0"/>
              <a:t>Interface.</a:t>
            </a:r>
            <a:endParaRPr lang="en-US" sz="2400"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762000"/>
          </a:xfrm>
        </p:spPr>
        <p:txBody>
          <a:bodyPr>
            <a:normAutofit/>
          </a:bodyPr>
          <a:lstStyle/>
          <a:p>
            <a:r>
              <a:rPr lang="en-US" sz="3600" dirty="0" smtClean="0">
                <a:solidFill>
                  <a:srgbClr val="FF0000"/>
                </a:solidFill>
              </a:rPr>
              <a:t>Features of ML</a:t>
            </a:r>
            <a:endParaRPr lang="en-US" sz="3600" dirty="0">
              <a:solidFill>
                <a:srgbClr val="FF0000"/>
              </a:solidFill>
            </a:endParaRPr>
          </a:p>
        </p:txBody>
      </p:sp>
      <p:sp>
        <p:nvSpPr>
          <p:cNvPr id="5" name="Content Placeholder 4"/>
          <p:cNvSpPr>
            <a:spLocks noGrp="1"/>
          </p:cNvSpPr>
          <p:nvPr>
            <p:ph idx="1"/>
          </p:nvPr>
        </p:nvSpPr>
        <p:spPr/>
        <p:txBody>
          <a:bodyPr>
            <a:normAutofit/>
          </a:bodyPr>
          <a:lstStyle/>
          <a:p>
            <a:pPr lvl="0" algn="just"/>
            <a:r>
              <a:rPr lang="en-US" sz="2400" dirty="0" smtClean="0">
                <a:solidFill>
                  <a:srgbClr val="002060"/>
                </a:solidFill>
                <a:latin typeface="Times New Roman" pitchFamily="18" charset="0"/>
                <a:cs typeface="Times New Roman" pitchFamily="18" charset="0"/>
              </a:rPr>
              <a:t>Machine learning uses data to detect various patterns in a given dataset.</a:t>
            </a:r>
          </a:p>
          <a:p>
            <a:pPr lvl="0" algn="just"/>
            <a:r>
              <a:rPr lang="en-US" sz="2400" dirty="0" smtClean="0">
                <a:solidFill>
                  <a:srgbClr val="002060"/>
                </a:solidFill>
                <a:latin typeface="Times New Roman" pitchFamily="18" charset="0"/>
                <a:cs typeface="Times New Roman" pitchFamily="18" charset="0"/>
              </a:rPr>
              <a:t>It can learn from past data and improve automatically.</a:t>
            </a:r>
          </a:p>
          <a:p>
            <a:pPr lvl="0" algn="just"/>
            <a:r>
              <a:rPr lang="en-US" sz="2400" dirty="0" smtClean="0">
                <a:solidFill>
                  <a:srgbClr val="002060"/>
                </a:solidFill>
                <a:latin typeface="Times New Roman" pitchFamily="18" charset="0"/>
                <a:cs typeface="Times New Roman" pitchFamily="18" charset="0"/>
              </a:rPr>
              <a:t>It is a data-driven technology.</a:t>
            </a:r>
          </a:p>
          <a:p>
            <a:pPr lvl="0" algn="just"/>
            <a:r>
              <a:rPr lang="en-US" sz="2400" dirty="0" smtClean="0">
                <a:solidFill>
                  <a:srgbClr val="002060"/>
                </a:solidFill>
                <a:latin typeface="Times New Roman" pitchFamily="18" charset="0"/>
                <a:cs typeface="Times New Roman" pitchFamily="18" charset="0"/>
              </a:rPr>
              <a:t>Machine learning is much similar to data mining as it also deals with the huge amount of the data.</a:t>
            </a:r>
          </a:p>
          <a:p>
            <a:pPr algn="just"/>
            <a:endParaRPr lang="en-US" sz="24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Classification of ML</a:t>
            </a:r>
            <a:endParaRPr lang="en-US" sz="3200" dirty="0">
              <a:solidFill>
                <a:srgbClr val="FF0000"/>
              </a:solidFill>
            </a:endParaRPr>
          </a:p>
        </p:txBody>
      </p:sp>
      <p:sp>
        <p:nvSpPr>
          <p:cNvPr id="3" name="Content Placeholder 2"/>
          <p:cNvSpPr>
            <a:spLocks noGrp="1"/>
          </p:cNvSpPr>
          <p:nvPr>
            <p:ph idx="1"/>
          </p:nvPr>
        </p:nvSpPr>
        <p:spPr>
          <a:xfrm>
            <a:off x="457200" y="1600201"/>
            <a:ext cx="8229600" cy="2133600"/>
          </a:xfrm>
        </p:spPr>
        <p:txBody>
          <a:bodyPr>
            <a:normAutofit/>
          </a:bodyPr>
          <a:lstStyle/>
          <a:p>
            <a:r>
              <a:rPr lang="en-US" sz="2400" dirty="0" smtClean="0">
                <a:solidFill>
                  <a:srgbClr val="002060"/>
                </a:solidFill>
              </a:rPr>
              <a:t>At a broad level, machine learning can be classified into three types:</a:t>
            </a:r>
          </a:p>
          <a:p>
            <a:pPr lvl="1"/>
            <a:r>
              <a:rPr lang="en-US" sz="2000" b="1" dirty="0" smtClean="0">
                <a:solidFill>
                  <a:srgbClr val="002060"/>
                </a:solidFill>
              </a:rPr>
              <a:t>Supervised learning</a:t>
            </a:r>
            <a:endParaRPr lang="en-US" sz="2000" dirty="0" smtClean="0">
              <a:solidFill>
                <a:srgbClr val="002060"/>
              </a:solidFill>
            </a:endParaRPr>
          </a:p>
          <a:p>
            <a:pPr lvl="1"/>
            <a:r>
              <a:rPr lang="en-US" sz="2000" b="1" dirty="0" smtClean="0">
                <a:solidFill>
                  <a:srgbClr val="002060"/>
                </a:solidFill>
              </a:rPr>
              <a:t>Unsupervised learning</a:t>
            </a:r>
            <a:endParaRPr lang="en-US" sz="2000" dirty="0" smtClean="0">
              <a:solidFill>
                <a:srgbClr val="002060"/>
              </a:solidFill>
            </a:endParaRPr>
          </a:p>
          <a:p>
            <a:pPr lvl="1"/>
            <a:r>
              <a:rPr lang="en-US" sz="2000" b="1" dirty="0" smtClean="0">
                <a:solidFill>
                  <a:srgbClr val="002060"/>
                </a:solidFill>
              </a:rPr>
              <a:t>Reinforcement learning</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Supervised Learning</a:t>
            </a: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gn="just"/>
            <a:r>
              <a:rPr lang="en-US" sz="2400" dirty="0" smtClean="0">
                <a:solidFill>
                  <a:srgbClr val="002060"/>
                </a:solidFill>
                <a:latin typeface="Times New Roman" pitchFamily="18" charset="0"/>
                <a:cs typeface="Times New Roman" pitchFamily="18" charset="0"/>
              </a:rPr>
              <a:t>Supervised learning is a type of machine learning method in which we provide sample labeled data to the machine learning system in order to train it, and on that basis, it predicts the output.</a:t>
            </a:r>
          </a:p>
          <a:p>
            <a:pPr algn="just"/>
            <a:r>
              <a:rPr lang="en-US" sz="2400" dirty="0" smtClean="0">
                <a:solidFill>
                  <a:srgbClr val="002060"/>
                </a:solidFill>
                <a:latin typeface="Times New Roman" pitchFamily="18" charset="0"/>
                <a:cs typeface="Times New Roman" pitchFamily="18" charset="0"/>
              </a:rPr>
              <a:t>The system creates a model using labeled data to understand the datasets and learn about each data, once the training and processing are done then we test the model by providing a sample data to check whether it is predicting the exact output or not.</a:t>
            </a:r>
          </a:p>
          <a:p>
            <a:pPr algn="just"/>
            <a:r>
              <a:rPr lang="en-US" sz="2400" dirty="0" smtClean="0">
                <a:solidFill>
                  <a:srgbClr val="002060"/>
                </a:solidFill>
                <a:latin typeface="Times New Roman" pitchFamily="18" charset="0"/>
                <a:cs typeface="Times New Roman" pitchFamily="18" charset="0"/>
              </a:rPr>
              <a:t>The goal of supervised learning is to map input data with the output data. </a:t>
            </a:r>
          </a:p>
          <a:p>
            <a:pPr algn="just"/>
            <a:r>
              <a:rPr lang="en-US" sz="2400" dirty="0" smtClean="0">
                <a:solidFill>
                  <a:srgbClr val="002060"/>
                </a:solidFill>
                <a:latin typeface="Times New Roman" pitchFamily="18" charset="0"/>
                <a:cs typeface="Times New Roman" pitchFamily="18" charset="0"/>
              </a:rPr>
              <a:t>The supervised learning is based on supervision, and it is the same as when a student learns things in the supervision of the teacher. </a:t>
            </a:r>
          </a:p>
          <a:p>
            <a:pPr algn="just"/>
            <a:r>
              <a:rPr lang="en-US" sz="2400" dirty="0" smtClean="0">
                <a:solidFill>
                  <a:srgbClr val="002060"/>
                </a:solidFill>
                <a:latin typeface="Times New Roman" pitchFamily="18" charset="0"/>
                <a:cs typeface="Times New Roman" pitchFamily="18" charset="0"/>
              </a:rPr>
              <a:t>The example of supervised learning is </a:t>
            </a:r>
            <a:r>
              <a:rPr lang="en-US" sz="2400" b="1" dirty="0" smtClean="0">
                <a:solidFill>
                  <a:srgbClr val="002060"/>
                </a:solidFill>
                <a:latin typeface="Times New Roman" pitchFamily="18" charset="0"/>
                <a:cs typeface="Times New Roman" pitchFamily="18" charset="0"/>
              </a:rPr>
              <a:t>spam filtering</a:t>
            </a:r>
            <a:r>
              <a:rPr lang="en-US" sz="2400" dirty="0" smtClean="0">
                <a:solidFill>
                  <a:srgbClr val="002060"/>
                </a:solidFill>
                <a:latin typeface="Times New Roman" pitchFamily="18" charset="0"/>
                <a:cs typeface="Times New Roman" pitchFamily="18" charset="0"/>
              </a:rPr>
              <a:t>.</a:t>
            </a:r>
          </a:p>
          <a:p>
            <a:pPr algn="just"/>
            <a:r>
              <a:rPr lang="en-US" sz="2400" dirty="0" smtClean="0">
                <a:solidFill>
                  <a:srgbClr val="002060"/>
                </a:solidFill>
                <a:latin typeface="Times New Roman" pitchFamily="18" charset="0"/>
                <a:cs typeface="Times New Roman" pitchFamily="18" charset="0"/>
              </a:rPr>
              <a:t>Supervised learning can be grouped further in two categories of algorithms:</a:t>
            </a:r>
          </a:p>
          <a:p>
            <a:pPr marL="936625" lvl="1" indent="-180975">
              <a:tabLst>
                <a:tab pos="625475" algn="l"/>
              </a:tabLst>
            </a:pPr>
            <a:r>
              <a:rPr lang="en-US" sz="2000" b="1" dirty="0" smtClean="0">
                <a:solidFill>
                  <a:srgbClr val="002060"/>
                </a:solidFill>
              </a:rPr>
              <a:t>Classification</a:t>
            </a:r>
            <a:endParaRPr lang="en-US" sz="2000" dirty="0" smtClean="0">
              <a:solidFill>
                <a:srgbClr val="002060"/>
              </a:solidFill>
            </a:endParaRPr>
          </a:p>
          <a:p>
            <a:pPr marL="936625" lvl="1" indent="-180975">
              <a:tabLst>
                <a:tab pos="625475" algn="l"/>
              </a:tabLst>
            </a:pPr>
            <a:r>
              <a:rPr lang="en-US" sz="2000" b="1" dirty="0" smtClean="0">
                <a:solidFill>
                  <a:srgbClr val="002060"/>
                </a:solidFill>
              </a:rPr>
              <a:t>Regression</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0000"/>
                </a:solidFill>
              </a:rPr>
              <a:t>Unsupervised Learning</a:t>
            </a:r>
            <a:endParaRPr lang="en-US" sz="3600" dirty="0">
              <a:solidFill>
                <a:srgbClr val="FF0000"/>
              </a:solidFill>
            </a:endParaRPr>
          </a:p>
        </p:txBody>
      </p:sp>
      <p:sp>
        <p:nvSpPr>
          <p:cNvPr id="3" name="Content Placeholder 2"/>
          <p:cNvSpPr>
            <a:spLocks noGrp="1"/>
          </p:cNvSpPr>
          <p:nvPr>
            <p:ph idx="1"/>
          </p:nvPr>
        </p:nvSpPr>
        <p:spPr>
          <a:xfrm>
            <a:off x="457200" y="1219200"/>
            <a:ext cx="8229600" cy="5410200"/>
          </a:xfrm>
        </p:spPr>
        <p:txBody>
          <a:bodyPr>
            <a:normAutofit/>
          </a:bodyPr>
          <a:lstStyle/>
          <a:p>
            <a:pPr algn="just"/>
            <a:r>
              <a:rPr lang="en-US" sz="2000" dirty="0" smtClean="0">
                <a:solidFill>
                  <a:srgbClr val="002060"/>
                </a:solidFill>
                <a:latin typeface="Times New Roman" pitchFamily="18" charset="0"/>
                <a:cs typeface="Times New Roman" pitchFamily="18" charset="0"/>
              </a:rPr>
              <a:t>Unsupervised learning is a learning method in which a machine learns without any supervision.</a:t>
            </a:r>
          </a:p>
          <a:p>
            <a:pPr algn="just"/>
            <a:r>
              <a:rPr lang="en-US" sz="2000" dirty="0" smtClean="0">
                <a:solidFill>
                  <a:srgbClr val="002060"/>
                </a:solidFill>
                <a:latin typeface="Times New Roman" pitchFamily="18" charset="0"/>
                <a:cs typeface="Times New Roman" pitchFamily="18" charset="0"/>
              </a:rPr>
              <a:t>The 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patterns.</a:t>
            </a:r>
          </a:p>
          <a:p>
            <a:pPr algn="just"/>
            <a:r>
              <a:rPr lang="en-US" sz="2000" dirty="0" smtClean="0">
                <a:solidFill>
                  <a:srgbClr val="002060"/>
                </a:solidFill>
                <a:latin typeface="Times New Roman" pitchFamily="18" charset="0"/>
                <a:cs typeface="Times New Roman" pitchFamily="18" charset="0"/>
              </a:rPr>
              <a:t>In unsupervised learning, we don't have a predetermined result. The machine tries to find useful insights from the huge amount of data. It can be further classifieds into two categories of algorithms:</a:t>
            </a:r>
          </a:p>
          <a:p>
            <a:pPr lvl="1" algn="just"/>
            <a:r>
              <a:rPr lang="en-US" sz="1600" b="1" dirty="0" smtClean="0">
                <a:solidFill>
                  <a:srgbClr val="002060"/>
                </a:solidFill>
                <a:latin typeface="Times New Roman" pitchFamily="18" charset="0"/>
                <a:cs typeface="Times New Roman" pitchFamily="18" charset="0"/>
              </a:rPr>
              <a:t>Clustering</a:t>
            </a:r>
            <a:endParaRPr lang="en-US" sz="1600" dirty="0" smtClean="0">
              <a:solidFill>
                <a:srgbClr val="002060"/>
              </a:solidFill>
              <a:latin typeface="Times New Roman" pitchFamily="18" charset="0"/>
              <a:cs typeface="Times New Roman" pitchFamily="18" charset="0"/>
            </a:endParaRPr>
          </a:p>
          <a:p>
            <a:pPr lvl="1" algn="just"/>
            <a:r>
              <a:rPr lang="en-US" sz="1600" b="1" dirty="0" smtClean="0">
                <a:solidFill>
                  <a:srgbClr val="002060"/>
                </a:solidFill>
                <a:latin typeface="Times New Roman" pitchFamily="18" charset="0"/>
                <a:cs typeface="Times New Roman" pitchFamily="18" charset="0"/>
              </a:rPr>
              <a:t>Association</a:t>
            </a:r>
            <a:endParaRPr lang="en-US" sz="16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Reinforcement Learning</a:t>
            </a:r>
            <a:endParaRPr lang="en-US" sz="3600" b="1" dirty="0">
              <a:solidFill>
                <a:srgbClr val="FF0000"/>
              </a:solidFill>
            </a:endParaRPr>
          </a:p>
        </p:txBody>
      </p:sp>
      <p:sp>
        <p:nvSpPr>
          <p:cNvPr id="3" name="Content Placeholder 2"/>
          <p:cNvSpPr>
            <a:spLocks noGrp="1"/>
          </p:cNvSpPr>
          <p:nvPr>
            <p:ph idx="1"/>
          </p:nvPr>
        </p:nvSpPr>
        <p:spPr>
          <a:xfrm>
            <a:off x="457200" y="1295400"/>
            <a:ext cx="8229600" cy="5410200"/>
          </a:xfrm>
        </p:spPr>
        <p:txBody>
          <a:bodyPr>
            <a:normAutofit/>
          </a:bodyPr>
          <a:lstStyle/>
          <a:p>
            <a:pPr algn="just"/>
            <a:r>
              <a:rPr lang="en-US" sz="2000" dirty="0" smtClean="0">
                <a:solidFill>
                  <a:srgbClr val="002060"/>
                </a:solidFill>
                <a:latin typeface="Times New Roman" pitchFamily="18" charset="0"/>
                <a:cs typeface="Times New Roman" pitchFamily="18" charset="0"/>
              </a:rPr>
              <a:t>Reinforcement learning is a feedback-based learning method, in which a learning agent gets a reward for each right action and gets a penalty for each wrong action. </a:t>
            </a:r>
          </a:p>
          <a:p>
            <a:pPr algn="just"/>
            <a:r>
              <a:rPr lang="en-US" sz="2000" dirty="0" smtClean="0">
                <a:solidFill>
                  <a:srgbClr val="002060"/>
                </a:solidFill>
                <a:latin typeface="Times New Roman" pitchFamily="18" charset="0"/>
                <a:cs typeface="Times New Roman" pitchFamily="18" charset="0"/>
              </a:rPr>
              <a:t>The agent learns automatically with these feedbacks and improves its performance. </a:t>
            </a:r>
          </a:p>
          <a:p>
            <a:pPr algn="just"/>
            <a:r>
              <a:rPr lang="en-US" sz="2000" dirty="0" smtClean="0">
                <a:solidFill>
                  <a:srgbClr val="002060"/>
                </a:solidFill>
                <a:latin typeface="Times New Roman" pitchFamily="18" charset="0"/>
                <a:cs typeface="Times New Roman" pitchFamily="18" charset="0"/>
              </a:rPr>
              <a:t>In reinforcement learning, the agent interacts with the environment and explores it. </a:t>
            </a:r>
          </a:p>
          <a:p>
            <a:pPr algn="just"/>
            <a:r>
              <a:rPr lang="en-US" sz="2000" dirty="0" smtClean="0">
                <a:solidFill>
                  <a:srgbClr val="002060"/>
                </a:solidFill>
                <a:latin typeface="Times New Roman" pitchFamily="18" charset="0"/>
                <a:cs typeface="Times New Roman" pitchFamily="18" charset="0"/>
              </a:rPr>
              <a:t>The goal of an agent is to get the most reward points, and hence, it improves its performance.</a:t>
            </a:r>
          </a:p>
          <a:p>
            <a:pPr algn="just"/>
            <a:r>
              <a:rPr lang="en-US" sz="2000" dirty="0" smtClean="0">
                <a:solidFill>
                  <a:srgbClr val="002060"/>
                </a:solidFill>
                <a:latin typeface="Times New Roman" pitchFamily="18" charset="0"/>
                <a:cs typeface="Times New Roman" pitchFamily="18" charset="0"/>
              </a:rPr>
              <a:t>The robotic dog, which automatically learns the movement of his arms, is an example of Reinforcement learning</a:t>
            </a:r>
            <a:endParaRPr lang="en-US" sz="20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rgbClr val="FF0000"/>
                </a:solidFill>
              </a:rPr>
              <a:t>Grid Computing </a:t>
            </a:r>
            <a:endParaRPr lang="en-US" sz="3200" dirty="0">
              <a:solidFill>
                <a:srgbClr val="FF0000"/>
              </a:solidFill>
            </a:endParaRPr>
          </a:p>
        </p:txBody>
      </p:sp>
      <p:sp>
        <p:nvSpPr>
          <p:cNvPr id="3" name="Content Placeholder 2"/>
          <p:cNvSpPr>
            <a:spLocks noGrp="1"/>
          </p:cNvSpPr>
          <p:nvPr>
            <p:ph idx="1"/>
          </p:nvPr>
        </p:nvSpPr>
        <p:spPr>
          <a:xfrm>
            <a:off x="457200" y="1219200"/>
            <a:ext cx="8229600" cy="5486400"/>
          </a:xfrm>
        </p:spPr>
        <p:txBody>
          <a:bodyPr>
            <a:normAutofit/>
          </a:bodyPr>
          <a:lstStyle/>
          <a:p>
            <a:pPr algn="just" fontAlgn="base"/>
            <a:r>
              <a:rPr lang="en-US" sz="2000" dirty="0" smtClean="0">
                <a:latin typeface="Times New Roman" pitchFamily="18" charset="0"/>
                <a:cs typeface="Times New Roman" pitchFamily="18" charset="0"/>
              </a:rPr>
              <a:t>Grid computing is a distributed architecture of multiple computers connected by networks to accomplish a joint task. </a:t>
            </a:r>
          </a:p>
          <a:p>
            <a:pPr algn="just" fontAlgn="base"/>
            <a:r>
              <a:rPr lang="en-US" sz="2000" dirty="0" smtClean="0">
                <a:latin typeface="Times New Roman" pitchFamily="18" charset="0"/>
                <a:cs typeface="Times New Roman" pitchFamily="18" charset="0"/>
              </a:rPr>
              <a:t>These tasks are compute-intensive and difficult for a single machine to handle. </a:t>
            </a:r>
          </a:p>
          <a:p>
            <a:pPr algn="just" fontAlgn="base"/>
            <a:r>
              <a:rPr lang="en-US" sz="2000" dirty="0" smtClean="0">
                <a:latin typeface="Times New Roman" pitchFamily="18" charset="0"/>
                <a:cs typeface="Times New Roman" pitchFamily="18" charset="0"/>
              </a:rPr>
              <a:t>Several machines on a network collaborate under a common protocol and work as a single virtual supercomputer to get complex tasks done. </a:t>
            </a:r>
          </a:p>
          <a:p>
            <a:pPr algn="just" fontAlgn="base"/>
            <a:r>
              <a:rPr lang="en-US" sz="2000" dirty="0" smtClean="0">
                <a:latin typeface="Times New Roman" pitchFamily="18" charset="0"/>
                <a:cs typeface="Times New Roman" pitchFamily="18" charset="0"/>
              </a:rPr>
              <a:t>This offers powerful virtualization by creating a single system image that grants users and applications seamless access to IT capabilities.</a:t>
            </a:r>
            <a:br>
              <a:rPr lang="en-US" sz="2000" dirty="0" smtClean="0">
                <a:latin typeface="Times New Roman" pitchFamily="18" charset="0"/>
                <a:cs typeface="Times New Roman" pitchFamily="18" charset="0"/>
              </a:rPr>
            </a:br>
            <a:endParaRPr lang="en-US" sz="2000" dirty="0" smtClean="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11266" name="Picture 2" descr="https://pimages.toolbox.com/wp-content/uploads/2022/01/19125346/56-1.png"/>
          <p:cNvPicPr>
            <a:picLocks noChangeAspect="1" noChangeArrowheads="1"/>
          </p:cNvPicPr>
          <p:nvPr/>
        </p:nvPicPr>
        <p:blipFill>
          <a:blip r:embed="rId2"/>
          <a:srcRect/>
          <a:stretch>
            <a:fillRect/>
          </a:stretch>
        </p:blipFill>
        <p:spPr bwMode="auto">
          <a:xfrm>
            <a:off x="685800" y="304800"/>
            <a:ext cx="8077200" cy="594010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----Continue</a:t>
            </a:r>
            <a:endParaRPr lang="en-US" sz="3200" dirty="0">
              <a:solidFill>
                <a:srgbClr val="FF0000"/>
              </a:solidFill>
            </a:endParaRPr>
          </a:p>
        </p:txBody>
      </p:sp>
      <p:sp>
        <p:nvSpPr>
          <p:cNvPr id="3" name="Content Placeholder 2"/>
          <p:cNvSpPr>
            <a:spLocks noGrp="1"/>
          </p:cNvSpPr>
          <p:nvPr>
            <p:ph idx="1"/>
          </p:nvPr>
        </p:nvSpPr>
        <p:spPr>
          <a:xfrm>
            <a:off x="457200" y="1600201"/>
            <a:ext cx="8229600" cy="3200400"/>
          </a:xfrm>
        </p:spPr>
        <p:txBody>
          <a:bodyPr>
            <a:normAutofit/>
          </a:bodyPr>
          <a:lstStyle/>
          <a:p>
            <a:pPr fontAlgn="base"/>
            <a:r>
              <a:rPr lang="en-US" sz="2000" dirty="0" smtClean="0">
                <a:solidFill>
                  <a:srgbClr val="0070C0"/>
                </a:solidFill>
                <a:latin typeface="Times New Roman" pitchFamily="18" charset="0"/>
                <a:cs typeface="Times New Roman" pitchFamily="18" charset="0"/>
              </a:rPr>
              <a:t>A typical grid computing network consists of three machine types:</a:t>
            </a:r>
            <a:br>
              <a:rPr lang="en-US" sz="2000" dirty="0" smtClean="0">
                <a:solidFill>
                  <a:srgbClr val="0070C0"/>
                </a:solidFill>
                <a:latin typeface="Times New Roman" pitchFamily="18" charset="0"/>
                <a:cs typeface="Times New Roman" pitchFamily="18" charset="0"/>
              </a:rPr>
            </a:br>
            <a:endParaRPr lang="en-US" sz="2000" dirty="0" smtClean="0">
              <a:solidFill>
                <a:srgbClr val="0070C0"/>
              </a:solidFill>
              <a:latin typeface="Times New Roman" pitchFamily="18" charset="0"/>
              <a:cs typeface="Times New Roman" pitchFamily="18" charset="0"/>
            </a:endParaRPr>
          </a:p>
          <a:p>
            <a:pPr fontAlgn="base"/>
            <a:r>
              <a:rPr lang="en-US" sz="2000" b="1" dirty="0" smtClean="0">
                <a:solidFill>
                  <a:srgbClr val="FF0000"/>
                </a:solidFill>
                <a:latin typeface="Times New Roman" pitchFamily="18" charset="0"/>
                <a:cs typeface="Times New Roman" pitchFamily="18" charset="0"/>
              </a:rPr>
              <a:t>Control node/server:</a:t>
            </a:r>
            <a:r>
              <a:rPr lang="en-US" sz="2000" dirty="0" smtClean="0">
                <a:solidFill>
                  <a:srgbClr val="0070C0"/>
                </a:solidFill>
                <a:latin typeface="Times New Roman" pitchFamily="18" charset="0"/>
                <a:cs typeface="Times New Roman" pitchFamily="18" charset="0"/>
              </a:rPr>
              <a:t> A control node is a server or a group of servers that administers the entire network and maintains the record for resources in a network pool.</a:t>
            </a:r>
          </a:p>
          <a:p>
            <a:pPr fontAlgn="base"/>
            <a:r>
              <a:rPr lang="en-US" sz="2000" b="1" dirty="0" smtClean="0">
                <a:solidFill>
                  <a:srgbClr val="FF0000"/>
                </a:solidFill>
                <a:latin typeface="Times New Roman" pitchFamily="18" charset="0"/>
                <a:cs typeface="Times New Roman" pitchFamily="18" charset="0"/>
              </a:rPr>
              <a:t>Provider/grid node:</a:t>
            </a:r>
            <a:r>
              <a:rPr lang="en-US" sz="2000" b="1" dirty="0" smtClean="0">
                <a:solidFill>
                  <a:srgbClr val="0070C0"/>
                </a:solidFill>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A provider or grid node is a computer that contributes its resources to the network resource pool.</a:t>
            </a:r>
          </a:p>
          <a:p>
            <a:pPr fontAlgn="base"/>
            <a:r>
              <a:rPr lang="en-US" sz="2000" b="1" dirty="0" smtClean="0">
                <a:solidFill>
                  <a:srgbClr val="FF0000"/>
                </a:solidFill>
                <a:latin typeface="Times New Roman" pitchFamily="18" charset="0"/>
                <a:cs typeface="Times New Roman" pitchFamily="18" charset="0"/>
              </a:rPr>
              <a:t>User:</a:t>
            </a:r>
            <a:r>
              <a:rPr lang="en-US" sz="2000" dirty="0" smtClean="0">
                <a:solidFill>
                  <a:srgbClr val="FF0000"/>
                </a:solidFill>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A user refers to the computer that uses the resources on the network to complete the task.</a:t>
            </a:r>
          </a:p>
          <a:p>
            <a:endParaRPr lang="en-US" sz="2000" dirty="0">
              <a:solidFill>
                <a:srgbClr val="0070C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rgbClr val="FF0000"/>
                </a:solidFill>
              </a:rPr>
              <a:t>Grid Computing Working</a:t>
            </a:r>
            <a:endParaRPr lang="en-US" sz="3200"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a:bodyPr>
          <a:lstStyle/>
          <a:p>
            <a:pPr fontAlgn="base"/>
            <a:r>
              <a:rPr lang="en-US" sz="2000" dirty="0" smtClean="0">
                <a:solidFill>
                  <a:srgbClr val="7030A0"/>
                </a:solidFill>
                <a:latin typeface="Times New Roman" pitchFamily="18" charset="0"/>
                <a:cs typeface="Times New Roman" pitchFamily="18" charset="0"/>
              </a:rPr>
              <a:t>Grid computing operates by running specialized software on every computer involved in the grid network.</a:t>
            </a:r>
          </a:p>
          <a:p>
            <a:pPr marL="355600" indent="-355600" algn="just" defTabSz="360000" fontAlgn="base"/>
            <a:r>
              <a:rPr lang="en-US" sz="2000" dirty="0" smtClean="0">
                <a:solidFill>
                  <a:srgbClr val="7030A0"/>
                </a:solidFill>
                <a:latin typeface="Times New Roman" pitchFamily="18" charset="0"/>
                <a:cs typeface="Times New Roman" pitchFamily="18" charset="0"/>
              </a:rPr>
              <a:t>The software coordinates and manages all the tasks of the grid. Fundamentally, the software segregates the main task into subtasks and assigns the subtasks to each computer.</a:t>
            </a:r>
          </a:p>
          <a:p>
            <a:pPr marL="355600" indent="-355600" defTabSz="360000" fontAlgn="base"/>
            <a:r>
              <a:rPr lang="en-US" sz="2000" dirty="0" smtClean="0">
                <a:solidFill>
                  <a:srgbClr val="7030A0"/>
                </a:solidFill>
                <a:latin typeface="Times New Roman" pitchFamily="18" charset="0"/>
                <a:cs typeface="Times New Roman" pitchFamily="18" charset="0"/>
              </a:rPr>
              <a:t>This allows all the computers to work simultaneously on their respective subtasks. Upon completion of the subtasks, the outputs of all computers are aggregated to complete the larger main task.     .</a:t>
            </a:r>
            <a:br>
              <a:rPr lang="en-US" sz="2000" dirty="0" smtClean="0">
                <a:solidFill>
                  <a:srgbClr val="7030A0"/>
                </a:solidFill>
                <a:latin typeface="Times New Roman" pitchFamily="18" charset="0"/>
                <a:cs typeface="Times New Roman" pitchFamily="18" charset="0"/>
              </a:rPr>
            </a:br>
            <a:endParaRPr lang="en-US" sz="2000" dirty="0" smtClean="0">
              <a:solidFill>
                <a:srgbClr val="7030A0"/>
              </a:solidFill>
              <a:latin typeface="Times New Roman" pitchFamily="18" charset="0"/>
              <a:cs typeface="Times New Roman" pitchFamily="18" charset="0"/>
            </a:endParaRPr>
          </a:p>
          <a:p>
            <a:pPr fontAlgn="base"/>
            <a:r>
              <a:rPr lang="en-US" sz="2000" dirty="0" smtClean="0">
                <a:solidFill>
                  <a:srgbClr val="7030A0"/>
                </a:solidFill>
                <a:latin typeface="Times New Roman" pitchFamily="18" charset="0"/>
                <a:cs typeface="Times New Roman" pitchFamily="18" charset="0"/>
              </a:rPr>
              <a:t>The software allows computers to communicate and share information on the portion of the subtasks being carried out. As a result, the computers can consolidate and deliver a combined output for the assigned main task.</a:t>
            </a:r>
            <a:br>
              <a:rPr lang="en-US" sz="2000" dirty="0" smtClean="0">
                <a:solidFill>
                  <a:srgbClr val="7030A0"/>
                </a:solidFill>
                <a:latin typeface="Times New Roman" pitchFamily="18" charset="0"/>
                <a:cs typeface="Times New Roman" pitchFamily="18" charset="0"/>
              </a:rPr>
            </a:br>
            <a:endParaRPr lang="en-US" sz="20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rgbClr val="FF0000"/>
                </a:solidFill>
              </a:rPr>
              <a:t>Grid Computing Working</a:t>
            </a:r>
            <a:endParaRPr lang="en-US" sz="3200" dirty="0">
              <a:solidFill>
                <a:srgbClr val="FF0000"/>
              </a:solidFill>
            </a:endParaRPr>
          </a:p>
        </p:txBody>
      </p:sp>
      <p:sp>
        <p:nvSpPr>
          <p:cNvPr id="3" name="Content Placeholder 2"/>
          <p:cNvSpPr>
            <a:spLocks noGrp="1"/>
          </p:cNvSpPr>
          <p:nvPr>
            <p:ph idx="1"/>
          </p:nvPr>
        </p:nvSpPr>
        <p:spPr>
          <a:xfrm>
            <a:off x="457200" y="1143000"/>
            <a:ext cx="8229600" cy="5562600"/>
          </a:xfrm>
        </p:spPr>
        <p:txBody>
          <a:bodyPr>
            <a:noAutofit/>
          </a:bodyPr>
          <a:lstStyle/>
          <a:p>
            <a:pPr algn="just" fontAlgn="base">
              <a:lnSpc>
                <a:spcPct val="170000"/>
              </a:lnSpc>
              <a:spcBef>
                <a:spcPts val="0"/>
              </a:spcBef>
            </a:pPr>
            <a:r>
              <a:rPr lang="en-US" sz="2000" dirty="0" smtClean="0">
                <a:solidFill>
                  <a:srgbClr val="7030A0"/>
                </a:solidFill>
                <a:latin typeface="Times New Roman" pitchFamily="18" charset="0"/>
                <a:cs typeface="Times New Roman" pitchFamily="18" charset="0"/>
              </a:rPr>
              <a:t>Grid computing can be viewed as a subset of </a:t>
            </a:r>
            <a:r>
              <a:rPr lang="en-US" sz="2000" u="sng" dirty="0" smtClean="0">
                <a:solidFill>
                  <a:srgbClr val="7030A0"/>
                </a:solidFill>
                <a:latin typeface="Times New Roman" pitchFamily="18" charset="0"/>
                <a:cs typeface="Times New Roman" pitchFamily="18" charset="0"/>
                <a:hlinkClick r:id="rId2" tooltip="distributed computing"/>
              </a:rPr>
              <a:t>distributed computing</a:t>
            </a:r>
            <a:r>
              <a:rPr lang="en-US" sz="2000" dirty="0" smtClean="0">
                <a:solidFill>
                  <a:srgbClr val="7030A0"/>
                </a:solidFill>
                <a:latin typeface="Times New Roman" pitchFamily="18" charset="0"/>
                <a:cs typeface="Times New Roman" pitchFamily="18" charset="0"/>
              </a:rPr>
              <a:t>, where a virtual supercomputer integrates the resources of several independent computers that are distributed across geographies. Computers participating in a grid contribute resources such as processing power, network bandwidth, and storage capacity to perform operations requiring high computational power. The overall grid architecture looks like a single computing entity.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rgbClr val="FF0000"/>
                </a:solidFill>
              </a:rPr>
              <a:t>Emerging Technologies</a:t>
            </a:r>
            <a:endParaRPr lang="en-US" sz="3200" dirty="0">
              <a:solidFill>
                <a:srgbClr val="FF0000"/>
              </a:solidFill>
            </a:endParaRPr>
          </a:p>
        </p:txBody>
      </p:sp>
      <p:sp>
        <p:nvSpPr>
          <p:cNvPr id="3" name="Content Placeholder 2"/>
          <p:cNvSpPr>
            <a:spLocks noGrp="1"/>
          </p:cNvSpPr>
          <p:nvPr>
            <p:ph idx="1"/>
          </p:nvPr>
        </p:nvSpPr>
        <p:spPr>
          <a:xfrm>
            <a:off x="457200" y="1066800"/>
            <a:ext cx="8229600" cy="5486400"/>
          </a:xfrm>
        </p:spPr>
        <p:txBody>
          <a:bodyPr>
            <a:noAutofit/>
          </a:bodyPr>
          <a:lstStyle/>
          <a:p>
            <a:pPr algn="just">
              <a:lnSpc>
                <a:spcPct val="150000"/>
              </a:lnSpc>
              <a:spcBef>
                <a:spcPts val="0"/>
              </a:spcBef>
            </a:pPr>
            <a:r>
              <a:rPr lang="en-US" sz="2400" dirty="0" smtClean="0">
                <a:solidFill>
                  <a:srgbClr val="002060"/>
                </a:solidFill>
                <a:latin typeface="Times New Roman" pitchFamily="18" charset="0"/>
                <a:cs typeface="Times New Roman" pitchFamily="18" charset="0"/>
              </a:rPr>
              <a:t>Emerging technology is a term generally used to describe a new technology, but it may also refer to the continuing development of an existing technology; it can have slightly different meaning when used in different areas, such as media, business, science, or education. </a:t>
            </a:r>
          </a:p>
          <a:p>
            <a:pPr algn="just">
              <a:lnSpc>
                <a:spcPct val="150000"/>
              </a:lnSpc>
              <a:spcBef>
                <a:spcPts val="0"/>
              </a:spcBef>
            </a:pPr>
            <a:r>
              <a:rPr lang="en-US" sz="2400" dirty="0" smtClean="0">
                <a:solidFill>
                  <a:srgbClr val="002060"/>
                </a:solidFill>
                <a:latin typeface="Times New Roman" pitchFamily="18" charset="0"/>
                <a:cs typeface="Times New Roman" pitchFamily="18" charset="0"/>
              </a:rPr>
              <a:t>The term commonly refers to technologies that are currently developing, or that are expected to be available within the next five to ten years, and is usually reserved for technologies that are creating, or are expected to create, significant social or economic effects.’.</a:t>
            </a:r>
            <a:endParaRPr lang="en-US" sz="24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rgbClr val="FF0000"/>
                </a:solidFill>
              </a:rPr>
              <a:t>Advantage of Grid Computing</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algn="just" fontAlgn="base"/>
            <a:r>
              <a:rPr lang="en-US" sz="2000" dirty="0" smtClean="0">
                <a:solidFill>
                  <a:srgbClr val="7030A0"/>
                </a:solidFill>
              </a:rPr>
              <a:t>Easier to collaborate with other organizations.</a:t>
            </a:r>
          </a:p>
          <a:p>
            <a:pPr algn="just" fontAlgn="base"/>
            <a:r>
              <a:rPr lang="en-US" sz="2000" dirty="0" smtClean="0">
                <a:solidFill>
                  <a:srgbClr val="7030A0"/>
                </a:solidFill>
              </a:rPr>
              <a:t>Make better use of existing hardware.</a:t>
            </a:r>
          </a:p>
          <a:p>
            <a:pPr algn="just" fontAlgn="base"/>
            <a:r>
              <a:rPr lang="en-US" sz="2000" dirty="0" smtClean="0">
                <a:solidFill>
                  <a:srgbClr val="7030A0"/>
                </a:solidFill>
              </a:rPr>
              <a:t>No need to but huge servers for applications that can be split up and farmed out to smaller commodity type servers.</a:t>
            </a:r>
          </a:p>
          <a:p>
            <a:pPr algn="just" fontAlgn="base"/>
            <a:r>
              <a:rPr lang="en-US" sz="2000" dirty="0" smtClean="0">
                <a:solidFill>
                  <a:srgbClr val="7030A0"/>
                </a:solidFill>
              </a:rPr>
              <a:t>Grid environments are much more modular and don’t have single points of  failure. If one of the servers/desktops within the grid fail there are plenty of other resources able to pick the load.</a:t>
            </a:r>
          </a:p>
          <a:p>
            <a:pPr algn="just" fontAlgn="base"/>
            <a:r>
              <a:rPr lang="en-US" sz="2000" dirty="0" smtClean="0">
                <a:solidFill>
                  <a:srgbClr val="7030A0"/>
                </a:solidFill>
              </a:rPr>
              <a:t>Jobs can be executed in parallel speeding performance</a:t>
            </a:r>
          </a:p>
          <a:p>
            <a:pPr algn="just" fontAlgn="base"/>
            <a:r>
              <a:rPr lang="en-US" sz="2000" dirty="0" smtClean="0">
                <a:solidFill>
                  <a:srgbClr val="7030A0"/>
                </a:solidFill>
              </a:rPr>
              <a:t>Can solve larger, more complex problems in a shorter time.</a:t>
            </a:r>
            <a:endParaRPr lang="en-US" sz="2000" dirty="0">
              <a:solidFill>
                <a:srgbClr val="7030A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Disadvantage of Grid Computing</a:t>
            </a:r>
            <a:endParaRPr lang="en-US" sz="3200" dirty="0">
              <a:solidFill>
                <a:srgbClr val="FF0000"/>
              </a:solidFill>
            </a:endParaRPr>
          </a:p>
        </p:txBody>
      </p:sp>
      <p:sp>
        <p:nvSpPr>
          <p:cNvPr id="3" name="Content Placeholder 2"/>
          <p:cNvSpPr>
            <a:spLocks noGrp="1"/>
          </p:cNvSpPr>
          <p:nvPr>
            <p:ph idx="1"/>
          </p:nvPr>
        </p:nvSpPr>
        <p:spPr>
          <a:xfrm>
            <a:off x="457200" y="1600201"/>
            <a:ext cx="8229600" cy="3352800"/>
          </a:xfrm>
        </p:spPr>
        <p:txBody>
          <a:bodyPr>
            <a:normAutofit/>
          </a:bodyPr>
          <a:lstStyle/>
          <a:p>
            <a:pPr fontAlgn="base"/>
            <a:r>
              <a:rPr lang="en-US" sz="2000" dirty="0" smtClean="0">
                <a:solidFill>
                  <a:srgbClr val="002060"/>
                </a:solidFill>
              </a:rPr>
              <a:t>Grid software and standards are still evolving.</a:t>
            </a:r>
          </a:p>
          <a:p>
            <a:pPr fontAlgn="base"/>
            <a:r>
              <a:rPr lang="en-US" sz="2000" dirty="0" smtClean="0">
                <a:solidFill>
                  <a:srgbClr val="002060"/>
                </a:solidFill>
              </a:rPr>
              <a:t>Learning curve to get started.</a:t>
            </a:r>
          </a:p>
          <a:p>
            <a:pPr fontAlgn="base"/>
            <a:r>
              <a:rPr lang="en-US" sz="2000" dirty="0" smtClean="0">
                <a:solidFill>
                  <a:srgbClr val="002060"/>
                </a:solidFill>
              </a:rPr>
              <a:t>Non-interactive job submission.</a:t>
            </a:r>
          </a:p>
          <a:p>
            <a:pPr fontAlgn="base"/>
            <a:r>
              <a:rPr lang="en-US" sz="2000" dirty="0" smtClean="0">
                <a:solidFill>
                  <a:srgbClr val="002060"/>
                </a:solidFill>
              </a:rPr>
              <a:t>You may need to have a fast interconnect between compute resources.</a:t>
            </a:r>
          </a:p>
          <a:p>
            <a:pPr fontAlgn="base"/>
            <a:r>
              <a:rPr lang="en-US" sz="2000" dirty="0" smtClean="0">
                <a:solidFill>
                  <a:srgbClr val="002060"/>
                </a:solidFill>
              </a:rPr>
              <a:t>Licensing across many servers may make it prohibitive for some applications.</a:t>
            </a:r>
          </a:p>
          <a:p>
            <a:pPr fontAlgn="base"/>
            <a:r>
              <a:rPr lang="en-US" sz="2000" dirty="0" smtClean="0">
                <a:solidFill>
                  <a:srgbClr val="002060"/>
                </a:solidFill>
              </a:rPr>
              <a:t>Many groups are reluctant with sharing resources even if it benefits everyone involved.</a:t>
            </a:r>
            <a:endParaRPr lang="en-US" sz="2000"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rgbClr val="FF0000"/>
                </a:solidFill>
              </a:rPr>
              <a:t>Virtual Reality</a:t>
            </a:r>
            <a:endParaRPr lang="en-US" sz="3200" dirty="0">
              <a:solidFill>
                <a:srgbClr val="FF0000"/>
              </a:solidFill>
            </a:endParaRPr>
          </a:p>
        </p:txBody>
      </p:sp>
      <p:sp>
        <p:nvSpPr>
          <p:cNvPr id="3" name="Content Placeholder 2"/>
          <p:cNvSpPr>
            <a:spLocks noGrp="1"/>
          </p:cNvSpPr>
          <p:nvPr>
            <p:ph idx="1"/>
          </p:nvPr>
        </p:nvSpPr>
        <p:spPr>
          <a:xfrm>
            <a:off x="457200" y="1066800"/>
            <a:ext cx="8229600" cy="5486400"/>
          </a:xfrm>
        </p:spPr>
        <p:txBody>
          <a:bodyPr>
            <a:normAutofit lnSpcReduction="10000"/>
          </a:bodyPr>
          <a:lstStyle/>
          <a:p>
            <a:pPr algn="just">
              <a:spcBef>
                <a:spcPts val="0"/>
              </a:spcBef>
            </a:pPr>
            <a:r>
              <a:rPr lang="en-US" sz="1900" dirty="0" smtClean="0">
                <a:solidFill>
                  <a:schemeClr val="accent5">
                    <a:lumMod val="75000"/>
                  </a:schemeClr>
                </a:solidFill>
                <a:latin typeface="Times New Roman" pitchFamily="18" charset="0"/>
                <a:cs typeface="Times New Roman" pitchFamily="18" charset="0"/>
              </a:rPr>
              <a:t>Virtual Reality refers to generating a virtual environment or projection which creates a realistic experience but does not exist in reality.</a:t>
            </a:r>
          </a:p>
          <a:p>
            <a:pPr algn="just">
              <a:spcBef>
                <a:spcPts val="0"/>
              </a:spcBef>
            </a:pPr>
            <a:endParaRPr lang="en-US" sz="1900" dirty="0" smtClean="0">
              <a:solidFill>
                <a:schemeClr val="accent5">
                  <a:lumMod val="75000"/>
                </a:schemeClr>
              </a:solidFill>
              <a:latin typeface="Times New Roman" pitchFamily="18" charset="0"/>
              <a:cs typeface="Times New Roman" pitchFamily="18" charset="0"/>
            </a:endParaRPr>
          </a:p>
          <a:p>
            <a:pPr algn="just">
              <a:spcBef>
                <a:spcPts val="0"/>
              </a:spcBef>
            </a:pPr>
            <a:r>
              <a:rPr lang="en-US" sz="1900" dirty="0" smtClean="0">
                <a:solidFill>
                  <a:schemeClr val="accent5">
                    <a:lumMod val="75000"/>
                  </a:schemeClr>
                </a:solidFill>
                <a:latin typeface="Times New Roman" pitchFamily="18" charset="0"/>
                <a:cs typeface="Times New Roman" pitchFamily="18" charset="0"/>
              </a:rPr>
              <a:t>It is a virtual experience that you can observe, listen to, and interact with, but cannot touch.</a:t>
            </a:r>
          </a:p>
          <a:p>
            <a:pPr algn="just">
              <a:spcBef>
                <a:spcPts val="0"/>
              </a:spcBef>
            </a:pPr>
            <a:endParaRPr lang="en-US" sz="1900" dirty="0" smtClean="0">
              <a:solidFill>
                <a:schemeClr val="accent5">
                  <a:lumMod val="75000"/>
                </a:schemeClr>
              </a:solidFill>
              <a:latin typeface="Times New Roman" pitchFamily="18" charset="0"/>
              <a:cs typeface="Times New Roman" pitchFamily="18" charset="0"/>
            </a:endParaRPr>
          </a:p>
          <a:p>
            <a:pPr algn="just">
              <a:spcBef>
                <a:spcPts val="0"/>
              </a:spcBef>
            </a:pPr>
            <a:r>
              <a:rPr lang="en-US" sz="1900" dirty="0" smtClean="0">
                <a:solidFill>
                  <a:schemeClr val="accent5">
                    <a:lumMod val="75000"/>
                  </a:schemeClr>
                </a:solidFill>
                <a:latin typeface="Times New Roman" pitchFamily="18" charset="0"/>
                <a:cs typeface="Times New Roman" pitchFamily="18" charset="0"/>
              </a:rPr>
              <a:t>For example, in a remote virtual tour, you will feel like you are actually taking a tour in that place. However, in reality, you are sitting at your home and taking a virtual through your computer, while still getting to look around the place as if you are physically there.</a:t>
            </a:r>
          </a:p>
          <a:p>
            <a:pPr algn="just">
              <a:spcBef>
                <a:spcPts val="0"/>
              </a:spcBef>
            </a:pPr>
            <a:endParaRPr lang="en-US" sz="1900" dirty="0" smtClean="0">
              <a:solidFill>
                <a:schemeClr val="accent5">
                  <a:lumMod val="75000"/>
                </a:schemeClr>
              </a:solidFill>
              <a:latin typeface="Times New Roman" pitchFamily="18" charset="0"/>
              <a:cs typeface="Times New Roman" pitchFamily="18" charset="0"/>
            </a:endParaRPr>
          </a:p>
          <a:p>
            <a:pPr algn="just">
              <a:spcBef>
                <a:spcPts val="0"/>
              </a:spcBef>
            </a:pPr>
            <a:r>
              <a:rPr lang="en-US" sz="1900" dirty="0" smtClean="0">
                <a:solidFill>
                  <a:schemeClr val="accent5">
                    <a:lumMod val="75000"/>
                  </a:schemeClr>
                </a:solidFill>
                <a:latin typeface="Times New Roman" pitchFamily="18" charset="0"/>
                <a:cs typeface="Times New Roman" pitchFamily="18" charset="0"/>
              </a:rPr>
              <a:t>Over the years, people have developed many forms of virtual reality which they are using for innovative purposes such as virtual medical training, virtual skills practice, games, virtual tour of homes or hotels, and many more.</a:t>
            </a:r>
          </a:p>
          <a:p>
            <a:pPr algn="just">
              <a:spcBef>
                <a:spcPts val="0"/>
              </a:spcBef>
            </a:pPr>
            <a:endParaRPr lang="en-US" sz="1900" dirty="0" smtClean="0">
              <a:solidFill>
                <a:schemeClr val="accent5">
                  <a:lumMod val="75000"/>
                </a:schemeClr>
              </a:solidFill>
              <a:latin typeface="Times New Roman" pitchFamily="18" charset="0"/>
              <a:cs typeface="Times New Roman" pitchFamily="18" charset="0"/>
            </a:endParaRPr>
          </a:p>
          <a:p>
            <a:pPr algn="just">
              <a:spcBef>
                <a:spcPts val="0"/>
              </a:spcBef>
            </a:pPr>
            <a:r>
              <a:rPr lang="en-US" sz="1900" dirty="0" smtClean="0">
                <a:solidFill>
                  <a:schemeClr val="accent5">
                    <a:lumMod val="75000"/>
                  </a:schemeClr>
                </a:solidFill>
                <a:latin typeface="Times New Roman" pitchFamily="18" charset="0"/>
                <a:cs typeface="Times New Roman" pitchFamily="18" charset="0"/>
              </a:rPr>
              <a:t>Industries such as real state, hotels, amusement parks, research facilities, army officials, motor companies, machine development companies, and many more industries have started using some forms of virtual reality to attain greater results in their business and purposes.</a:t>
            </a:r>
          </a:p>
          <a:p>
            <a:pPr algn="just">
              <a:spcBef>
                <a:spcPts val="0"/>
              </a:spcBef>
            </a:pPr>
            <a:endParaRPr lang="en-US" sz="1900" dirty="0" smtClean="0">
              <a:solidFill>
                <a:schemeClr val="accent5">
                  <a:lumMod val="75000"/>
                </a:schemeClr>
              </a:solidFill>
              <a:latin typeface="Times New Roman" pitchFamily="18" charset="0"/>
              <a:cs typeface="Times New Roman" pitchFamily="18" charset="0"/>
            </a:endParaRPr>
          </a:p>
          <a:p>
            <a:pPr algn="just">
              <a:spcBef>
                <a:spcPts val="0"/>
              </a:spcBef>
            </a:pPr>
            <a:endParaRPr lang="en-US" sz="2000"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Types of Virtual Reality</a:t>
            </a:r>
            <a:endParaRPr lang="en-US" sz="3200"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solidFill>
                  <a:schemeClr val="accent5">
                    <a:lumMod val="75000"/>
                  </a:schemeClr>
                </a:solidFill>
              </a:rPr>
              <a:t>Non-immersive Virtual Reality.</a:t>
            </a:r>
          </a:p>
          <a:p>
            <a:r>
              <a:rPr lang="en-US" sz="2000" dirty="0" smtClean="0">
                <a:solidFill>
                  <a:schemeClr val="accent5">
                    <a:lumMod val="75000"/>
                  </a:schemeClr>
                </a:solidFill>
              </a:rPr>
              <a:t>Fully Immersive Virtual Reality.</a:t>
            </a:r>
          </a:p>
          <a:p>
            <a:r>
              <a:rPr lang="en-US" sz="2000" dirty="0" smtClean="0">
                <a:solidFill>
                  <a:schemeClr val="accent5">
                    <a:lumMod val="75000"/>
                  </a:schemeClr>
                </a:solidFill>
              </a:rPr>
              <a:t>Semi-Immersive Virtual Reality.</a:t>
            </a:r>
          </a:p>
          <a:p>
            <a:r>
              <a:rPr lang="en-US" sz="2000" dirty="0" smtClean="0">
                <a:solidFill>
                  <a:schemeClr val="accent5">
                    <a:lumMod val="75000"/>
                  </a:schemeClr>
                </a:solidFill>
              </a:rPr>
              <a:t>Augmented Reality.</a:t>
            </a:r>
          </a:p>
          <a:p>
            <a:r>
              <a:rPr lang="en-US" sz="2000" dirty="0" smtClean="0">
                <a:solidFill>
                  <a:schemeClr val="accent5">
                    <a:lumMod val="75000"/>
                  </a:schemeClr>
                </a:solidFill>
              </a:rPr>
              <a:t>Collaborative VR</a:t>
            </a:r>
            <a:r>
              <a:rPr lang="en-US" dirty="0" smtClean="0">
                <a:solidFill>
                  <a:schemeClr val="accent5">
                    <a:lumMod val="75000"/>
                  </a:schemeClr>
                </a:solidFill>
              </a:rPr>
              <a:t>.</a:t>
            </a:r>
            <a:endParaRPr lang="en-US" dirty="0">
              <a:solidFill>
                <a:schemeClr val="accent5">
                  <a:lumMod val="7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solidFill>
                  <a:srgbClr val="FF0000"/>
                </a:solidFill>
              </a:rPr>
              <a:t>Non-immersive Virtual Reality</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sz="2000" dirty="0" smtClean="0">
                <a:solidFill>
                  <a:srgbClr val="7030A0"/>
                </a:solidFill>
              </a:rPr>
              <a:t>Non-immersive virtual reality refers to a virtual experience through a computer where you can control some characters or activities within the software, but the environment is not directly interacting with you.</a:t>
            </a:r>
          </a:p>
          <a:p>
            <a:pPr algn="just"/>
            <a:r>
              <a:rPr lang="en-US" sz="2000" dirty="0" smtClean="0">
                <a:solidFill>
                  <a:srgbClr val="7030A0"/>
                </a:solidFill>
              </a:rPr>
              <a:t>In addition to desktop computers, you can also find a robust laptop for virtual machines and work on the go. </a:t>
            </a:r>
          </a:p>
          <a:p>
            <a:pPr algn="just"/>
            <a:r>
              <a:rPr lang="en-US" sz="2000" dirty="0" smtClean="0">
                <a:solidFill>
                  <a:srgbClr val="7030A0"/>
                </a:solidFill>
              </a:rPr>
              <a:t>Since more and more people appreciate mobility, manufacturers create powerful systems in compact bodies.</a:t>
            </a:r>
          </a:p>
          <a:p>
            <a:pPr algn="just"/>
            <a:r>
              <a:rPr lang="en-US" sz="2000" dirty="0" smtClean="0">
                <a:solidFill>
                  <a:srgbClr val="7030A0"/>
                </a:solidFill>
              </a:rPr>
              <a:t>For example, when you play video games such as World of </a:t>
            </a:r>
            <a:r>
              <a:rPr lang="en-US" sz="2000" dirty="0" err="1" smtClean="0">
                <a:solidFill>
                  <a:srgbClr val="7030A0"/>
                </a:solidFill>
              </a:rPr>
              <a:t>WarCraft</a:t>
            </a:r>
            <a:r>
              <a:rPr lang="en-US" sz="2000" dirty="0" smtClean="0">
                <a:solidFill>
                  <a:srgbClr val="7030A0"/>
                </a:solidFill>
              </a:rPr>
              <a:t>, you can control characters within the game that have their own animations and attributes.</a:t>
            </a:r>
          </a:p>
          <a:p>
            <a:pPr algn="just"/>
            <a:r>
              <a:rPr lang="en-US" sz="2000" dirty="0" smtClean="0">
                <a:solidFill>
                  <a:srgbClr val="7030A0"/>
                </a:solidFill>
              </a:rPr>
              <a:t>Technically, you are dealing with a virtual world but, you are not the center of attention in the game.</a:t>
            </a:r>
          </a:p>
          <a:p>
            <a:pPr algn="just"/>
            <a:r>
              <a:rPr lang="en-US" sz="2000" dirty="0" smtClean="0">
                <a:solidFill>
                  <a:srgbClr val="7030A0"/>
                </a:solidFill>
              </a:rPr>
              <a:t>All actions or features are rather interacting with the characters within.</a:t>
            </a:r>
          </a:p>
          <a:p>
            <a:pPr algn="just"/>
            <a:r>
              <a:rPr lang="en-US" sz="2000" dirty="0" smtClean="0">
                <a:solidFill>
                  <a:srgbClr val="7030A0"/>
                </a:solidFill>
              </a:rPr>
              <a:t>So basically, all basic forms of gaming devices such as PlayStation, Xbox, Computer, etc are providing you with a non-immersive virtual reality experience.</a:t>
            </a:r>
          </a:p>
          <a:p>
            <a:pPr algn="just"/>
            <a:endParaRPr lang="en-US" sz="2000" dirty="0">
              <a:solidFill>
                <a:srgbClr val="7030A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Fully Immersive Virtual Reality.</a:t>
            </a:r>
          </a:p>
        </p:txBody>
      </p:sp>
      <p:sp>
        <p:nvSpPr>
          <p:cNvPr id="3" name="Content Placeholder 2"/>
          <p:cNvSpPr>
            <a:spLocks noGrp="1"/>
          </p:cNvSpPr>
          <p:nvPr>
            <p:ph idx="1"/>
          </p:nvPr>
        </p:nvSpPr>
        <p:spPr>
          <a:xfrm>
            <a:off x="457200" y="1295400"/>
            <a:ext cx="8229600" cy="5181600"/>
          </a:xfrm>
        </p:spPr>
        <p:txBody>
          <a:bodyPr>
            <a:normAutofit fontScale="92500"/>
          </a:bodyPr>
          <a:lstStyle/>
          <a:p>
            <a:pPr algn="just"/>
            <a:r>
              <a:rPr lang="en-US" sz="2000" dirty="0" smtClean="0">
                <a:solidFill>
                  <a:srgbClr val="0070C0"/>
                </a:solidFill>
                <a:latin typeface="Times New Roman" pitchFamily="18" charset="0"/>
                <a:cs typeface="Times New Roman" pitchFamily="18" charset="0"/>
              </a:rPr>
              <a:t>On contrary to non-immersive virtual reality, a fully immersive virtual technology ensures that you have a realistic experience within the virtual world.</a:t>
            </a:r>
          </a:p>
          <a:p>
            <a:pPr algn="just"/>
            <a:r>
              <a:rPr lang="en-US" sz="2000" dirty="0" smtClean="0">
                <a:solidFill>
                  <a:srgbClr val="0070C0"/>
                </a:solidFill>
                <a:latin typeface="Times New Roman" pitchFamily="18" charset="0"/>
                <a:cs typeface="Times New Roman" pitchFamily="18" charset="0"/>
              </a:rPr>
              <a:t>It’ll give you a sense of being present in that virtual world and everything is happening to you for real.</a:t>
            </a:r>
          </a:p>
          <a:p>
            <a:pPr algn="just"/>
            <a:r>
              <a:rPr lang="en-US" sz="2000" dirty="0" smtClean="0">
                <a:solidFill>
                  <a:srgbClr val="0070C0"/>
                </a:solidFill>
                <a:latin typeface="Times New Roman" pitchFamily="18" charset="0"/>
                <a:cs typeface="Times New Roman" pitchFamily="18" charset="0"/>
              </a:rPr>
              <a:t>This is an expensive form of virtual reality that involves helmets, gloves, and body connectors with sense detectors.</a:t>
            </a:r>
          </a:p>
          <a:p>
            <a:pPr algn="just"/>
            <a:r>
              <a:rPr lang="en-US" sz="2000" dirty="0" smtClean="0">
                <a:solidFill>
                  <a:srgbClr val="0070C0"/>
                </a:solidFill>
                <a:latin typeface="Times New Roman" pitchFamily="18" charset="0"/>
                <a:cs typeface="Times New Roman" pitchFamily="18" charset="0"/>
              </a:rPr>
              <a:t>These are connected to a powerful computer. Your movements, reactions, and even a blink of an eye are detected and projected within the virtual world.</a:t>
            </a:r>
          </a:p>
          <a:p>
            <a:pPr algn="just"/>
            <a:r>
              <a:rPr lang="en-US" sz="2000" dirty="0" smtClean="0">
                <a:solidFill>
                  <a:srgbClr val="0070C0"/>
                </a:solidFill>
                <a:latin typeface="Times New Roman" pitchFamily="18" charset="0"/>
                <a:cs typeface="Times New Roman" pitchFamily="18" charset="0"/>
              </a:rPr>
              <a:t>You will feel like you are within the virtual world physically.</a:t>
            </a:r>
          </a:p>
          <a:p>
            <a:pPr algn="just"/>
            <a:r>
              <a:rPr lang="en-US" sz="2000" dirty="0" smtClean="0">
                <a:solidFill>
                  <a:srgbClr val="0070C0"/>
                </a:solidFill>
                <a:latin typeface="Times New Roman" pitchFamily="18" charset="0"/>
                <a:cs typeface="Times New Roman" pitchFamily="18" charset="0"/>
              </a:rPr>
              <a:t>One example could be a Virtual Shooter gaming zone where you will be equipped with the gears in a small room and you will be viewing a virtual world through the helmet where you are facing other shooters trying to kill you.</a:t>
            </a:r>
          </a:p>
          <a:p>
            <a:pPr algn="just"/>
            <a:r>
              <a:rPr lang="en-US" sz="2000" dirty="0" smtClean="0">
                <a:solidFill>
                  <a:srgbClr val="0070C0"/>
                </a:solidFill>
                <a:latin typeface="Times New Roman" pitchFamily="18" charset="0"/>
                <a:cs typeface="Times New Roman" pitchFamily="18" charset="0"/>
              </a:rPr>
              <a:t>You will move your arms and body to run, jump, crouch, shoot, throw, and many more within the game.</a:t>
            </a:r>
          </a:p>
          <a:p>
            <a:pPr algn="just"/>
            <a:r>
              <a:rPr lang="en-US" sz="2000" dirty="0" smtClean="0">
                <a:solidFill>
                  <a:srgbClr val="0070C0"/>
                </a:solidFill>
                <a:latin typeface="Times New Roman" pitchFamily="18" charset="0"/>
                <a:cs typeface="Times New Roman" pitchFamily="18" charset="0"/>
              </a:rPr>
              <a:t>A new concept of </a:t>
            </a:r>
            <a:r>
              <a:rPr lang="en-US" sz="2000" dirty="0" smtClean="0">
                <a:solidFill>
                  <a:srgbClr val="0070C0"/>
                </a:solidFill>
                <a:latin typeface="Times New Roman" pitchFamily="18" charset="0"/>
                <a:cs typeface="Times New Roman" pitchFamily="18" charset="0"/>
                <a:hlinkClick r:id="rId2"/>
              </a:rPr>
              <a:t>virtual medical training</a:t>
            </a:r>
            <a:r>
              <a:rPr lang="en-US" sz="2000" dirty="0" smtClean="0">
                <a:solidFill>
                  <a:srgbClr val="0070C0"/>
                </a:solidFill>
                <a:latin typeface="Times New Roman" pitchFamily="18" charset="0"/>
                <a:cs typeface="Times New Roman" pitchFamily="18" charset="0"/>
              </a:rPr>
              <a:t> is being looked at to train neurosurgeons to avoid disasters during risky brain operations.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solidFill>
                  <a:srgbClr val="FF0000"/>
                </a:solidFill>
              </a:rPr>
              <a:t>Semi-Immersive Virtual Reality</a:t>
            </a:r>
            <a:endParaRPr lang="en-US" sz="3200" dirty="0">
              <a:solidFill>
                <a:srgbClr val="FF0000"/>
              </a:solidFill>
            </a:endParaRPr>
          </a:p>
        </p:txBody>
      </p:sp>
      <p:sp>
        <p:nvSpPr>
          <p:cNvPr id="3" name="Content Placeholder 2"/>
          <p:cNvSpPr>
            <a:spLocks noGrp="1"/>
          </p:cNvSpPr>
          <p:nvPr>
            <p:ph idx="1"/>
          </p:nvPr>
        </p:nvSpPr>
        <p:spPr>
          <a:xfrm>
            <a:off x="228600" y="1066800"/>
            <a:ext cx="8763000" cy="5638800"/>
          </a:xfrm>
        </p:spPr>
        <p:txBody>
          <a:bodyPr>
            <a:noAutofit/>
          </a:bodyPr>
          <a:lstStyle/>
          <a:p>
            <a:pPr algn="just"/>
            <a:r>
              <a:rPr lang="en-US" sz="1800" dirty="0" smtClean="0">
                <a:solidFill>
                  <a:srgbClr val="7030A0"/>
                </a:solidFill>
              </a:rPr>
              <a:t>A semi-immersive virtual reality is a mixture of non-immersive and fully immersive virtual reality. </a:t>
            </a:r>
          </a:p>
          <a:p>
            <a:pPr algn="just"/>
            <a:r>
              <a:rPr lang="en-US" sz="1800" dirty="0" smtClean="0">
                <a:solidFill>
                  <a:srgbClr val="7030A0"/>
                </a:solidFill>
              </a:rPr>
              <a:t>This can be in the form of a 3D space or virtual environment where you can move about on your own either through a computer screen or a VR box/headset. So all activities within the virtual world are concentrated toward you. However, you have no real physical movements other than your visual experience. On a computer, you can use the mouse to move about the virtual space and on </a:t>
            </a:r>
            <a:r>
              <a:rPr lang="en-US" sz="1800" dirty="0" smtClean="0">
                <a:solidFill>
                  <a:srgbClr val="7030A0"/>
                </a:solidFill>
                <a:hlinkClick r:id="rId2"/>
              </a:rPr>
              <a:t>mobile devices</a:t>
            </a:r>
            <a:r>
              <a:rPr lang="en-US" sz="1800" dirty="0" smtClean="0">
                <a:solidFill>
                  <a:srgbClr val="7030A0"/>
                </a:solidFill>
              </a:rPr>
              <a:t>, you can touch and swipe to move about the place.</a:t>
            </a:r>
          </a:p>
          <a:p>
            <a:pPr algn="just"/>
            <a:r>
              <a:rPr lang="en-US" sz="1800" dirty="0" smtClean="0">
                <a:solidFill>
                  <a:srgbClr val="7030A0"/>
                </a:solidFill>
              </a:rPr>
              <a:t>Most semi-immersive virtual environments support Gyroscope, which means the virtual space will be fixed on your phone based on the vertical axis, and you have to literally move your phone about in different directions to view the virtual environment in those directions.</a:t>
            </a:r>
          </a:p>
          <a:p>
            <a:pPr algn="just"/>
            <a:r>
              <a:rPr lang="en-US" sz="1800" dirty="0" smtClean="0">
                <a:solidFill>
                  <a:srgbClr val="7030A0"/>
                </a:solidFill>
              </a:rPr>
              <a:t>A virtual tour is the most popular semi-immersive virtual reality that most businesses are embracing today.</a:t>
            </a:r>
          </a:p>
          <a:p>
            <a:pPr algn="just"/>
            <a:r>
              <a:rPr lang="en-US" sz="1800" dirty="0" smtClean="0">
                <a:solidFill>
                  <a:srgbClr val="7030A0"/>
                </a:solidFill>
              </a:rPr>
              <a:t>They can be both device-based and web-based. Overall, they provide an interactive virtual experience.</a:t>
            </a:r>
          </a:p>
          <a:p>
            <a:pPr algn="just"/>
            <a:r>
              <a:rPr lang="en-US" sz="1800" dirty="0" smtClean="0">
                <a:solidFill>
                  <a:srgbClr val="7030A0"/>
                </a:solidFill>
              </a:rPr>
              <a:t>It is mostly used in businesses such as </a:t>
            </a:r>
            <a:r>
              <a:rPr lang="en-US" sz="1800" dirty="0" smtClean="0">
                <a:solidFill>
                  <a:srgbClr val="7030A0"/>
                </a:solidFill>
                <a:hlinkClick r:id="rId3"/>
              </a:rPr>
              <a:t>real estate</a:t>
            </a:r>
            <a:r>
              <a:rPr lang="en-US" sz="1800" dirty="0" smtClean="0">
                <a:solidFill>
                  <a:srgbClr val="7030A0"/>
                </a:solidFill>
              </a:rPr>
              <a:t> websites, hotels, local bars or pubs, universities, schools, and many more businesses that rely on highlighting and promoting their locations.</a:t>
            </a:r>
          </a:p>
          <a:p>
            <a:pPr algn="just"/>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Augmented Reality</a:t>
            </a:r>
          </a:p>
        </p:txBody>
      </p:sp>
      <p:sp>
        <p:nvSpPr>
          <p:cNvPr id="3" name="Content Placeholder 2"/>
          <p:cNvSpPr>
            <a:spLocks noGrp="1"/>
          </p:cNvSpPr>
          <p:nvPr>
            <p:ph idx="1"/>
          </p:nvPr>
        </p:nvSpPr>
        <p:spPr>
          <a:xfrm>
            <a:off x="457200" y="1219200"/>
            <a:ext cx="8229600" cy="4906963"/>
          </a:xfrm>
        </p:spPr>
        <p:txBody>
          <a:bodyPr>
            <a:normAutofit fontScale="92500"/>
          </a:bodyPr>
          <a:lstStyle/>
          <a:p>
            <a:pPr algn="just"/>
            <a:r>
              <a:rPr lang="en-US" sz="2000" dirty="0" smtClean="0">
                <a:solidFill>
                  <a:srgbClr val="7030A0"/>
                </a:solidFill>
              </a:rPr>
              <a:t>Augmented Reality is when a certain entity or device seems to be present in reality but is actually not.</a:t>
            </a:r>
          </a:p>
          <a:p>
            <a:pPr algn="just"/>
            <a:r>
              <a:rPr lang="en-US" sz="2000" dirty="0" smtClean="0">
                <a:solidFill>
                  <a:srgbClr val="7030A0"/>
                </a:solidFill>
              </a:rPr>
              <a:t>Rather than putting you into a virtual world, a virtual entity is placed in the real world through any device.</a:t>
            </a:r>
          </a:p>
          <a:p>
            <a:pPr algn="just"/>
            <a:r>
              <a:rPr lang="en-US" sz="2000" dirty="0" smtClean="0">
                <a:solidFill>
                  <a:srgbClr val="7030A0"/>
                </a:solidFill>
              </a:rPr>
              <a:t>For example, through your mobile screen, you can view your room, and probably place a cartoon character in the corner. You will be able to see the character through your mobile screen and not in reality.</a:t>
            </a:r>
          </a:p>
          <a:p>
            <a:pPr algn="just"/>
            <a:r>
              <a:rPr lang="en-US" sz="2000" dirty="0" smtClean="0">
                <a:solidFill>
                  <a:srgbClr val="7030A0"/>
                </a:solidFill>
              </a:rPr>
              <a:t>It is </a:t>
            </a:r>
            <a:r>
              <a:rPr lang="en-US" sz="2000" dirty="0" smtClean="0">
                <a:solidFill>
                  <a:srgbClr val="7030A0"/>
                </a:solidFill>
                <a:hlinkClick r:id="rId2"/>
              </a:rPr>
              <a:t>mostly used by businesses</a:t>
            </a:r>
            <a:r>
              <a:rPr lang="en-US" sz="2000" dirty="0" smtClean="0">
                <a:solidFill>
                  <a:srgbClr val="7030A0"/>
                </a:solidFill>
              </a:rPr>
              <a:t> such as furniture suppliers or decorators.</a:t>
            </a:r>
          </a:p>
          <a:p>
            <a:pPr algn="just"/>
            <a:r>
              <a:rPr lang="en-US" sz="2000" dirty="0" smtClean="0">
                <a:solidFill>
                  <a:srgbClr val="7030A0"/>
                </a:solidFill>
              </a:rPr>
              <a:t>For example, a person willing to buy a table will be able to place the table in his room through his phone display.</a:t>
            </a:r>
          </a:p>
          <a:p>
            <a:pPr algn="just"/>
            <a:r>
              <a:rPr lang="en-US" sz="2000" dirty="0" smtClean="0">
                <a:solidFill>
                  <a:srgbClr val="7030A0"/>
                </a:solidFill>
              </a:rPr>
              <a:t>This will let him understand if this table is suitable and looks good in his room, or if he has to choose another design.</a:t>
            </a:r>
          </a:p>
          <a:p>
            <a:pPr algn="just"/>
            <a:r>
              <a:rPr lang="en-US" sz="2000" dirty="0" smtClean="0">
                <a:solidFill>
                  <a:srgbClr val="7030A0"/>
                </a:solidFill>
              </a:rPr>
              <a:t>Augmented reality often is argued to be a unique form of technology rather than VR.</a:t>
            </a:r>
          </a:p>
          <a:p>
            <a:pPr algn="just"/>
            <a:r>
              <a:rPr lang="en-US" sz="2000" dirty="0" smtClean="0">
                <a:solidFill>
                  <a:srgbClr val="7030A0"/>
                </a:solidFill>
              </a:rPr>
              <a:t>But its ability to place entities virtually often puts it within the VR category.</a:t>
            </a:r>
            <a:endParaRPr lang="en-US" sz="2000" dirty="0">
              <a:solidFill>
                <a:srgbClr val="7030A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Collaborative VR</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dirty="0" smtClean="0">
                <a:solidFill>
                  <a:srgbClr val="002060"/>
                </a:solidFill>
                <a:latin typeface="Times New Roman" pitchFamily="18" charset="0"/>
                <a:cs typeface="Times New Roman" pitchFamily="18" charset="0"/>
              </a:rPr>
              <a:t>This is a form of a virtual world where different people from various locations can come into contact within a virtual environment, usually in the form of 3D or projected characters.</a:t>
            </a:r>
          </a:p>
          <a:p>
            <a:pPr algn="just"/>
            <a:r>
              <a:rPr lang="en-US" sz="2000" dirty="0" smtClean="0">
                <a:solidFill>
                  <a:srgbClr val="002060"/>
                </a:solidFill>
                <a:latin typeface="Times New Roman" pitchFamily="18" charset="0"/>
                <a:cs typeface="Times New Roman" pitchFamily="18" charset="0"/>
              </a:rPr>
              <a:t>For example, there is a video game called PUBG (Players Unknown Battle-Ground), where tons of players come into existence as individual virtual characters which they can control.</a:t>
            </a:r>
          </a:p>
          <a:p>
            <a:pPr algn="just"/>
            <a:r>
              <a:rPr lang="en-US" sz="2000" dirty="0" smtClean="0">
                <a:solidFill>
                  <a:srgbClr val="002060"/>
                </a:solidFill>
                <a:latin typeface="Times New Roman" pitchFamily="18" charset="0"/>
                <a:cs typeface="Times New Roman" pitchFamily="18" charset="0"/>
              </a:rPr>
              <a:t>Here they can interact with each other through microphones, headsets, and chatting.</a:t>
            </a:r>
          </a:p>
          <a:p>
            <a:pPr algn="just"/>
            <a:r>
              <a:rPr lang="en-US" sz="2000" dirty="0" smtClean="0">
                <a:solidFill>
                  <a:srgbClr val="002060"/>
                </a:solidFill>
                <a:latin typeface="Times New Roman" pitchFamily="18" charset="0"/>
                <a:cs typeface="Times New Roman" pitchFamily="18" charset="0"/>
              </a:rPr>
              <a:t>Recently people are getting used to virtual meeting rooms to conduct business meetings remotely, or for conducting virtual debate competitions.</a:t>
            </a:r>
          </a:p>
          <a:p>
            <a:pPr algn="just"/>
            <a:r>
              <a:rPr lang="en-US" sz="2000" dirty="0" smtClean="0">
                <a:solidFill>
                  <a:srgbClr val="002060"/>
                </a:solidFill>
                <a:latin typeface="Times New Roman" pitchFamily="18" charset="0"/>
                <a:cs typeface="Times New Roman" pitchFamily="18" charset="0"/>
              </a:rPr>
              <a:t>The main goal of this form of VR is to create collaboration between people.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QUANTUM COMPUTING</a:t>
            </a:r>
            <a:endParaRPr lang="en-US" sz="3200"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000" dirty="0" smtClean="0">
                <a:solidFill>
                  <a:srgbClr val="7030A0"/>
                </a:solidFill>
                <a:latin typeface="Times New Roman" pitchFamily="18" charset="0"/>
                <a:cs typeface="Times New Roman" pitchFamily="18" charset="0"/>
              </a:rPr>
              <a:t>It refers to computation that uses the principles of quantum physics. </a:t>
            </a:r>
          </a:p>
          <a:p>
            <a:pPr algn="just"/>
            <a:r>
              <a:rPr lang="en-US" sz="2000" dirty="0" smtClean="0">
                <a:solidFill>
                  <a:srgbClr val="7030A0"/>
                </a:solidFill>
                <a:latin typeface="Times New Roman" pitchFamily="18" charset="0"/>
                <a:cs typeface="Times New Roman" pitchFamily="18" charset="0"/>
              </a:rPr>
              <a:t>Quantum physics deals with the smallest physical units that exist within the human realm. </a:t>
            </a:r>
          </a:p>
          <a:p>
            <a:pPr algn="just"/>
            <a:r>
              <a:rPr lang="en-US" sz="2000" dirty="0" smtClean="0">
                <a:solidFill>
                  <a:srgbClr val="7030A0"/>
                </a:solidFill>
                <a:latin typeface="Times New Roman" pitchFamily="18" charset="0"/>
                <a:cs typeface="Times New Roman" pitchFamily="18" charset="0"/>
              </a:rPr>
              <a:t>The common principles applied in the computing system are the superposition, entanglement, and quantum interference.</a:t>
            </a:r>
          </a:p>
          <a:p>
            <a:pPr algn="just"/>
            <a:r>
              <a:rPr lang="en-US" sz="2000" dirty="0" smtClean="0">
                <a:solidFill>
                  <a:srgbClr val="7030A0"/>
                </a:solidFill>
                <a:latin typeface="Times New Roman" pitchFamily="18" charset="0"/>
                <a:cs typeface="Times New Roman" pitchFamily="18" charset="0"/>
              </a:rPr>
              <a:t>The computing system is done by quantum computer. A conventional computer works with bits which can be 0 or 1 (a definite number). However, this computing method works with </a:t>
            </a:r>
            <a:r>
              <a:rPr lang="en-US" sz="2000" dirty="0" err="1" smtClean="0">
                <a:solidFill>
                  <a:srgbClr val="7030A0"/>
                </a:solidFill>
                <a:latin typeface="Times New Roman" pitchFamily="18" charset="0"/>
                <a:cs typeface="Times New Roman" pitchFamily="18" charset="0"/>
              </a:rPr>
              <a:t>qubits</a:t>
            </a:r>
            <a:r>
              <a:rPr lang="en-US" sz="2000" dirty="0" smtClean="0">
                <a:solidFill>
                  <a:srgbClr val="7030A0"/>
                </a:solidFill>
                <a:latin typeface="Times New Roman" pitchFamily="18" charset="0"/>
                <a:cs typeface="Times New Roman" pitchFamily="18" charset="0"/>
              </a:rPr>
              <a:t> instead. Instead of dealing with one definite problem at a time, it computes numerous probabilities at once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smtClean="0">
                <a:solidFill>
                  <a:srgbClr val="FF3333"/>
                </a:solidFill>
                <a:latin typeface="Arial"/>
              </a:rPr>
              <a:t>Artificial Intelligence</a:t>
            </a:r>
            <a:endParaRPr sz="2900"/>
          </a:p>
        </p:txBody>
      </p:sp>
      <p:sp>
        <p:nvSpPr>
          <p:cNvPr id="495" name="CustomShape 2"/>
          <p:cNvSpPr/>
          <p:nvPr/>
        </p:nvSpPr>
        <p:spPr>
          <a:xfrm>
            <a:off x="457172" y="1604841"/>
            <a:ext cx="8216681" cy="3965074"/>
          </a:xfrm>
          <a:prstGeom prst="rect">
            <a:avLst/>
          </a:prstGeom>
          <a:noFill/>
          <a:ln>
            <a:noFill/>
          </a:ln>
        </p:spPr>
        <p:txBody>
          <a:bodyPr lIns="0" tIns="0" rIns="0" bIns="0"/>
          <a:lstStyle/>
          <a:p>
            <a:pPr>
              <a:lnSpc>
                <a:spcPct val="100000"/>
              </a:lnSpc>
              <a:buSzPct val="45000"/>
            </a:pPr>
            <a:r>
              <a:rPr lang="en-IN" sz="2500" i="1" dirty="0">
                <a:solidFill>
                  <a:srgbClr val="002060"/>
                </a:solidFill>
                <a:latin typeface="Arial"/>
                <a:ea typeface="DejaVu Sans"/>
              </a:rPr>
              <a:t>“</a:t>
            </a:r>
            <a:r>
              <a:rPr lang="en-IN" sz="2500" i="1" dirty="0">
                <a:solidFill>
                  <a:srgbClr val="002060"/>
                </a:solidFill>
                <a:latin typeface="Times New Roman" pitchFamily="18" charset="0"/>
                <a:ea typeface="DejaVu Sans"/>
                <a:cs typeface="Times New Roman" pitchFamily="18" charset="0"/>
              </a:rPr>
              <a:t>The science and engineering of making intelligent machines, especially intelligent computer programs”</a:t>
            </a:r>
            <a:endParaRPr sz="2500">
              <a:solidFill>
                <a:srgbClr val="002060"/>
              </a:solidFill>
              <a:latin typeface="Times New Roman" pitchFamily="18" charset="0"/>
              <a:cs typeface="Times New Roman" pitchFamily="18" charset="0"/>
            </a:endParaRPr>
          </a:p>
          <a:p>
            <a:pPr>
              <a:lnSpc>
                <a:spcPct val="100000"/>
              </a:lnSpc>
              <a:buSzPct val="45000"/>
            </a:pPr>
            <a:r>
              <a:rPr lang="en-IN" sz="2500" dirty="0" smtClean="0">
                <a:solidFill>
                  <a:srgbClr val="000000"/>
                </a:solidFill>
                <a:latin typeface="Times New Roman" pitchFamily="18" charset="0"/>
                <a:ea typeface="DejaVu Sans"/>
                <a:cs typeface="Times New Roman" pitchFamily="18" charset="0"/>
              </a:rPr>
              <a:t>   </a:t>
            </a:r>
            <a:endParaRPr sz="2500">
              <a:latin typeface="Times New Roman" pitchFamily="18" charset="0"/>
              <a:cs typeface="Times New Roman" pitchFamily="18" charset="0"/>
            </a:endParaRPr>
          </a:p>
          <a:p>
            <a:pPr>
              <a:lnSpc>
                <a:spcPct val="100000"/>
              </a:lnSpc>
            </a:pPr>
            <a:endParaRPr/>
          </a:p>
          <a:p>
            <a:pPr>
              <a:lnSpc>
                <a:spcPct val="100000"/>
              </a:lnSpc>
            </a:pPr>
            <a:endParaRPr/>
          </a:p>
          <a:p>
            <a:pPr>
              <a:lnSpc>
                <a:spcPct val="100000"/>
              </a:lnSpc>
            </a:pPr>
            <a:endParaRPr/>
          </a:p>
          <a:p>
            <a:pPr algn="r">
              <a:lnSpc>
                <a:spcPct val="100000"/>
              </a:lnSpc>
              <a:buSzPct val="45000"/>
            </a:pPr>
            <a:r>
              <a:rPr lang="en-IN" sz="2900" dirty="0">
                <a:solidFill>
                  <a:srgbClr val="0000CC"/>
                </a:solidFill>
                <a:latin typeface="Arial"/>
                <a:ea typeface="DejaVu Sans"/>
              </a:rPr>
              <a:t>-</a:t>
            </a:r>
            <a:r>
              <a:rPr lang="en-IN" dirty="0">
                <a:solidFill>
                  <a:srgbClr val="0000CC"/>
                </a:solidFill>
                <a:latin typeface="Arial"/>
                <a:ea typeface="DejaVu Sans"/>
              </a:rPr>
              <a:t>John McCarthy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FF0000"/>
                </a:solidFill>
                <a:latin typeface="Times New Roman" pitchFamily="18" charset="0"/>
                <a:cs typeface="Times New Roman" pitchFamily="18" charset="0"/>
              </a:rPr>
              <a:t>How Quantum Computing Can Change the World</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solidFill>
                  <a:srgbClr val="7030A0"/>
                </a:solidFill>
              </a:rPr>
              <a:t>Quantum computing is capable of simulating real life situations. Therefore, scientists can create a virtual laboratory that offers a great accuracy to what will happen in the real laboratory. There are so many different implications to the development of human civilization:</a:t>
            </a:r>
          </a:p>
          <a:p>
            <a:pPr lvl="1" algn="just"/>
            <a:r>
              <a:rPr lang="en-US" sz="2000" dirty="0" smtClean="0">
                <a:solidFill>
                  <a:srgbClr val="7030A0"/>
                </a:solidFill>
              </a:rPr>
              <a:t>People can produce goods at much lower costs because the R&amp;D process occurs in a virtual lab.</a:t>
            </a:r>
          </a:p>
          <a:p>
            <a:pPr lvl="1" algn="just"/>
            <a:r>
              <a:rPr lang="en-US" sz="2000" dirty="0" smtClean="0">
                <a:solidFill>
                  <a:srgbClr val="7030A0"/>
                </a:solidFill>
              </a:rPr>
              <a:t>The amount of time to create urgent innovations is cut short.</a:t>
            </a:r>
          </a:p>
          <a:p>
            <a:pPr lvl="1" algn="just"/>
            <a:r>
              <a:rPr lang="en-US" sz="2000" dirty="0" smtClean="0">
                <a:solidFill>
                  <a:srgbClr val="7030A0"/>
                </a:solidFill>
              </a:rPr>
              <a:t>Before manufacturing items, the developers can detect their possible failures and work on solutions.</a:t>
            </a:r>
          </a:p>
          <a:p>
            <a:pPr lvl="1" algn="just"/>
            <a:r>
              <a:rPr lang="en-US" sz="2000" dirty="0" smtClean="0">
                <a:solidFill>
                  <a:srgbClr val="7030A0"/>
                </a:solidFill>
              </a:rPr>
              <a:t>The manufacturing process becomes more sustainable and environmentally friendly.</a:t>
            </a:r>
            <a:endParaRPr lang="en-US" sz="2000" dirty="0">
              <a:solidFill>
                <a:srgbClr val="7030A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QUANTUM COMPUTING</a:t>
            </a:r>
            <a:endParaRPr lang="en-US" sz="3200"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000" dirty="0" smtClean="0">
                <a:solidFill>
                  <a:srgbClr val="7030A0"/>
                </a:solidFill>
              </a:rPr>
              <a:t>A quantum computer is expected to be able to deal with more problems. Instead of counting the definite problem, it calculates the possible solution for that problem, regardless of the type. That possibility has a certain amplitude for it to be the right solution. For this to work, the computing system should be in the superposition state.</a:t>
            </a:r>
          </a:p>
          <a:p>
            <a:pPr lvl="1"/>
            <a:r>
              <a:rPr lang="en-US" sz="2000" dirty="0" smtClean="0">
                <a:solidFill>
                  <a:srgbClr val="7030A0"/>
                </a:solidFill>
              </a:rPr>
              <a:t>Here are the three important divisions in the computer system:</a:t>
            </a:r>
          </a:p>
          <a:p>
            <a:pPr lvl="1"/>
            <a:r>
              <a:rPr lang="en-US" sz="2000" dirty="0" smtClean="0">
                <a:solidFill>
                  <a:srgbClr val="7030A0"/>
                </a:solidFill>
              </a:rPr>
              <a:t>A specific area to house the </a:t>
            </a:r>
            <a:r>
              <a:rPr lang="en-US" sz="2000" dirty="0" err="1" smtClean="0">
                <a:solidFill>
                  <a:srgbClr val="7030A0"/>
                </a:solidFill>
              </a:rPr>
              <a:t>qubits</a:t>
            </a:r>
            <a:endParaRPr lang="en-US" sz="2000" dirty="0" smtClean="0">
              <a:solidFill>
                <a:srgbClr val="7030A0"/>
              </a:solidFill>
            </a:endParaRPr>
          </a:p>
          <a:p>
            <a:pPr lvl="1"/>
            <a:r>
              <a:rPr lang="en-US" sz="2000" dirty="0" smtClean="0">
                <a:solidFill>
                  <a:srgbClr val="7030A0"/>
                </a:solidFill>
              </a:rPr>
              <a:t>The approach to transfer signals to the </a:t>
            </a:r>
            <a:r>
              <a:rPr lang="en-US" sz="2000" dirty="0" err="1" smtClean="0">
                <a:solidFill>
                  <a:srgbClr val="7030A0"/>
                </a:solidFill>
              </a:rPr>
              <a:t>qubits</a:t>
            </a:r>
            <a:endParaRPr lang="en-US" sz="2000" dirty="0" smtClean="0">
              <a:solidFill>
                <a:srgbClr val="7030A0"/>
              </a:solidFill>
            </a:endParaRPr>
          </a:p>
          <a:p>
            <a:pPr lvl="1"/>
            <a:r>
              <a:rPr lang="en-US" sz="2000" dirty="0" smtClean="0">
                <a:solidFill>
                  <a:srgbClr val="7030A0"/>
                </a:solidFill>
              </a:rPr>
              <a:t>A classical computing machine to send instructions towards the system</a:t>
            </a:r>
          </a:p>
          <a:p>
            <a:pPr marL="0" indent="0" algn="just">
              <a:buNone/>
            </a:pPr>
            <a:r>
              <a:rPr lang="en-US" sz="2000" dirty="0" smtClean="0">
                <a:solidFill>
                  <a:srgbClr val="7030A0"/>
                </a:solidFill>
                <a:latin typeface="Times New Roman" pitchFamily="18" charset="0"/>
                <a:cs typeface="Times New Roman" pitchFamily="18" charset="0"/>
              </a:rPr>
              <a:t>The system can help human civilization to solve complex modern problems that conventional computers cannot solve right now. Thus, it is understandable that many people are willing to invest in its development.</a:t>
            </a:r>
          </a:p>
          <a:p>
            <a:pPr marL="0" indent="0" algn="just">
              <a:buNone/>
            </a:pPr>
            <a:endParaRPr lang="en-US" sz="2000" dirty="0">
              <a:solidFill>
                <a:srgbClr val="7030A0"/>
              </a:solidFill>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solidFill>
                  <a:srgbClr val="FF0000"/>
                </a:solidFill>
              </a:rPr>
              <a:t>Types of Quantum Computing</a:t>
            </a:r>
            <a:endParaRPr lang="en-US" sz="3200" dirty="0">
              <a:solidFill>
                <a:srgbClr val="FF0000"/>
              </a:solidFill>
            </a:endParaRPr>
          </a:p>
        </p:txBody>
      </p:sp>
      <p:sp>
        <p:nvSpPr>
          <p:cNvPr id="3" name="Content Placeholder 2"/>
          <p:cNvSpPr>
            <a:spLocks noGrp="1"/>
          </p:cNvSpPr>
          <p:nvPr>
            <p:ph idx="1"/>
          </p:nvPr>
        </p:nvSpPr>
        <p:spPr>
          <a:xfrm>
            <a:off x="457200" y="1066800"/>
            <a:ext cx="8229600" cy="5029200"/>
          </a:xfrm>
        </p:spPr>
        <p:txBody>
          <a:bodyPr>
            <a:noAutofit/>
          </a:bodyPr>
          <a:lstStyle/>
          <a:p>
            <a:pPr algn="just"/>
            <a:r>
              <a:rPr lang="en-US" sz="2000" b="1" dirty="0" smtClean="0">
                <a:solidFill>
                  <a:srgbClr val="FF0000"/>
                </a:solidFill>
                <a:latin typeface="Times New Roman" pitchFamily="18" charset="0"/>
                <a:cs typeface="Times New Roman" pitchFamily="18" charset="0"/>
              </a:rPr>
              <a:t>Analog Quantum : </a:t>
            </a:r>
            <a:r>
              <a:rPr lang="en-US" sz="2000" dirty="0" smtClean="0">
                <a:solidFill>
                  <a:srgbClr val="002060"/>
                </a:solidFill>
                <a:latin typeface="Times New Roman" pitchFamily="18" charset="0"/>
                <a:cs typeface="Times New Roman" pitchFamily="18" charset="0"/>
              </a:rPr>
              <a:t>Analog quantum is the medium tier computing system that applies quantum principles. It can work on several sets of problems at once. The processing time is slightly quicker than conventional computers. It works with 50 to 100 </a:t>
            </a:r>
            <a:r>
              <a:rPr lang="en-US" sz="2000" dirty="0" err="1" smtClean="0">
                <a:solidFill>
                  <a:srgbClr val="002060"/>
                </a:solidFill>
                <a:latin typeface="Times New Roman" pitchFamily="18" charset="0"/>
                <a:cs typeface="Times New Roman" pitchFamily="18" charset="0"/>
              </a:rPr>
              <a:t>qubits</a:t>
            </a:r>
            <a:r>
              <a:rPr lang="en-US" sz="2000" dirty="0" smtClean="0">
                <a:solidFill>
                  <a:srgbClr val="002060"/>
                </a:solidFill>
                <a:latin typeface="Times New Roman" pitchFamily="18" charset="0"/>
                <a:cs typeface="Times New Roman" pitchFamily="18" charset="0"/>
              </a:rPr>
              <a:t>, which means that it is physically doable to build.</a:t>
            </a:r>
          </a:p>
          <a:p>
            <a:pPr algn="just"/>
            <a:r>
              <a:rPr lang="en-US" sz="2000" b="1" dirty="0" smtClean="0">
                <a:solidFill>
                  <a:srgbClr val="FF0000"/>
                </a:solidFill>
                <a:latin typeface="Times New Roman" pitchFamily="18" charset="0"/>
                <a:cs typeface="Times New Roman" pitchFamily="18" charset="0"/>
              </a:rPr>
              <a:t>Quantum </a:t>
            </a:r>
            <a:r>
              <a:rPr lang="en-US" sz="2000" b="1" dirty="0" err="1" smtClean="0">
                <a:solidFill>
                  <a:srgbClr val="FF0000"/>
                </a:solidFill>
                <a:latin typeface="Times New Roman" pitchFamily="18" charset="0"/>
                <a:cs typeface="Times New Roman" pitchFamily="18" charset="0"/>
              </a:rPr>
              <a:t>Annealer</a:t>
            </a:r>
            <a:r>
              <a:rPr lang="en-US" sz="2000" b="1" dirty="0" smtClean="0">
                <a:solidFill>
                  <a:srgbClr val="FF000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This computing system is the most restrictive and works comparably to conventional computing machines. Although it uses quantum principles in its application, it can only work on one task at a time. It is an easy build but the advantages over conventional computers are unknown.</a:t>
            </a:r>
          </a:p>
          <a:p>
            <a:pPr algn="just"/>
            <a:r>
              <a:rPr lang="en-US" sz="2000" b="1" dirty="0" smtClean="0">
                <a:solidFill>
                  <a:srgbClr val="FF0000"/>
                </a:solidFill>
                <a:latin typeface="Times New Roman" pitchFamily="18" charset="0"/>
                <a:cs typeface="Times New Roman" pitchFamily="18" charset="0"/>
              </a:rPr>
              <a:t>Universal Quantum :</a:t>
            </a:r>
            <a:r>
              <a:rPr lang="en-US" sz="2000" dirty="0" smtClean="0">
                <a:solidFill>
                  <a:srgbClr val="002060"/>
                </a:solidFill>
                <a:latin typeface="Times New Roman" pitchFamily="18" charset="0"/>
                <a:cs typeface="Times New Roman" pitchFamily="18" charset="0"/>
              </a:rPr>
              <a:t>Out of the three quantum computers universal might be the most powerful and versatile. It speeds up the data computing process. However, it takes a lot of resources to build this computer as it is expected to host around 100,000 </a:t>
            </a:r>
            <a:r>
              <a:rPr lang="en-US" sz="2000" dirty="0" err="1" smtClean="0">
                <a:solidFill>
                  <a:srgbClr val="002060"/>
                </a:solidFill>
                <a:latin typeface="Times New Roman" pitchFamily="18" charset="0"/>
                <a:cs typeface="Times New Roman" pitchFamily="18" charset="0"/>
              </a:rPr>
              <a:t>qubits</a:t>
            </a:r>
            <a:r>
              <a:rPr lang="en-US" sz="2000" dirty="0" smtClean="0">
                <a:solidFill>
                  <a:srgbClr val="002060"/>
                </a:solidFill>
                <a:latin typeface="Times New Roman" pitchFamily="18" charset="0"/>
                <a:cs typeface="Times New Roman" pitchFamily="18" charset="0"/>
              </a:rPr>
              <a:t>. That will make the computer unworkable in conventional settings.</a:t>
            </a:r>
          </a:p>
          <a:p>
            <a:endParaRPr lang="en-US" sz="2200" dirty="0">
              <a:solidFill>
                <a:srgbClr val="00206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08038"/>
          </a:xfrm>
        </p:spPr>
        <p:txBody>
          <a:bodyPr>
            <a:normAutofit/>
          </a:bodyPr>
          <a:lstStyle/>
          <a:p>
            <a:r>
              <a:rPr lang="en-US" sz="3200" dirty="0" smtClean="0">
                <a:solidFill>
                  <a:srgbClr val="FF0000"/>
                </a:solidFill>
              </a:rPr>
              <a:t>Application Areas of Quantum Computing</a:t>
            </a:r>
            <a:endParaRPr lang="en-US" sz="3200" dirty="0">
              <a:solidFill>
                <a:srgbClr val="FF0000"/>
              </a:solidFill>
            </a:endParaRPr>
          </a:p>
        </p:txBody>
      </p:sp>
      <p:sp>
        <p:nvSpPr>
          <p:cNvPr id="3" name="Content Placeholder 2"/>
          <p:cNvSpPr>
            <a:spLocks noGrp="1"/>
          </p:cNvSpPr>
          <p:nvPr>
            <p:ph idx="1"/>
          </p:nvPr>
        </p:nvSpPr>
        <p:spPr>
          <a:xfrm>
            <a:off x="457200" y="838200"/>
            <a:ext cx="8229600" cy="5791200"/>
          </a:xfrm>
        </p:spPr>
        <p:txBody>
          <a:bodyPr>
            <a:noAutofit/>
          </a:bodyPr>
          <a:lstStyle/>
          <a:p>
            <a:pPr algn="just">
              <a:spcBef>
                <a:spcPts val="0"/>
              </a:spcBef>
            </a:pPr>
            <a:r>
              <a:rPr lang="en-US" sz="2000" b="1" dirty="0" smtClean="0">
                <a:solidFill>
                  <a:srgbClr val="C00000"/>
                </a:solidFill>
                <a:latin typeface="Times New Roman" pitchFamily="18" charset="0"/>
                <a:cs typeface="Times New Roman" pitchFamily="18" charset="0"/>
              </a:rPr>
              <a:t>Simulation :</a:t>
            </a:r>
            <a:r>
              <a:rPr lang="en-US" sz="2000" dirty="0" smtClean="0">
                <a:solidFill>
                  <a:srgbClr val="002060"/>
                </a:solidFill>
                <a:latin typeface="Times New Roman" pitchFamily="18" charset="0"/>
                <a:cs typeface="Times New Roman" pitchFamily="18" charset="0"/>
              </a:rPr>
              <a:t>The quantum computer is able to crunch enormous data, which includes molecular activity in one being. This ability enables the computer to create very accurate simulations of real life events, such as photosynthesis.</a:t>
            </a:r>
          </a:p>
          <a:p>
            <a:pPr algn="just">
              <a:spcBef>
                <a:spcPts val="0"/>
              </a:spcBef>
            </a:pPr>
            <a:r>
              <a:rPr lang="en-US" sz="2000" b="1" dirty="0" smtClean="0">
                <a:solidFill>
                  <a:srgbClr val="C00000"/>
                </a:solidFill>
                <a:latin typeface="Times New Roman" pitchFamily="18" charset="0"/>
                <a:cs typeface="Times New Roman" pitchFamily="18" charset="0"/>
              </a:rPr>
              <a:t>Optimization </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Instead of calculating a problem at a time, this computing approach solves various probabilities. Through such a system, you can see how each option can provide the most advantages. Thus, you can optimize that option.</a:t>
            </a:r>
          </a:p>
          <a:p>
            <a:pPr algn="just">
              <a:spcBef>
                <a:spcPts val="0"/>
              </a:spcBef>
            </a:pPr>
            <a:r>
              <a:rPr lang="en-US" sz="2000" b="1" dirty="0" smtClean="0">
                <a:solidFill>
                  <a:srgbClr val="C00000"/>
                </a:solidFill>
                <a:latin typeface="Times New Roman" pitchFamily="18" charset="0"/>
                <a:cs typeface="Times New Roman" pitchFamily="18" charset="0"/>
              </a:rPr>
              <a:t>Cryptography :</a:t>
            </a:r>
            <a:r>
              <a:rPr lang="en-US" sz="2000" dirty="0" smtClean="0">
                <a:solidFill>
                  <a:srgbClr val="002060"/>
                </a:solidFill>
                <a:latin typeface="Times New Roman" pitchFamily="18" charset="0"/>
                <a:cs typeface="Times New Roman" pitchFamily="18" charset="0"/>
              </a:rPr>
              <a:t>Cryptography involves difficult mathematical problems such as discrete algorithms and integer factorization. These problems take a long time to solve. However, a computer with quantum principles can do it quickly.</a:t>
            </a:r>
          </a:p>
          <a:p>
            <a:pPr algn="just">
              <a:spcBef>
                <a:spcPts val="0"/>
              </a:spcBef>
            </a:pPr>
            <a:r>
              <a:rPr lang="en-US" sz="2000" b="1" dirty="0" smtClean="0">
                <a:solidFill>
                  <a:srgbClr val="C00000"/>
                </a:solidFill>
                <a:latin typeface="Times New Roman" pitchFamily="18" charset="0"/>
                <a:cs typeface="Times New Roman" pitchFamily="18" charset="0"/>
              </a:rPr>
              <a:t>Machine Learning </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This concept is difficult to apply as it takes so much time and financial resources to do it. The computing system can help speed up the process significantly.</a:t>
            </a:r>
          </a:p>
          <a:p>
            <a:pPr algn="just">
              <a:spcBef>
                <a:spcPts val="0"/>
              </a:spcBef>
            </a:pPr>
            <a:r>
              <a:rPr lang="en-US" sz="2000" b="1" dirty="0" smtClean="0">
                <a:solidFill>
                  <a:srgbClr val="C00000"/>
                </a:solidFill>
                <a:latin typeface="Times New Roman" pitchFamily="18" charset="0"/>
                <a:cs typeface="Times New Roman" pitchFamily="18" charset="0"/>
              </a:rPr>
              <a:t>Data search</a:t>
            </a:r>
            <a:r>
              <a:rPr lang="en-US" sz="2000" b="1" dirty="0" smtClean="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Although the conventional computer has evolved so much over the past decades, data search still takes too long sometimes. Quantum principles are capable of speeding up this data search process, especially if the search is unstructured.</a:t>
            </a:r>
          </a:p>
          <a:p>
            <a:pPr algn="just">
              <a:spcBef>
                <a:spcPts val="0"/>
              </a:spcBef>
            </a:pPr>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08038"/>
          </a:xfrm>
        </p:spPr>
        <p:txBody>
          <a:bodyPr>
            <a:normAutofit/>
          </a:bodyPr>
          <a:lstStyle/>
          <a:p>
            <a:r>
              <a:rPr lang="en-US" sz="3200" dirty="0" smtClean="0">
                <a:solidFill>
                  <a:srgbClr val="FF0000"/>
                </a:solidFill>
              </a:rPr>
              <a:t>Application Areas of Quantum Computing</a:t>
            </a:r>
            <a:endParaRPr lang="en-US" sz="3200" dirty="0">
              <a:solidFill>
                <a:srgbClr val="FF0000"/>
              </a:solidFill>
            </a:endParaRPr>
          </a:p>
        </p:txBody>
      </p:sp>
      <p:sp>
        <p:nvSpPr>
          <p:cNvPr id="3" name="Content Placeholder 2"/>
          <p:cNvSpPr>
            <a:spLocks noGrp="1"/>
          </p:cNvSpPr>
          <p:nvPr>
            <p:ph idx="1"/>
          </p:nvPr>
        </p:nvSpPr>
        <p:spPr>
          <a:xfrm>
            <a:off x="457200" y="838200"/>
            <a:ext cx="8229600" cy="5791200"/>
          </a:xfrm>
        </p:spPr>
        <p:txBody>
          <a:bodyPr>
            <a:noAutofit/>
          </a:bodyPr>
          <a:lstStyle/>
          <a:p>
            <a:pPr algn="just">
              <a:spcBef>
                <a:spcPts val="0"/>
              </a:spcBef>
            </a:pPr>
            <a:r>
              <a:rPr lang="en-US" sz="2000" b="1" dirty="0" smtClean="0">
                <a:solidFill>
                  <a:srgbClr val="C00000"/>
                </a:solidFill>
                <a:latin typeface="Times New Roman" pitchFamily="18" charset="0"/>
                <a:cs typeface="Times New Roman" pitchFamily="18" charset="0"/>
              </a:rPr>
              <a:t>Simulation :</a:t>
            </a:r>
            <a:r>
              <a:rPr lang="en-US" sz="2000" dirty="0" smtClean="0">
                <a:solidFill>
                  <a:srgbClr val="002060"/>
                </a:solidFill>
                <a:latin typeface="Times New Roman" pitchFamily="18" charset="0"/>
                <a:cs typeface="Times New Roman" pitchFamily="18" charset="0"/>
              </a:rPr>
              <a:t>The quantum computer is able to crunch enormous data, which includes molecular activity in one being. This ability enables the computer to create very accurate simulations of real life events, such as photosynthesis.</a:t>
            </a:r>
          </a:p>
          <a:p>
            <a:pPr algn="just">
              <a:spcBef>
                <a:spcPts val="0"/>
              </a:spcBef>
            </a:pPr>
            <a:r>
              <a:rPr lang="en-US" sz="2000" b="1" dirty="0" smtClean="0">
                <a:solidFill>
                  <a:srgbClr val="C00000"/>
                </a:solidFill>
                <a:latin typeface="Times New Roman" pitchFamily="18" charset="0"/>
                <a:cs typeface="Times New Roman" pitchFamily="18" charset="0"/>
              </a:rPr>
              <a:t>Optimization </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Instead of calculating a problem at a time, this computing approach solves various probabilities. Through such a system, you can see how each option can provide the most advantages. Thus, you can optimize that option.</a:t>
            </a:r>
          </a:p>
          <a:p>
            <a:pPr algn="just">
              <a:spcBef>
                <a:spcPts val="0"/>
              </a:spcBef>
            </a:pPr>
            <a:r>
              <a:rPr lang="en-US" sz="2000" b="1" dirty="0" smtClean="0">
                <a:solidFill>
                  <a:srgbClr val="C00000"/>
                </a:solidFill>
                <a:latin typeface="Times New Roman" pitchFamily="18" charset="0"/>
                <a:cs typeface="Times New Roman" pitchFamily="18" charset="0"/>
              </a:rPr>
              <a:t>Cryptography :</a:t>
            </a:r>
            <a:r>
              <a:rPr lang="en-US" sz="2000" dirty="0" smtClean="0">
                <a:solidFill>
                  <a:srgbClr val="002060"/>
                </a:solidFill>
                <a:latin typeface="Times New Roman" pitchFamily="18" charset="0"/>
                <a:cs typeface="Times New Roman" pitchFamily="18" charset="0"/>
              </a:rPr>
              <a:t>Cryptography involves difficult mathematical problems such as discrete algorithms and integer factorization. These problems take a long time to solve. However, a computer with quantum principles can do it quickly.</a:t>
            </a:r>
          </a:p>
          <a:p>
            <a:pPr algn="just">
              <a:spcBef>
                <a:spcPts val="0"/>
              </a:spcBef>
            </a:pPr>
            <a:r>
              <a:rPr lang="en-US" sz="2000" b="1" dirty="0" smtClean="0">
                <a:solidFill>
                  <a:srgbClr val="C00000"/>
                </a:solidFill>
                <a:latin typeface="Times New Roman" pitchFamily="18" charset="0"/>
                <a:cs typeface="Times New Roman" pitchFamily="18" charset="0"/>
              </a:rPr>
              <a:t>Machine Learning </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This concept is difficult to apply as it takes so much time and financial resources to do it. The computing system can help speed up the process significantly.</a:t>
            </a:r>
          </a:p>
          <a:p>
            <a:pPr algn="just">
              <a:spcBef>
                <a:spcPts val="0"/>
              </a:spcBef>
            </a:pPr>
            <a:r>
              <a:rPr lang="en-US" sz="2000" b="1" dirty="0" smtClean="0">
                <a:solidFill>
                  <a:srgbClr val="C00000"/>
                </a:solidFill>
                <a:latin typeface="Times New Roman" pitchFamily="18" charset="0"/>
                <a:cs typeface="Times New Roman" pitchFamily="18" charset="0"/>
              </a:rPr>
              <a:t>Data search</a:t>
            </a:r>
            <a:r>
              <a:rPr lang="en-US" sz="2000" b="1" dirty="0" smtClean="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Although the conventional computer has evolved so much over the past decades, data search still takes too long sometimes. Quantum principles are capable of speeding up this data search process, especially if the search is unstructured.</a:t>
            </a:r>
          </a:p>
          <a:p>
            <a:pPr algn="just">
              <a:spcBef>
                <a:spcPts val="0"/>
              </a:spcBef>
            </a:pPr>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Green Computing</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algn="just" fontAlgn="base"/>
            <a:r>
              <a:rPr lang="en-US" sz="2000" b="1" dirty="0" smtClean="0">
                <a:solidFill>
                  <a:srgbClr val="0070C0"/>
                </a:solidFill>
                <a:latin typeface="Times New Roman" pitchFamily="18" charset="0"/>
                <a:cs typeface="Times New Roman" pitchFamily="18" charset="0"/>
              </a:rPr>
              <a:t>Green Computing</a:t>
            </a:r>
            <a:r>
              <a:rPr lang="en-US" sz="2000" dirty="0" smtClean="0">
                <a:solidFill>
                  <a:srgbClr val="0070C0"/>
                </a:solidFill>
                <a:latin typeface="Times New Roman" pitchFamily="18" charset="0"/>
                <a:cs typeface="Times New Roman" pitchFamily="18" charset="0"/>
              </a:rPr>
              <a:t> also called as Green IT (Information Technology) or Green Technology refers to the durable computing of the environment which means eco-friendly use of computers, and it’s related resources.</a:t>
            </a:r>
          </a:p>
          <a:p>
            <a:pPr algn="just" fontAlgn="base"/>
            <a:r>
              <a:rPr lang="en-US" sz="2000" dirty="0" smtClean="0">
                <a:solidFill>
                  <a:srgbClr val="0070C0"/>
                </a:solidFill>
                <a:latin typeface="Times New Roman" pitchFamily="18" charset="0"/>
                <a:cs typeface="Times New Roman" pitchFamily="18" charset="0"/>
              </a:rPr>
              <a:t> In a broader term it refers to the study of designing, manufacturing, using and disposing of computing components in a way that reduces the bad environmental impacts. </a:t>
            </a:r>
          </a:p>
          <a:p>
            <a:pPr algn="just" fontAlgn="base"/>
            <a:r>
              <a:rPr lang="en-US" sz="2000" dirty="0" smtClean="0">
                <a:solidFill>
                  <a:srgbClr val="0070C0"/>
                </a:solidFill>
                <a:latin typeface="Times New Roman" pitchFamily="18" charset="0"/>
                <a:cs typeface="Times New Roman" pitchFamily="18" charset="0"/>
              </a:rPr>
              <a:t>Such practices include designing energy-efficient computing devices, implementation of energy-efficient processing units and servers, reducing the use of dangerous materials and encouraging the recyclability of digital devices, proper disposal of electronic waste (e-waste).</a:t>
            </a:r>
          </a:p>
          <a:p>
            <a:pPr algn="just" fontAlgn="base"/>
            <a:r>
              <a:rPr lang="en-US" sz="2000" dirty="0" smtClean="0">
                <a:solidFill>
                  <a:srgbClr val="0070C0"/>
                </a:solidFill>
                <a:latin typeface="Times New Roman" pitchFamily="18" charset="0"/>
                <a:cs typeface="Times New Roman" pitchFamily="18" charset="0"/>
              </a:rPr>
              <a:t> Green computing always aims to make the computing process more Green friendly. In 1992, it was originated and initially known as Energy Star, later it is known as Green Computing.</a:t>
            </a:r>
            <a:endParaRPr lang="en-US" sz="2000" dirty="0">
              <a:solidFill>
                <a:srgbClr val="0070C0"/>
              </a:solidFill>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Objective of green Computing</a:t>
            </a:r>
            <a:endParaRPr lang="en-US" sz="3200" dirty="0">
              <a:solidFill>
                <a:srgbClr val="FF0000"/>
              </a:solidFill>
            </a:endParaRPr>
          </a:p>
        </p:txBody>
      </p:sp>
      <p:sp>
        <p:nvSpPr>
          <p:cNvPr id="3" name="Content Placeholder 2"/>
          <p:cNvSpPr>
            <a:spLocks noGrp="1"/>
          </p:cNvSpPr>
          <p:nvPr>
            <p:ph idx="1"/>
          </p:nvPr>
        </p:nvSpPr>
        <p:spPr>
          <a:xfrm>
            <a:off x="457200" y="1600201"/>
            <a:ext cx="8229600" cy="3352800"/>
          </a:xfrm>
        </p:spPr>
        <p:txBody>
          <a:bodyPr>
            <a:normAutofit/>
          </a:bodyPr>
          <a:lstStyle/>
          <a:p>
            <a:pPr lvl="0" algn="just" fontAlgn="base"/>
            <a:r>
              <a:rPr lang="en-US" sz="2000" dirty="0" smtClean="0">
                <a:solidFill>
                  <a:srgbClr val="0070C0"/>
                </a:solidFill>
                <a:latin typeface="Times New Roman" pitchFamily="18" charset="0"/>
                <a:cs typeface="Times New Roman" pitchFamily="18" charset="0"/>
              </a:rPr>
              <a:t>To minimize the use of hazardous IT/computing products.</a:t>
            </a:r>
          </a:p>
          <a:p>
            <a:pPr lvl="0" algn="just" fontAlgn="base"/>
            <a:r>
              <a:rPr lang="en-US" sz="2000" dirty="0" smtClean="0">
                <a:solidFill>
                  <a:srgbClr val="0070C0"/>
                </a:solidFill>
                <a:latin typeface="Times New Roman" pitchFamily="18" charset="0"/>
                <a:cs typeface="Times New Roman" pitchFamily="18" charset="0"/>
              </a:rPr>
              <a:t>To make the computing process more eco-friendly.</a:t>
            </a:r>
          </a:p>
          <a:p>
            <a:pPr lvl="0" algn="just" fontAlgn="base"/>
            <a:r>
              <a:rPr lang="en-US" sz="2000" dirty="0" smtClean="0">
                <a:solidFill>
                  <a:srgbClr val="0070C0"/>
                </a:solidFill>
                <a:latin typeface="Times New Roman" pitchFamily="18" charset="0"/>
                <a:cs typeface="Times New Roman" pitchFamily="18" charset="0"/>
              </a:rPr>
              <a:t>To make the computing process energy efficiency.</a:t>
            </a:r>
          </a:p>
          <a:p>
            <a:pPr lvl="0" algn="just" fontAlgn="base"/>
            <a:r>
              <a:rPr lang="en-US" sz="2000" dirty="0" smtClean="0">
                <a:solidFill>
                  <a:srgbClr val="0070C0"/>
                </a:solidFill>
                <a:latin typeface="Times New Roman" pitchFamily="18" charset="0"/>
                <a:cs typeface="Times New Roman" pitchFamily="18" charset="0"/>
              </a:rPr>
              <a:t>Reducing travel requirements.</a:t>
            </a:r>
          </a:p>
          <a:p>
            <a:pPr lvl="0" algn="just" fontAlgn="base"/>
            <a:r>
              <a:rPr lang="en-US" sz="2000" dirty="0" smtClean="0">
                <a:solidFill>
                  <a:srgbClr val="0070C0"/>
                </a:solidFill>
                <a:latin typeface="Times New Roman" pitchFamily="18" charset="0"/>
                <a:cs typeface="Times New Roman" pitchFamily="18" charset="0"/>
              </a:rPr>
              <a:t>Recycling of computing wastage product.</a:t>
            </a:r>
          </a:p>
          <a:p>
            <a:pPr lvl="0" algn="just" fontAlgn="base"/>
            <a:r>
              <a:rPr lang="en-US" sz="2000" dirty="0" smtClean="0">
                <a:solidFill>
                  <a:srgbClr val="0070C0"/>
                </a:solidFill>
                <a:latin typeface="Times New Roman" pitchFamily="18" charset="0"/>
                <a:cs typeface="Times New Roman" pitchFamily="18" charset="0"/>
              </a:rPr>
              <a:t>Purchasing and using green energy.</a:t>
            </a:r>
          </a:p>
          <a:p>
            <a:pPr lvl="0" algn="just" fontAlgn="base"/>
            <a:r>
              <a:rPr lang="en-US" sz="2000" dirty="0" smtClean="0">
                <a:solidFill>
                  <a:srgbClr val="0070C0"/>
                </a:solidFill>
                <a:latin typeface="Times New Roman" pitchFamily="18" charset="0"/>
                <a:cs typeface="Times New Roman" pitchFamily="18" charset="0"/>
              </a:rPr>
              <a:t>Save money due to reduced utility cost.</a:t>
            </a:r>
          </a:p>
          <a:p>
            <a:pPr lvl="0" algn="just" fontAlgn="base"/>
            <a:r>
              <a:rPr lang="en-US" sz="2000" dirty="0" smtClean="0">
                <a:solidFill>
                  <a:srgbClr val="0070C0"/>
                </a:solidFill>
                <a:latin typeface="Times New Roman" pitchFamily="18" charset="0"/>
                <a:cs typeface="Times New Roman" pitchFamily="18" charset="0"/>
              </a:rPr>
              <a:t>Reducing the use of papers.</a:t>
            </a:r>
          </a:p>
          <a:p>
            <a:pPr lvl="0" algn="just" fontAlgn="base"/>
            <a:r>
              <a:rPr lang="en-US" sz="2000" dirty="0" smtClean="0">
                <a:solidFill>
                  <a:srgbClr val="0070C0"/>
                </a:solidFill>
                <a:latin typeface="Times New Roman" pitchFamily="18" charset="0"/>
                <a:cs typeface="Times New Roman" pitchFamily="18" charset="0"/>
              </a:rPr>
              <a:t>Designing good algorithms for better computer’s efficiency.</a:t>
            </a:r>
          </a:p>
          <a:p>
            <a:endParaRPr lang="en-US" dirty="0">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Approaches to Green Computing</a:t>
            </a:r>
            <a:endParaRPr lang="en-US" sz="3600" dirty="0">
              <a:solidFill>
                <a:srgbClr val="FF0000"/>
              </a:solidFill>
            </a:endParaRPr>
          </a:p>
        </p:txBody>
      </p:sp>
      <p:sp>
        <p:nvSpPr>
          <p:cNvPr id="3" name="Content Placeholder 2"/>
          <p:cNvSpPr>
            <a:spLocks noGrp="1"/>
          </p:cNvSpPr>
          <p:nvPr>
            <p:ph idx="1"/>
          </p:nvPr>
        </p:nvSpPr>
        <p:spPr>
          <a:xfrm>
            <a:off x="457200" y="1524000"/>
            <a:ext cx="8229600" cy="4525963"/>
          </a:xfrm>
        </p:spPr>
        <p:txBody>
          <a:bodyPr>
            <a:normAutofit fontScale="62500" lnSpcReduction="20000"/>
          </a:bodyPr>
          <a:lstStyle/>
          <a:p>
            <a:pPr fontAlgn="base"/>
            <a:r>
              <a:rPr lang="en-US" dirty="0" smtClean="0">
                <a:solidFill>
                  <a:srgbClr val="0070C0"/>
                </a:solidFill>
                <a:latin typeface="Times New Roman" pitchFamily="18" charset="0"/>
                <a:cs typeface="Times New Roman" pitchFamily="18" charset="0"/>
              </a:rPr>
              <a:t>For the promotion of green computing, the below four approaches are utilized</a:t>
            </a:r>
          </a:p>
          <a:p>
            <a:pPr lvl="0" fontAlgn="base"/>
            <a:r>
              <a:rPr lang="en-US" b="1" dirty="0" smtClean="0">
                <a:solidFill>
                  <a:srgbClr val="FF0000"/>
                </a:solidFill>
                <a:latin typeface="Times New Roman" pitchFamily="18" charset="0"/>
                <a:cs typeface="Times New Roman" pitchFamily="18" charset="0"/>
              </a:rPr>
              <a:t>Green Use –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0070C0"/>
                </a:solidFill>
                <a:latin typeface="Times New Roman" pitchFamily="18" charset="0"/>
                <a:cs typeface="Times New Roman" pitchFamily="18" charset="0"/>
              </a:rPr>
              <a:t>Reducing the power usage of computers and its periphery subsystems and using them in an eco-friendly manner. Also adopting virtualization reducing the need of energy.</a:t>
            </a:r>
          </a:p>
          <a:p>
            <a:pPr lvl="0" fontAlgn="base"/>
            <a:r>
              <a:rPr lang="en-US" b="1" dirty="0" smtClean="0">
                <a:solidFill>
                  <a:srgbClr val="FF0000"/>
                </a:solidFill>
                <a:latin typeface="Times New Roman" pitchFamily="18" charset="0"/>
                <a:cs typeface="Times New Roman" pitchFamily="18" charset="0"/>
              </a:rPr>
              <a:t>Green Disposal –</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0070C0"/>
                </a:solidFill>
                <a:latin typeface="Times New Roman" pitchFamily="18" charset="0"/>
                <a:cs typeface="Times New Roman" pitchFamily="18" charset="0"/>
              </a:rPr>
              <a:t>Recycling and reusing existing equipment, properly disposing the wasted IT/computing materials, electronic equipment etc</a:t>
            </a:r>
            <a:r>
              <a:rPr lang="en-US" dirty="0" smtClean="0">
                <a:latin typeface="Times New Roman" pitchFamily="18" charset="0"/>
                <a:cs typeface="Times New Roman" pitchFamily="18" charset="0"/>
              </a:rPr>
              <a:t>.</a:t>
            </a:r>
          </a:p>
          <a:p>
            <a:pPr lvl="0" fontAlgn="base"/>
            <a:r>
              <a:rPr lang="en-US" b="1" dirty="0" smtClean="0">
                <a:solidFill>
                  <a:srgbClr val="FF0000"/>
                </a:solidFill>
                <a:latin typeface="Times New Roman" pitchFamily="18" charset="0"/>
                <a:cs typeface="Times New Roman" pitchFamily="18" charset="0"/>
              </a:rPr>
              <a:t>Green Design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0070C0"/>
                </a:solidFill>
                <a:latin typeface="Times New Roman" pitchFamily="18" charset="0"/>
                <a:cs typeface="Times New Roman" pitchFamily="18" charset="0"/>
              </a:rPr>
              <a:t>Designing energy efficient as well as effective systems which have a minimal impact on the green environment</a:t>
            </a:r>
            <a:r>
              <a:rPr lang="en-US" dirty="0" smtClean="0">
                <a:latin typeface="Times New Roman" pitchFamily="18" charset="0"/>
                <a:cs typeface="Times New Roman" pitchFamily="18" charset="0"/>
              </a:rPr>
              <a:t>.</a:t>
            </a:r>
          </a:p>
          <a:p>
            <a:pPr lvl="0" fontAlgn="base"/>
            <a:r>
              <a:rPr lang="en-US" b="1" dirty="0" smtClean="0">
                <a:solidFill>
                  <a:srgbClr val="FF0000"/>
                </a:solidFill>
                <a:latin typeface="Times New Roman" pitchFamily="18" charset="0"/>
                <a:cs typeface="Times New Roman" pitchFamily="18" charset="0"/>
              </a:rPr>
              <a:t>Green manufacturing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0070C0"/>
                </a:solidFill>
                <a:latin typeface="Times New Roman" pitchFamily="18" charset="0"/>
                <a:cs typeface="Times New Roman" pitchFamily="18" charset="0"/>
              </a:rPr>
              <a:t>Manufacturing Biodegradable materials, also manufacturing long usable, recyclable products and reducing wastage during manufacturing process.</a:t>
            </a:r>
          </a:p>
          <a:p>
            <a:endParaRPr lang="en-US" dirty="0">
              <a:solidFill>
                <a:srgbClr val="0070C0"/>
              </a:solidFill>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media.geeksforgeeks.org/wp-content/uploads/20210320122603/green2.png"/>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390650" y="371475"/>
            <a:ext cx="6362700" cy="6115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Applications of Green Computing</a:t>
            </a:r>
            <a:endParaRPr lang="en-US" sz="3200" dirty="0">
              <a:solidFill>
                <a:srgbClr val="FF0000"/>
              </a:solidFill>
            </a:endParaRPr>
          </a:p>
        </p:txBody>
      </p:sp>
      <p:sp>
        <p:nvSpPr>
          <p:cNvPr id="3" name="Content Placeholder 2"/>
          <p:cNvSpPr>
            <a:spLocks noGrp="1"/>
          </p:cNvSpPr>
          <p:nvPr>
            <p:ph idx="1"/>
          </p:nvPr>
        </p:nvSpPr>
        <p:spPr/>
        <p:txBody>
          <a:bodyPr/>
          <a:lstStyle/>
          <a:p>
            <a:pPr lvl="0" fontAlgn="base"/>
            <a:r>
              <a:rPr lang="en-US" sz="2000" dirty="0" smtClean="0">
                <a:solidFill>
                  <a:srgbClr val="0070C0"/>
                </a:solidFill>
                <a:latin typeface="Times New Roman" pitchFamily="18" charset="0"/>
                <a:cs typeface="Times New Roman" pitchFamily="18" charset="0"/>
              </a:rPr>
              <a:t>Green Wireless Network.</a:t>
            </a:r>
          </a:p>
          <a:p>
            <a:pPr lvl="0" fontAlgn="base"/>
            <a:r>
              <a:rPr lang="en-US" sz="2000" dirty="0" smtClean="0">
                <a:solidFill>
                  <a:srgbClr val="0070C0"/>
                </a:solidFill>
                <a:latin typeface="Times New Roman" pitchFamily="18" charset="0"/>
                <a:cs typeface="Times New Roman" pitchFamily="18" charset="0"/>
              </a:rPr>
              <a:t>Energy Management in Data Centre’s.</a:t>
            </a:r>
          </a:p>
          <a:p>
            <a:pPr lvl="0" fontAlgn="base"/>
            <a:r>
              <a:rPr lang="en-US" sz="2000" dirty="0" smtClean="0">
                <a:solidFill>
                  <a:srgbClr val="0070C0"/>
                </a:solidFill>
                <a:latin typeface="Times New Roman" pitchFamily="18" charset="0"/>
                <a:cs typeface="Times New Roman" pitchFamily="18" charset="0"/>
              </a:rPr>
              <a:t>Green Cloud Computing.</a:t>
            </a:r>
          </a:p>
          <a:p>
            <a:pPr lvl="0" fontAlgn="base"/>
            <a:r>
              <a:rPr lang="en-US" sz="2000" dirty="0" smtClean="0">
                <a:solidFill>
                  <a:srgbClr val="0070C0"/>
                </a:solidFill>
                <a:latin typeface="Times New Roman" pitchFamily="18" charset="0"/>
                <a:cs typeface="Times New Roman" pitchFamily="18" charset="0"/>
              </a:rPr>
              <a:t>Green Parallel Computing.</a:t>
            </a:r>
            <a:endParaRPr lang="en-US" sz="2000" dirty="0">
              <a:solidFill>
                <a:srgbClr val="0070C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0000"/>
                </a:solidFill>
                <a:latin typeface="Arial"/>
                <a:ea typeface="DejaVu Sans"/>
              </a:rPr>
              <a:t>Definition</a:t>
            </a:r>
            <a:endParaRPr sz="2900">
              <a:solidFill>
                <a:srgbClr val="FF0000"/>
              </a:solidFill>
            </a:endParaRPr>
          </a:p>
        </p:txBody>
      </p:sp>
      <p:sp>
        <p:nvSpPr>
          <p:cNvPr id="501" name="CustomShape 2"/>
          <p:cNvSpPr/>
          <p:nvPr/>
        </p:nvSpPr>
        <p:spPr>
          <a:xfrm>
            <a:off x="457172" y="1604841"/>
            <a:ext cx="8216681" cy="3965074"/>
          </a:xfrm>
          <a:prstGeom prst="rect">
            <a:avLst/>
          </a:prstGeom>
          <a:noFill/>
          <a:ln>
            <a:noFill/>
          </a:ln>
        </p:spPr>
        <p:txBody>
          <a:bodyPr lIns="0" tIns="0" rIns="0" bIns="0"/>
          <a:lstStyle/>
          <a:p>
            <a:pPr marL="406086" indent="-406086">
              <a:lnSpc>
                <a:spcPct val="150000"/>
              </a:lnSpc>
              <a:buSzPct val="45000"/>
              <a:buFont typeface="Wingdings" charset="2"/>
              <a:buChar char=""/>
            </a:pPr>
            <a:r>
              <a:rPr lang="en-IN" sz="2400" dirty="0">
                <a:solidFill>
                  <a:srgbClr val="6600CC"/>
                </a:solidFill>
                <a:latin typeface="Times New Roman" pitchFamily="18" charset="0"/>
                <a:ea typeface="DejaVu Sans"/>
                <a:cs typeface="Times New Roman" pitchFamily="18" charset="0"/>
              </a:rPr>
              <a:t>A</a:t>
            </a:r>
            <a:r>
              <a:rPr lang="en-IN" sz="2400" i="1" dirty="0">
                <a:solidFill>
                  <a:srgbClr val="6600CC"/>
                </a:solidFill>
                <a:latin typeface="Times New Roman" pitchFamily="18" charset="0"/>
                <a:ea typeface="DejaVu Sans"/>
                <a:cs typeface="Times New Roman" pitchFamily="18" charset="0"/>
              </a:rPr>
              <a:t>rti</a:t>
            </a:r>
            <a:r>
              <a:rPr lang="en-IN" sz="2400" i="1" dirty="0">
                <a:solidFill>
                  <a:srgbClr val="6600FF"/>
                </a:solidFill>
                <a:latin typeface="Times New Roman" pitchFamily="18" charset="0"/>
                <a:ea typeface="DejaVu Sans"/>
                <a:cs typeface="Times New Roman" pitchFamily="18" charset="0"/>
              </a:rPr>
              <a:t>ficial (man-made) &amp; Intelligence(power of thinking)</a:t>
            </a:r>
            <a:endParaRPr sz="2400">
              <a:latin typeface="Times New Roman" pitchFamily="18" charset="0"/>
              <a:cs typeface="Times New Roman" pitchFamily="18" charset="0"/>
            </a:endParaRPr>
          </a:p>
          <a:p>
            <a:pPr marL="406086" indent="-406086">
              <a:lnSpc>
                <a:spcPct val="150000"/>
              </a:lnSpc>
              <a:buSzPct val="45000"/>
              <a:buFont typeface="Wingdings" charset="2"/>
              <a:buChar char=""/>
            </a:pPr>
            <a:r>
              <a:rPr lang="en-IN" sz="2400" i="1" dirty="0">
                <a:solidFill>
                  <a:srgbClr val="6600FF"/>
                </a:solidFill>
                <a:latin typeface="Times New Roman" pitchFamily="18" charset="0"/>
                <a:ea typeface="DejaVu Sans"/>
                <a:cs typeface="Times New Roman" pitchFamily="18" charset="0"/>
              </a:rPr>
              <a:t>It means man-made thinking power</a:t>
            </a:r>
            <a:endParaRPr sz="2400">
              <a:latin typeface="Times New Roman" pitchFamily="18" charset="0"/>
              <a:cs typeface="Times New Roman" pitchFamily="18" charset="0"/>
            </a:endParaRPr>
          </a:p>
          <a:p>
            <a:pPr marL="406086" indent="-406086">
              <a:lnSpc>
                <a:spcPct val="150000"/>
              </a:lnSpc>
            </a:pPr>
            <a:endParaRPr sz="2400">
              <a:latin typeface="Times New Roman" pitchFamily="18" charset="0"/>
              <a:cs typeface="Times New Roman" pitchFamily="18" charset="0"/>
            </a:endParaRPr>
          </a:p>
          <a:p>
            <a:pPr marL="406086" indent="-406086" algn="just">
              <a:lnSpc>
                <a:spcPct val="150000"/>
              </a:lnSpc>
              <a:buSzPct val="45000"/>
            </a:pPr>
            <a:r>
              <a:rPr lang="en-IN" sz="2400" i="1" dirty="0" smtClean="0">
                <a:solidFill>
                  <a:srgbClr val="6600FF"/>
                </a:solidFill>
                <a:latin typeface="Times New Roman" pitchFamily="18" charset="0"/>
                <a:ea typeface="DejaVu Sans"/>
                <a:cs typeface="Times New Roman" pitchFamily="18" charset="0"/>
              </a:rPr>
              <a:t>      </a:t>
            </a:r>
            <a:r>
              <a:rPr lang="en-IN" sz="2400" i="1" dirty="0" smtClean="0">
                <a:solidFill>
                  <a:schemeClr val="accent2">
                    <a:lumMod val="75000"/>
                  </a:schemeClr>
                </a:solidFill>
                <a:latin typeface="Times New Roman" pitchFamily="18" charset="0"/>
                <a:ea typeface="DejaVu Sans"/>
                <a:cs typeface="Times New Roman" pitchFamily="18" charset="0"/>
              </a:rPr>
              <a:t>“</a:t>
            </a:r>
            <a:r>
              <a:rPr lang="en-IN" sz="2400" i="1" dirty="0">
                <a:solidFill>
                  <a:schemeClr val="accent2">
                    <a:lumMod val="75000"/>
                  </a:schemeClr>
                </a:solidFill>
                <a:latin typeface="Times New Roman" pitchFamily="18" charset="0"/>
                <a:ea typeface="DejaVu Sans"/>
                <a:cs typeface="Times New Roman" pitchFamily="18" charset="0"/>
              </a:rPr>
              <a:t>It is a branch of computer science by which we can create intelligent machines which can behave like humans, think like humans and able to make decision”</a:t>
            </a:r>
            <a:endParaRPr sz="2400">
              <a:solidFill>
                <a:schemeClr val="accent2">
                  <a:lumMod val="75000"/>
                </a:schemeClr>
              </a:solidFill>
              <a:latin typeface="Times New Roman" pitchFamily="18" charset="0"/>
              <a:cs typeface="Times New Roman" pitchFamily="18" charset="0"/>
            </a:endParaRPr>
          </a:p>
          <a:p>
            <a:pPr marL="406086" indent="-406086">
              <a:lnSpc>
                <a:spcPct val="150000"/>
              </a:lnSpc>
            </a:pPr>
            <a:endParaRPr>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Advantages of Green Computing</a:t>
            </a:r>
            <a:endParaRPr lang="en-US" sz="3200" dirty="0">
              <a:solidFill>
                <a:srgbClr val="FF0000"/>
              </a:solidFill>
            </a:endParaRPr>
          </a:p>
        </p:txBody>
      </p:sp>
      <p:sp>
        <p:nvSpPr>
          <p:cNvPr id="3" name="Content Placeholder 2"/>
          <p:cNvSpPr>
            <a:spLocks noGrp="1"/>
          </p:cNvSpPr>
          <p:nvPr>
            <p:ph idx="1"/>
          </p:nvPr>
        </p:nvSpPr>
        <p:spPr>
          <a:xfrm>
            <a:off x="457200" y="1600201"/>
            <a:ext cx="8229600" cy="3505200"/>
          </a:xfrm>
        </p:spPr>
        <p:txBody>
          <a:bodyPr>
            <a:normAutofit/>
          </a:bodyPr>
          <a:lstStyle/>
          <a:p>
            <a:pPr algn="just"/>
            <a:r>
              <a:rPr lang="en-US" sz="2000" dirty="0" smtClean="0">
                <a:solidFill>
                  <a:srgbClr val="002060"/>
                </a:solidFill>
                <a:latin typeface="Times New Roman" pitchFamily="18" charset="0"/>
                <a:cs typeface="Times New Roman" pitchFamily="18" charset="0"/>
              </a:rPr>
              <a:t>Reduced energy usage from green computing techniques translates into lower carbon dioxide emissions, stemming from a reduction in the fossil fuel used in power plants and transportation. </a:t>
            </a:r>
          </a:p>
          <a:p>
            <a:pPr algn="just"/>
            <a:r>
              <a:rPr lang="en-US" sz="2000" dirty="0" smtClean="0">
                <a:solidFill>
                  <a:srgbClr val="002060"/>
                </a:solidFill>
                <a:latin typeface="Times New Roman" pitchFamily="18" charset="0"/>
                <a:cs typeface="Times New Roman" pitchFamily="18" charset="0"/>
              </a:rPr>
              <a:t>Conserving resources means less energy is required to produce, use, and dispose of products. </a:t>
            </a:r>
          </a:p>
          <a:p>
            <a:pPr algn="just"/>
            <a:r>
              <a:rPr lang="en-US" sz="2000" dirty="0" smtClean="0">
                <a:solidFill>
                  <a:srgbClr val="002060"/>
                </a:solidFill>
                <a:latin typeface="Times New Roman" pitchFamily="18" charset="0"/>
                <a:cs typeface="Times New Roman" pitchFamily="18" charset="0"/>
              </a:rPr>
              <a:t>Saving energy and resources saves money</a:t>
            </a:r>
          </a:p>
          <a:p>
            <a:pPr algn="just"/>
            <a:r>
              <a:rPr lang="en-US" sz="2000" dirty="0" smtClean="0">
                <a:solidFill>
                  <a:srgbClr val="002060"/>
                </a:solidFill>
                <a:latin typeface="Times New Roman" pitchFamily="18" charset="0"/>
                <a:cs typeface="Times New Roman" pitchFamily="18" charset="0"/>
              </a:rPr>
              <a:t>Green computing even includes changing government policy to encourage recycling and lowering energy use by individuals and businesses.</a:t>
            </a:r>
          </a:p>
          <a:p>
            <a:pPr algn="just"/>
            <a:r>
              <a:rPr lang="en-US" sz="2000" dirty="0" smtClean="0">
                <a:solidFill>
                  <a:srgbClr val="002060"/>
                </a:solidFill>
                <a:latin typeface="Times New Roman" pitchFamily="18" charset="0"/>
                <a:cs typeface="Times New Roman" pitchFamily="18" charset="0"/>
              </a:rPr>
              <a:t>Reduce the risk existing in the laptops such as chemical known to cause cancer, nerve damage and immune reactions in humans.</a:t>
            </a:r>
          </a:p>
          <a:p>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Disadvantages of Green Computing</a:t>
            </a:r>
            <a:endParaRPr lang="en-US" sz="3200" dirty="0">
              <a:solidFill>
                <a:srgbClr val="FF0000"/>
              </a:solidFill>
            </a:endParaRPr>
          </a:p>
        </p:txBody>
      </p:sp>
      <p:sp>
        <p:nvSpPr>
          <p:cNvPr id="3" name="Content Placeholder 2"/>
          <p:cNvSpPr>
            <a:spLocks noGrp="1"/>
          </p:cNvSpPr>
          <p:nvPr>
            <p:ph idx="1"/>
          </p:nvPr>
        </p:nvSpPr>
        <p:spPr>
          <a:xfrm>
            <a:off x="457200" y="1600201"/>
            <a:ext cx="8229600" cy="3505200"/>
          </a:xfrm>
        </p:spPr>
        <p:txBody>
          <a:bodyPr>
            <a:normAutofit/>
          </a:bodyPr>
          <a:lstStyle/>
          <a:p>
            <a:pPr algn="just"/>
            <a:r>
              <a:rPr lang="en-US" sz="2000" dirty="0" smtClean="0">
                <a:solidFill>
                  <a:srgbClr val="0070C0"/>
                </a:solidFill>
                <a:latin typeface="Times New Roman" pitchFamily="18" charset="0"/>
                <a:cs typeface="Times New Roman" pitchFamily="18" charset="0"/>
              </a:rPr>
              <a:t>The initial implementation is costly.</a:t>
            </a:r>
          </a:p>
          <a:p>
            <a:pPr algn="just"/>
            <a:r>
              <a:rPr lang="en-US" sz="2000" dirty="0" smtClean="0">
                <a:solidFill>
                  <a:srgbClr val="0070C0"/>
                </a:solidFill>
                <a:latin typeface="Times New Roman" pitchFamily="18" charset="0"/>
                <a:cs typeface="Times New Roman" pitchFamily="18" charset="0"/>
              </a:rPr>
              <a:t>There is frequent change in technology.</a:t>
            </a:r>
          </a:p>
          <a:p>
            <a:pPr algn="just"/>
            <a:r>
              <a:rPr lang="en-US" sz="2000" dirty="0" smtClean="0">
                <a:solidFill>
                  <a:srgbClr val="0070C0"/>
                </a:solidFill>
                <a:latin typeface="Times New Roman" pitchFamily="18" charset="0"/>
                <a:cs typeface="Times New Roman" pitchFamily="18" charset="0"/>
              </a:rPr>
              <a:t>Green IT cause more burden to individual.</a:t>
            </a:r>
          </a:p>
          <a:p>
            <a:pPr algn="just"/>
            <a:r>
              <a:rPr lang="en-US" sz="2000" dirty="0" smtClean="0">
                <a:solidFill>
                  <a:srgbClr val="0070C0"/>
                </a:solidFill>
                <a:latin typeface="Times New Roman" pitchFamily="18" charset="0"/>
                <a:cs typeface="Times New Roman" pitchFamily="18" charset="0"/>
              </a:rPr>
              <a:t>The disparity in level of understanding among companies, professionals and individuals.</a:t>
            </a:r>
          </a:p>
          <a:p>
            <a:pPr algn="just"/>
            <a:r>
              <a:rPr lang="en-US" sz="2000" dirty="0" smtClean="0">
                <a:solidFill>
                  <a:srgbClr val="0070C0"/>
                </a:solidFill>
                <a:latin typeface="Times New Roman" pitchFamily="18" charset="0"/>
                <a:cs typeface="Times New Roman" pitchFamily="18" charset="0"/>
              </a:rPr>
              <a:t>There are fewer courses and publications related to green computing.</a:t>
            </a:r>
          </a:p>
          <a:p>
            <a:pPr algn="just"/>
            <a:endParaRPr lang="en-US" sz="2000" dirty="0" smtClean="0">
              <a:latin typeface="Times New Roman" pitchFamily="18" charset="0"/>
              <a:cs typeface="Times New Roman" pitchFamily="18" charset="0"/>
            </a:endParaRPr>
          </a:p>
          <a:p>
            <a:pPr algn="just"/>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Big Data Analytics</a:t>
            </a:r>
            <a:endParaRPr lang="en-US" sz="3200" dirty="0">
              <a:solidFill>
                <a:srgbClr val="FF0000"/>
              </a:solidFill>
            </a:endParaRPr>
          </a:p>
        </p:txBody>
      </p:sp>
      <p:sp>
        <p:nvSpPr>
          <p:cNvPr id="3" name="Content Placeholder 2"/>
          <p:cNvSpPr>
            <a:spLocks noGrp="1"/>
          </p:cNvSpPr>
          <p:nvPr>
            <p:ph idx="1"/>
          </p:nvPr>
        </p:nvSpPr>
        <p:spPr>
          <a:xfrm>
            <a:off x="457200" y="1219200"/>
            <a:ext cx="8229600" cy="5334000"/>
          </a:xfrm>
        </p:spPr>
        <p:txBody>
          <a:bodyPr>
            <a:normAutofit fontScale="55000" lnSpcReduction="20000"/>
          </a:bodyPr>
          <a:lstStyle/>
          <a:p>
            <a:pPr algn="just">
              <a:spcBef>
                <a:spcPts val="0"/>
              </a:spcBef>
            </a:pPr>
            <a:r>
              <a:rPr lang="en-US" sz="3600" dirty="0" smtClean="0">
                <a:solidFill>
                  <a:srgbClr val="7030A0"/>
                </a:solidFill>
                <a:latin typeface="Times New Roman" pitchFamily="18" charset="0"/>
                <a:cs typeface="Times New Roman" pitchFamily="18" charset="0"/>
                <a:hlinkClick r:id="rId2"/>
              </a:rPr>
              <a:t>Big data</a:t>
            </a:r>
            <a:r>
              <a:rPr lang="en-US" sz="3600" dirty="0" smtClean="0">
                <a:solidFill>
                  <a:srgbClr val="7030A0"/>
                </a:solidFill>
                <a:latin typeface="Times New Roman" pitchFamily="18" charset="0"/>
                <a:cs typeface="Times New Roman" pitchFamily="18" charset="0"/>
              </a:rPr>
              <a:t> is a collection of data from many different sources and is often describe by five characteristics: volume, value, variety, velocity, and veracity.</a:t>
            </a:r>
          </a:p>
          <a:p>
            <a:pPr lvl="1" algn="just">
              <a:spcBef>
                <a:spcPts val="0"/>
              </a:spcBef>
            </a:pPr>
            <a:r>
              <a:rPr lang="en-US" sz="3600" b="1" dirty="0" smtClean="0">
                <a:solidFill>
                  <a:srgbClr val="FF0000"/>
                </a:solidFill>
                <a:latin typeface="Times New Roman" pitchFamily="18" charset="0"/>
                <a:cs typeface="Times New Roman" pitchFamily="18" charset="0"/>
              </a:rPr>
              <a:t>Volume: </a:t>
            </a:r>
            <a:r>
              <a:rPr lang="en-US" sz="3600" dirty="0" smtClean="0">
                <a:solidFill>
                  <a:srgbClr val="7030A0"/>
                </a:solidFill>
                <a:latin typeface="Times New Roman" pitchFamily="18" charset="0"/>
                <a:cs typeface="Times New Roman" pitchFamily="18" charset="0"/>
              </a:rPr>
              <a:t>the size and amounts of big data that companies manage and analyze</a:t>
            </a:r>
          </a:p>
          <a:p>
            <a:pPr lvl="1" algn="just">
              <a:spcBef>
                <a:spcPts val="0"/>
              </a:spcBef>
            </a:pPr>
            <a:r>
              <a:rPr lang="en-US" sz="3600" b="1" dirty="0" smtClean="0">
                <a:solidFill>
                  <a:srgbClr val="FF0000"/>
                </a:solidFill>
                <a:latin typeface="Times New Roman" pitchFamily="18" charset="0"/>
                <a:cs typeface="Times New Roman" pitchFamily="18" charset="0"/>
              </a:rPr>
              <a:t>Value:</a:t>
            </a:r>
            <a:r>
              <a:rPr lang="en-US" sz="3600" b="1" dirty="0" smtClean="0">
                <a:solidFill>
                  <a:srgbClr val="7030A0"/>
                </a:solidFill>
                <a:latin typeface="Times New Roman" pitchFamily="18" charset="0"/>
                <a:cs typeface="Times New Roman" pitchFamily="18" charset="0"/>
              </a:rPr>
              <a:t> </a:t>
            </a:r>
            <a:r>
              <a:rPr lang="en-US" sz="3600" dirty="0" smtClean="0">
                <a:solidFill>
                  <a:srgbClr val="7030A0"/>
                </a:solidFill>
                <a:latin typeface="Times New Roman" pitchFamily="18" charset="0"/>
                <a:cs typeface="Times New Roman" pitchFamily="18" charset="0"/>
              </a:rPr>
              <a:t>the most important “V” from the perspective of the business, the value of big data usually comes from insight discovery and pattern recognition that lead to more effective operations, stronger customer relationships and other clear and quantifiable business benefits</a:t>
            </a:r>
          </a:p>
          <a:p>
            <a:pPr lvl="1" algn="just">
              <a:spcBef>
                <a:spcPts val="0"/>
              </a:spcBef>
            </a:pPr>
            <a:r>
              <a:rPr lang="en-US" sz="3600" b="1" dirty="0" smtClean="0">
                <a:solidFill>
                  <a:srgbClr val="FF0000"/>
                </a:solidFill>
                <a:latin typeface="Times New Roman" pitchFamily="18" charset="0"/>
                <a:cs typeface="Times New Roman" pitchFamily="18" charset="0"/>
              </a:rPr>
              <a:t>Variety:</a:t>
            </a:r>
            <a:r>
              <a:rPr lang="en-US" sz="3600" b="1" dirty="0" smtClean="0">
                <a:solidFill>
                  <a:srgbClr val="7030A0"/>
                </a:solidFill>
                <a:latin typeface="Times New Roman" pitchFamily="18" charset="0"/>
                <a:cs typeface="Times New Roman" pitchFamily="18" charset="0"/>
              </a:rPr>
              <a:t> </a:t>
            </a:r>
            <a:r>
              <a:rPr lang="en-US" sz="3600" dirty="0" smtClean="0">
                <a:solidFill>
                  <a:srgbClr val="7030A0"/>
                </a:solidFill>
                <a:latin typeface="Times New Roman" pitchFamily="18" charset="0"/>
                <a:cs typeface="Times New Roman" pitchFamily="18" charset="0"/>
              </a:rPr>
              <a:t>the diversity and range of different data types, including unstructured data, semi-structured data and raw data</a:t>
            </a:r>
          </a:p>
          <a:p>
            <a:pPr lvl="1" algn="just">
              <a:spcBef>
                <a:spcPts val="0"/>
              </a:spcBef>
            </a:pPr>
            <a:r>
              <a:rPr lang="en-US" sz="3600" b="1" dirty="0" smtClean="0">
                <a:solidFill>
                  <a:srgbClr val="FF0000"/>
                </a:solidFill>
                <a:latin typeface="Times New Roman" pitchFamily="18" charset="0"/>
                <a:cs typeface="Times New Roman" pitchFamily="18" charset="0"/>
              </a:rPr>
              <a:t>Velocity: </a:t>
            </a:r>
            <a:r>
              <a:rPr lang="en-US" sz="3600" dirty="0" smtClean="0">
                <a:solidFill>
                  <a:srgbClr val="7030A0"/>
                </a:solidFill>
                <a:latin typeface="Times New Roman" pitchFamily="18" charset="0"/>
                <a:cs typeface="Times New Roman" pitchFamily="18" charset="0"/>
              </a:rPr>
              <a:t>the speed at which companies receive, store and manage data – e.g., the specific number of social media posts or search queries received within a day, hour or other unit of time</a:t>
            </a:r>
          </a:p>
          <a:p>
            <a:pPr lvl="1" algn="just">
              <a:spcBef>
                <a:spcPts val="0"/>
              </a:spcBef>
            </a:pPr>
            <a:r>
              <a:rPr lang="en-US" sz="3600" b="1" dirty="0" smtClean="0">
                <a:solidFill>
                  <a:srgbClr val="FF0000"/>
                </a:solidFill>
                <a:latin typeface="Times New Roman" pitchFamily="18" charset="0"/>
                <a:cs typeface="Times New Roman" pitchFamily="18" charset="0"/>
              </a:rPr>
              <a:t>Veracity: </a:t>
            </a:r>
            <a:r>
              <a:rPr lang="en-US" sz="3600" dirty="0" smtClean="0">
                <a:solidFill>
                  <a:srgbClr val="7030A0"/>
                </a:solidFill>
                <a:latin typeface="Times New Roman" pitchFamily="18" charset="0"/>
                <a:cs typeface="Times New Roman" pitchFamily="18" charset="0"/>
              </a:rPr>
              <a:t>the “truth” or accuracy of data and information assets, which often determines executive-level confidence</a:t>
            </a:r>
          </a:p>
          <a:p>
            <a:pPr lvl="1" algn="just">
              <a:spcBef>
                <a:spcPts val="0"/>
              </a:spcBef>
            </a:pPr>
            <a:r>
              <a:rPr lang="en-US" sz="3600" dirty="0" smtClean="0">
                <a:solidFill>
                  <a:srgbClr val="7030A0"/>
                </a:solidFill>
                <a:latin typeface="Times New Roman" pitchFamily="18" charset="0"/>
                <a:cs typeface="Times New Roman" pitchFamily="18" charset="0"/>
              </a:rPr>
              <a:t>Additional variability</a:t>
            </a:r>
          </a:p>
          <a:p>
            <a:pPr algn="just">
              <a:spcBef>
                <a:spcPts val="0"/>
              </a:spcBef>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Big Data Characteristics"/>
          <p:cNvPicPr>
            <a:picLocks noChangeAspect="1" noChangeArrowheads="1"/>
          </p:cNvPicPr>
          <p:nvPr/>
        </p:nvPicPr>
        <p:blipFill>
          <a:blip r:embed="rId2"/>
          <a:srcRect/>
          <a:stretch>
            <a:fillRect/>
          </a:stretch>
        </p:blipFill>
        <p:spPr bwMode="auto">
          <a:xfrm>
            <a:off x="2743200" y="2057400"/>
            <a:ext cx="4762500" cy="401955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Big Data Analytics</a:t>
            </a:r>
            <a:endParaRPr lang="en-US" sz="3200" dirty="0">
              <a:solidFill>
                <a:srgbClr val="FF0000"/>
              </a:solidFill>
            </a:endParaRPr>
          </a:p>
        </p:txBody>
      </p:sp>
      <p:sp>
        <p:nvSpPr>
          <p:cNvPr id="4" name="Content Placeholder 3"/>
          <p:cNvSpPr>
            <a:spLocks noGrp="1"/>
          </p:cNvSpPr>
          <p:nvPr>
            <p:ph idx="1"/>
          </p:nvPr>
        </p:nvSpPr>
        <p:spPr/>
        <p:txBody>
          <a:bodyPr>
            <a:normAutofit/>
          </a:bodyPr>
          <a:lstStyle/>
          <a:p>
            <a:pPr algn="just"/>
            <a:r>
              <a:rPr lang="en-US" sz="2000" dirty="0" smtClean="0">
                <a:solidFill>
                  <a:srgbClr val="002060"/>
                </a:solidFill>
                <a:latin typeface="Times New Roman" pitchFamily="18" charset="0"/>
                <a:cs typeface="Times New Roman" pitchFamily="18" charset="0"/>
              </a:rPr>
              <a:t>Big data analytics describes the process of uncovering trends, patterns, and correlations in large amounts of raw data to help make data-informed decisions. These processes use familiar statistical analysis techniques—like clustering and regression—and apply them to more extensive datasets with the help of newer tools.</a:t>
            </a:r>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How Big Data Analytics Work</a:t>
            </a:r>
            <a:endParaRPr lang="en-US" sz="3200"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pPr algn="just">
              <a:buNone/>
            </a:pPr>
            <a:r>
              <a:rPr lang="en-US" dirty="0" smtClean="0">
                <a:solidFill>
                  <a:srgbClr val="002060"/>
                </a:solidFill>
              </a:rPr>
              <a:t>1. Collect </a:t>
            </a:r>
            <a:r>
              <a:rPr lang="en-US" dirty="0" smtClean="0">
                <a:solidFill>
                  <a:srgbClr val="002060"/>
                </a:solidFill>
              </a:rPr>
              <a:t>Data</a:t>
            </a:r>
          </a:p>
          <a:p>
            <a:pPr algn="just"/>
            <a:r>
              <a:rPr lang="en-US" dirty="0" smtClean="0">
                <a:solidFill>
                  <a:srgbClr val="002060"/>
                </a:solidFill>
              </a:rPr>
              <a:t>Data collection looks different for every organization. With today’s technology, organizations can gather both structured and unstructured data from a variety of sources — from cloud storage to mobile applications to in-store </a:t>
            </a:r>
            <a:r>
              <a:rPr lang="en-US" dirty="0" err="1" smtClean="0">
                <a:solidFill>
                  <a:srgbClr val="002060"/>
                </a:solidFill>
              </a:rPr>
              <a:t>IoT</a:t>
            </a:r>
            <a:r>
              <a:rPr lang="en-US" dirty="0" smtClean="0">
                <a:solidFill>
                  <a:srgbClr val="002060"/>
                </a:solidFill>
              </a:rPr>
              <a:t> sensors and beyond. </a:t>
            </a:r>
            <a:r>
              <a:rPr lang="en-US" dirty="0" smtClean="0">
                <a:solidFill>
                  <a:srgbClr val="002060"/>
                </a:solidFill>
                <a:hlinkClick r:id="rId2"/>
              </a:rPr>
              <a:t>Some data will be stored in data warehouses</a:t>
            </a:r>
            <a:r>
              <a:rPr lang="en-US" dirty="0" smtClean="0">
                <a:solidFill>
                  <a:srgbClr val="002060"/>
                </a:solidFill>
              </a:rPr>
              <a:t> where </a:t>
            </a:r>
            <a:r>
              <a:rPr lang="en-US" dirty="0" smtClean="0">
                <a:solidFill>
                  <a:srgbClr val="002060"/>
                </a:solidFill>
                <a:hlinkClick r:id="rId3"/>
              </a:rPr>
              <a:t>business intelligence tools and solutions</a:t>
            </a:r>
            <a:r>
              <a:rPr lang="en-US" dirty="0" smtClean="0">
                <a:solidFill>
                  <a:srgbClr val="002060"/>
                </a:solidFill>
              </a:rPr>
              <a:t> can access it easily. Raw or unstructured data that is too diverse or complex for a warehouse may be assigned metadata and stored in a data lake.</a:t>
            </a:r>
          </a:p>
          <a:p>
            <a:pPr algn="just">
              <a:buNone/>
            </a:pPr>
            <a:r>
              <a:rPr lang="en-US" dirty="0" smtClean="0">
                <a:solidFill>
                  <a:srgbClr val="002060"/>
                </a:solidFill>
              </a:rPr>
              <a:t>2. Process Data</a:t>
            </a:r>
          </a:p>
          <a:p>
            <a:pPr algn="just"/>
            <a:r>
              <a:rPr lang="en-US" dirty="0" smtClean="0">
                <a:solidFill>
                  <a:srgbClr val="002060"/>
                </a:solidFill>
              </a:rPr>
              <a:t>Once data is collected and stored, it must be organized properly to get accurate results on analytical queries, especially when it’s large and unstructured. Available data is growing exponentially, making data processing a challenge for organizations. One processing option is </a:t>
            </a:r>
            <a:r>
              <a:rPr lang="en-US" b="1" dirty="0" smtClean="0">
                <a:solidFill>
                  <a:srgbClr val="002060"/>
                </a:solidFill>
              </a:rPr>
              <a:t>batch processing</a:t>
            </a:r>
            <a:r>
              <a:rPr lang="en-US" dirty="0" smtClean="0">
                <a:solidFill>
                  <a:srgbClr val="002060"/>
                </a:solidFill>
              </a:rPr>
              <a:t>, which looks at large data blocks over time. Batch processing is useful when there is a longer turnaround time between collecting and analyzing data. </a:t>
            </a:r>
            <a:r>
              <a:rPr lang="en-US" b="1" dirty="0" smtClean="0">
                <a:solidFill>
                  <a:srgbClr val="002060"/>
                </a:solidFill>
              </a:rPr>
              <a:t>Stream processing</a:t>
            </a:r>
            <a:r>
              <a:rPr lang="en-US" dirty="0" smtClean="0">
                <a:solidFill>
                  <a:srgbClr val="002060"/>
                </a:solidFill>
              </a:rPr>
              <a:t> looks at small batches of data at once, shortening the delay time between collection and analysis for quicker decision-making. Stream processing is more complex and often more expensive</a:t>
            </a:r>
            <a:r>
              <a:rPr lang="en-US" dirty="0" smtClean="0">
                <a:solidFill>
                  <a:srgbClr val="002060"/>
                </a:solidFill>
              </a:rPr>
              <a:t>.</a:t>
            </a:r>
            <a:endParaRPr lang="en-US" dirty="0" smtClean="0">
              <a:solidFill>
                <a:srgbClr val="00206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How Big Data Analytics Work</a:t>
            </a:r>
            <a:endParaRPr lang="en-US" sz="3200"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solidFill>
                  <a:srgbClr val="FF0000"/>
                </a:solidFill>
              </a:rPr>
              <a:t>3. Clean Data</a:t>
            </a:r>
          </a:p>
          <a:p>
            <a:pPr algn="just"/>
            <a:r>
              <a:rPr lang="en-US" dirty="0" smtClean="0">
                <a:solidFill>
                  <a:srgbClr val="002060"/>
                </a:solidFill>
              </a:rPr>
              <a:t>Data big or small requires scrubbing to improve data quality and get stronger results; all data must be formatted correctly, and any duplicative or irrelevant </a:t>
            </a:r>
            <a:r>
              <a:rPr lang="en-US" dirty="0" smtClean="0">
                <a:solidFill>
                  <a:srgbClr val="002060"/>
                </a:solidFill>
                <a:hlinkClick r:id="rId2"/>
              </a:rPr>
              <a:t>data must be eliminated or accounted for</a:t>
            </a:r>
            <a:r>
              <a:rPr lang="en-US" dirty="0" smtClean="0">
                <a:solidFill>
                  <a:srgbClr val="002060"/>
                </a:solidFill>
              </a:rPr>
              <a:t>. Dirty data can obscure and mislead, creating flawed insights.</a:t>
            </a:r>
          </a:p>
          <a:p>
            <a:pPr algn="just">
              <a:buNone/>
            </a:pPr>
            <a:r>
              <a:rPr lang="en-US" dirty="0" smtClean="0">
                <a:solidFill>
                  <a:srgbClr val="FF0000"/>
                </a:solidFill>
              </a:rPr>
              <a:t>4. Analyze Data</a:t>
            </a:r>
          </a:p>
          <a:p>
            <a:pPr algn="just"/>
            <a:r>
              <a:rPr lang="en-US" dirty="0" smtClean="0">
                <a:solidFill>
                  <a:srgbClr val="002060"/>
                </a:solidFill>
              </a:rPr>
              <a:t>Getting big data into a usable state takes time. Once it’s ready, advanced analytics processes can turn big data into big insights. Some of these big data analysis methods include:</a:t>
            </a:r>
          </a:p>
          <a:p>
            <a:pPr lvl="1" algn="just"/>
            <a:r>
              <a:rPr lang="en-US" b="1" dirty="0" smtClean="0">
                <a:solidFill>
                  <a:srgbClr val="002060"/>
                </a:solidFill>
              </a:rPr>
              <a:t>Data mining</a:t>
            </a:r>
            <a:r>
              <a:rPr lang="en-US" dirty="0" smtClean="0">
                <a:solidFill>
                  <a:srgbClr val="002060"/>
                </a:solidFill>
              </a:rPr>
              <a:t> sorts through large datasets to identify patterns and relationships by identifying anomalies and creating data clusters.</a:t>
            </a:r>
          </a:p>
          <a:p>
            <a:pPr lvl="1" algn="just"/>
            <a:r>
              <a:rPr lang="en-US" b="1" dirty="0" smtClean="0">
                <a:solidFill>
                  <a:srgbClr val="002060"/>
                </a:solidFill>
              </a:rPr>
              <a:t>Predictive analytics</a:t>
            </a:r>
            <a:r>
              <a:rPr lang="en-US" dirty="0" smtClean="0">
                <a:solidFill>
                  <a:srgbClr val="002060"/>
                </a:solidFill>
              </a:rPr>
              <a:t> uses an organization’s historical data to make predictions about the future, identifying upcoming risks and opportunities.</a:t>
            </a:r>
          </a:p>
          <a:p>
            <a:pPr lvl="1" algn="just"/>
            <a:r>
              <a:rPr lang="en-US" b="1" dirty="0" smtClean="0">
                <a:solidFill>
                  <a:srgbClr val="002060"/>
                </a:solidFill>
              </a:rPr>
              <a:t>Deep learning</a:t>
            </a:r>
            <a:r>
              <a:rPr lang="en-US" dirty="0" smtClean="0">
                <a:solidFill>
                  <a:srgbClr val="002060"/>
                </a:solidFill>
              </a:rPr>
              <a:t> imitates human learning patterns by using artificial intelligence and machine learning to layer algorithms and find patterns in the most complex and abstract data.</a:t>
            </a:r>
          </a:p>
          <a:p>
            <a:endParaRPr lang="en-US" dirty="0">
              <a:solidFill>
                <a:srgbClr val="00206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Big Data Analytics Tools</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dirty="0" smtClean="0">
                <a:solidFill>
                  <a:srgbClr val="002060"/>
                </a:solidFill>
              </a:rPr>
              <a:t>Big data analytics cannot be narrowed down to a single tool or technology. Instead, several types of tools work together to help you collect, process, cleanse, and analyze big data. Some of the major players in big data ecosystems are listed below.</a:t>
            </a:r>
          </a:p>
          <a:p>
            <a:pPr algn="just"/>
            <a:r>
              <a:rPr lang="en-US" sz="2000" b="1" dirty="0" err="1" smtClean="0">
                <a:solidFill>
                  <a:srgbClr val="002060"/>
                </a:solidFill>
              </a:rPr>
              <a:t>Hadoop</a:t>
            </a:r>
            <a:r>
              <a:rPr lang="en-US" sz="2000" dirty="0" smtClean="0">
                <a:solidFill>
                  <a:srgbClr val="002060"/>
                </a:solidFill>
              </a:rPr>
              <a:t> is an open-source framework that efficiently stores and processes big datasets on clusters of commodity hardware. This framework is free and can handle large amounts of structured and unstructured data, making it a valuable mainstay for any big data operation.</a:t>
            </a:r>
          </a:p>
          <a:p>
            <a:pPr algn="just"/>
            <a:r>
              <a:rPr lang="en-US" sz="2000" b="1" dirty="0" err="1" smtClean="0">
                <a:solidFill>
                  <a:srgbClr val="002060"/>
                </a:solidFill>
              </a:rPr>
              <a:t>NoSQL</a:t>
            </a:r>
            <a:r>
              <a:rPr lang="en-US" sz="2000" b="1" dirty="0" smtClean="0">
                <a:solidFill>
                  <a:srgbClr val="002060"/>
                </a:solidFill>
              </a:rPr>
              <a:t> databases</a:t>
            </a:r>
            <a:r>
              <a:rPr lang="en-US" sz="2000" dirty="0" smtClean="0">
                <a:solidFill>
                  <a:srgbClr val="002060"/>
                </a:solidFill>
              </a:rPr>
              <a:t> are non-relational data management systems that do not require a fixed scheme, making them a great option for big, raw, unstructured data. </a:t>
            </a:r>
            <a:r>
              <a:rPr lang="en-US" sz="2000" dirty="0" err="1" smtClean="0">
                <a:solidFill>
                  <a:srgbClr val="002060"/>
                </a:solidFill>
              </a:rPr>
              <a:t>NoSQL</a:t>
            </a:r>
            <a:r>
              <a:rPr lang="en-US" sz="2000" dirty="0" smtClean="0">
                <a:solidFill>
                  <a:srgbClr val="002060"/>
                </a:solidFill>
              </a:rPr>
              <a:t> stands for “not only SQL,” and these databases can handle a variety of data models.</a:t>
            </a:r>
            <a:endParaRPr lang="en-US" sz="2000" dirty="0" smtClean="0">
              <a:solidFill>
                <a:srgbClr val="00206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Big Data Analytics Tools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b="1" dirty="0" err="1" smtClean="0">
                <a:solidFill>
                  <a:srgbClr val="FF0000"/>
                </a:solidFill>
                <a:latin typeface="Times New Roman" pitchFamily="18" charset="0"/>
                <a:cs typeface="Times New Roman" pitchFamily="18" charset="0"/>
              </a:rPr>
              <a:t>MapReduce</a:t>
            </a:r>
            <a:r>
              <a:rPr lang="en-US" dirty="0" smtClean="0">
                <a:solidFill>
                  <a:srgbClr val="002060"/>
                </a:solidFill>
                <a:latin typeface="Times New Roman" pitchFamily="18" charset="0"/>
                <a:cs typeface="Times New Roman" pitchFamily="18" charset="0"/>
              </a:rPr>
              <a:t> is an essential component to the </a:t>
            </a:r>
            <a:r>
              <a:rPr lang="en-US" dirty="0" err="1" smtClean="0">
                <a:solidFill>
                  <a:srgbClr val="002060"/>
                </a:solidFill>
                <a:latin typeface="Times New Roman" pitchFamily="18" charset="0"/>
                <a:cs typeface="Times New Roman" pitchFamily="18" charset="0"/>
              </a:rPr>
              <a:t>Hadoop</a:t>
            </a:r>
            <a:r>
              <a:rPr lang="en-US" dirty="0" smtClean="0">
                <a:solidFill>
                  <a:srgbClr val="002060"/>
                </a:solidFill>
                <a:latin typeface="Times New Roman" pitchFamily="18" charset="0"/>
                <a:cs typeface="Times New Roman" pitchFamily="18" charset="0"/>
              </a:rPr>
              <a:t> framework serving two functions. The first is mapping, which filters data to various nodes within the cluster. The second is reducing, which organizes and reduces the results from each node to answer a query.</a:t>
            </a:r>
          </a:p>
          <a:p>
            <a:pPr algn="just"/>
            <a:r>
              <a:rPr lang="en-US" b="1" dirty="0" smtClean="0">
                <a:solidFill>
                  <a:srgbClr val="FF0000"/>
                </a:solidFill>
                <a:latin typeface="Times New Roman" pitchFamily="18" charset="0"/>
                <a:cs typeface="Times New Roman" pitchFamily="18" charset="0"/>
              </a:rPr>
              <a:t>YARN</a:t>
            </a:r>
            <a:r>
              <a:rPr lang="en-US" dirty="0" smtClean="0">
                <a:solidFill>
                  <a:srgbClr val="002060"/>
                </a:solidFill>
                <a:latin typeface="Times New Roman" pitchFamily="18" charset="0"/>
                <a:cs typeface="Times New Roman" pitchFamily="18" charset="0"/>
              </a:rPr>
              <a:t> stands for “Yet Another Resource Negotiator.” It is another component of second-generation </a:t>
            </a:r>
            <a:r>
              <a:rPr lang="en-US" dirty="0" err="1" smtClean="0">
                <a:solidFill>
                  <a:srgbClr val="002060"/>
                </a:solidFill>
                <a:latin typeface="Times New Roman" pitchFamily="18" charset="0"/>
                <a:cs typeface="Times New Roman" pitchFamily="18" charset="0"/>
              </a:rPr>
              <a:t>Hadoop</a:t>
            </a:r>
            <a:r>
              <a:rPr lang="en-US" dirty="0" smtClean="0">
                <a:solidFill>
                  <a:srgbClr val="002060"/>
                </a:solidFill>
                <a:latin typeface="Times New Roman" pitchFamily="18" charset="0"/>
                <a:cs typeface="Times New Roman" pitchFamily="18" charset="0"/>
              </a:rPr>
              <a:t>. The cluster management technology helps with job scheduling and resource management in the cluster.</a:t>
            </a:r>
          </a:p>
          <a:p>
            <a:pPr algn="just"/>
            <a:r>
              <a:rPr lang="en-US" b="1" dirty="0" smtClean="0">
                <a:solidFill>
                  <a:srgbClr val="FF0000"/>
                </a:solidFill>
                <a:latin typeface="Times New Roman" pitchFamily="18" charset="0"/>
                <a:cs typeface="Times New Roman" pitchFamily="18" charset="0"/>
              </a:rPr>
              <a:t>Spark</a:t>
            </a:r>
            <a:r>
              <a:rPr lang="en-US" dirty="0" smtClean="0">
                <a:solidFill>
                  <a:srgbClr val="002060"/>
                </a:solidFill>
                <a:latin typeface="Times New Roman" pitchFamily="18" charset="0"/>
                <a:cs typeface="Times New Roman" pitchFamily="18" charset="0"/>
              </a:rPr>
              <a:t> is an open source cluster computing framework that uses implicit data parallelism and fault tolerance to provide an interface for programming entire clusters. Spark can handle both batch and stream processing for fast computation.</a:t>
            </a:r>
          </a:p>
          <a:p>
            <a:pPr algn="just"/>
            <a:r>
              <a:rPr lang="en-US" b="1" dirty="0" smtClean="0">
                <a:solidFill>
                  <a:srgbClr val="FF0000"/>
                </a:solidFill>
                <a:latin typeface="Times New Roman" pitchFamily="18" charset="0"/>
                <a:cs typeface="Times New Roman" pitchFamily="18" charset="0"/>
              </a:rPr>
              <a:t>Tableau</a:t>
            </a:r>
            <a:r>
              <a:rPr lang="en-US" dirty="0" smtClean="0">
                <a:solidFill>
                  <a:srgbClr val="002060"/>
                </a:solidFill>
                <a:latin typeface="Times New Roman" pitchFamily="18" charset="0"/>
                <a:cs typeface="Times New Roman" pitchFamily="18" charset="0"/>
              </a:rPr>
              <a:t> is an end-to-end data analytics platform that allows you to prep, analyze, collaborate, and share your big data insights. Tableau excels in self-service visual analysis, allowing people to ask new questions of governed big data and easily share those insights across the organization.</a:t>
            </a:r>
          </a:p>
          <a:p>
            <a:endParaRPr lang="en-US" dirty="0">
              <a:solidFill>
                <a:srgbClr val="00206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Big Data Analytics </a:t>
            </a:r>
            <a:r>
              <a:rPr lang="en-US" sz="3200" dirty="0" smtClean="0">
                <a:solidFill>
                  <a:srgbClr val="FF0000"/>
                </a:solidFill>
              </a:rPr>
              <a:t>Benefits</a:t>
            </a:r>
            <a:endParaRPr lang="en-US" sz="3200"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000" dirty="0" smtClean="0">
                <a:solidFill>
                  <a:srgbClr val="002060"/>
                </a:solidFill>
                <a:latin typeface="Times New Roman" pitchFamily="18" charset="0"/>
                <a:cs typeface="Times New Roman" pitchFamily="18" charset="0"/>
              </a:rPr>
              <a:t>The ability to analyze more data at a faster rate can provide big benefits to an organization, allowing it to more efficiently use data to answer important questions. Big data analytics is important because it lets organizations use colossal amounts of data in multiple formats from multiple sources to identify opportunities and risks, helping organizations move quickly and improve their bottom lines. Some benefits of big data analytics include:</a:t>
            </a:r>
          </a:p>
          <a:p>
            <a:pPr lvl="1" algn="just"/>
            <a:r>
              <a:rPr lang="en-US" sz="2000" b="1" dirty="0" smtClean="0">
                <a:solidFill>
                  <a:srgbClr val="FF0000"/>
                </a:solidFill>
                <a:latin typeface="Times New Roman" pitchFamily="18" charset="0"/>
                <a:cs typeface="Times New Roman" pitchFamily="18" charset="0"/>
              </a:rPr>
              <a:t>Cost savings</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 Helping organizations identify ways to do business more efficiently</a:t>
            </a:r>
          </a:p>
          <a:p>
            <a:pPr lvl="1" algn="just"/>
            <a:r>
              <a:rPr lang="en-US" sz="2000" b="1" dirty="0" smtClean="0">
                <a:solidFill>
                  <a:srgbClr val="FF0000"/>
                </a:solidFill>
                <a:latin typeface="Times New Roman" pitchFamily="18" charset="0"/>
                <a:cs typeface="Times New Roman" pitchFamily="18" charset="0"/>
              </a:rPr>
              <a:t>Product development</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 Providing a better understanding of customer needs</a:t>
            </a:r>
          </a:p>
          <a:p>
            <a:pPr lvl="1" algn="just"/>
            <a:r>
              <a:rPr lang="en-US" sz="2000" b="1" dirty="0" smtClean="0">
                <a:solidFill>
                  <a:srgbClr val="FF0000"/>
                </a:solidFill>
                <a:latin typeface="Times New Roman" pitchFamily="18" charset="0"/>
                <a:cs typeface="Times New Roman" pitchFamily="18" charset="0"/>
              </a:rPr>
              <a:t>Market insights</a:t>
            </a:r>
            <a:r>
              <a:rPr lang="en-US" sz="2000" b="1"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 Tracking purchase behavior and market trends</a:t>
            </a:r>
          </a:p>
          <a:p>
            <a:pPr lvl="1" algn="just"/>
            <a:r>
              <a:rPr lang="en-US" sz="2000" dirty="0" smtClean="0">
                <a:solidFill>
                  <a:srgbClr val="002060"/>
                </a:solidFill>
                <a:latin typeface="Times New Roman" pitchFamily="18" charset="0"/>
                <a:cs typeface="Times New Roman" pitchFamily="18" charset="0"/>
              </a:rPr>
              <a:t>Read more about how real organizations reap the benefits of big data</a:t>
            </a:r>
            <a:r>
              <a:rPr lang="en-US" sz="2000" dirty="0" smtClean="0">
                <a:solidFill>
                  <a:srgbClr val="002060"/>
                </a:solidFill>
              </a:rPr>
              <a:t>.</a:t>
            </a:r>
          </a:p>
          <a:p>
            <a:endParaRPr lang="en-US" sz="2000"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00"/>
                </a:solidFill>
                <a:latin typeface="Arial"/>
                <a:ea typeface="DejaVu Sans"/>
              </a:rPr>
              <a:t>Advantages</a:t>
            </a:r>
            <a:endParaRPr sz="2900"/>
          </a:p>
        </p:txBody>
      </p:sp>
      <p:sp>
        <p:nvSpPr>
          <p:cNvPr id="503"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321125" indent="-159843">
              <a:lnSpc>
                <a:spcPct val="150000"/>
              </a:lnSpc>
              <a:buSzPct val="45000"/>
              <a:buFont typeface="Wingdings" charset="2"/>
              <a:buChar char=""/>
            </a:pPr>
            <a:r>
              <a:rPr lang="en-IN" sz="2400" dirty="0">
                <a:solidFill>
                  <a:srgbClr val="6600CC"/>
                </a:solidFill>
                <a:latin typeface="Times New Roman" pitchFamily="18" charset="0"/>
                <a:ea typeface="DejaVu Sans"/>
                <a:cs typeface="Times New Roman" pitchFamily="18" charset="0"/>
              </a:rPr>
              <a:t>Reduction in human errors</a:t>
            </a:r>
            <a:endParaRPr sz="2400">
              <a:latin typeface="Times New Roman" pitchFamily="18" charset="0"/>
              <a:cs typeface="Times New Roman" pitchFamily="18" charset="0"/>
            </a:endParaRPr>
          </a:p>
          <a:p>
            <a:pPr marL="321125" indent="-159843">
              <a:lnSpc>
                <a:spcPct val="150000"/>
              </a:lnSpc>
              <a:buSzPct val="45000"/>
              <a:buFont typeface="Wingdings" charset="2"/>
              <a:buChar char=""/>
            </a:pPr>
            <a:r>
              <a:rPr lang="en-IN" sz="2400" dirty="0">
                <a:solidFill>
                  <a:srgbClr val="6600CC"/>
                </a:solidFill>
                <a:latin typeface="Times New Roman" pitchFamily="18" charset="0"/>
                <a:ea typeface="DejaVu Sans"/>
                <a:cs typeface="Times New Roman" pitchFamily="18" charset="0"/>
              </a:rPr>
              <a:t>Useful in risky areas</a:t>
            </a:r>
            <a:endParaRPr sz="2400">
              <a:latin typeface="Times New Roman" pitchFamily="18" charset="0"/>
              <a:cs typeface="Times New Roman" pitchFamily="18" charset="0"/>
            </a:endParaRPr>
          </a:p>
          <a:p>
            <a:pPr marL="321125" indent="-159843">
              <a:lnSpc>
                <a:spcPct val="150000"/>
              </a:lnSpc>
              <a:buSzPct val="45000"/>
              <a:buFont typeface="Wingdings" charset="2"/>
              <a:buChar char=""/>
            </a:pPr>
            <a:r>
              <a:rPr lang="en-IN" sz="2400" dirty="0">
                <a:solidFill>
                  <a:srgbClr val="6600CC"/>
                </a:solidFill>
                <a:latin typeface="Times New Roman" pitchFamily="18" charset="0"/>
                <a:ea typeface="DejaVu Sans"/>
                <a:cs typeface="Times New Roman" pitchFamily="18" charset="0"/>
              </a:rPr>
              <a:t>High reliability</a:t>
            </a:r>
            <a:endParaRPr sz="2400">
              <a:latin typeface="Times New Roman" pitchFamily="18" charset="0"/>
              <a:cs typeface="Times New Roman" pitchFamily="18" charset="0"/>
            </a:endParaRPr>
          </a:p>
          <a:p>
            <a:pPr marL="321125" indent="-159843">
              <a:lnSpc>
                <a:spcPct val="150000"/>
              </a:lnSpc>
              <a:buSzPct val="45000"/>
              <a:buFont typeface="Wingdings" charset="2"/>
              <a:buChar char=""/>
            </a:pPr>
            <a:r>
              <a:rPr lang="en-IN" sz="2400" dirty="0">
                <a:solidFill>
                  <a:srgbClr val="6600CC"/>
                </a:solidFill>
                <a:latin typeface="Times New Roman" pitchFamily="18" charset="0"/>
                <a:ea typeface="DejaVu Sans"/>
                <a:cs typeface="Times New Roman" pitchFamily="18" charset="0"/>
              </a:rPr>
              <a:t>Fast</a:t>
            </a:r>
            <a:endParaRPr sz="2400">
              <a:latin typeface="Times New Roman" pitchFamily="18" charset="0"/>
              <a:cs typeface="Times New Roman" pitchFamily="18" charset="0"/>
            </a:endParaRPr>
          </a:p>
          <a:p>
            <a:pPr marL="321125" indent="-159843">
              <a:lnSpc>
                <a:spcPct val="150000"/>
              </a:lnSpc>
              <a:buSzPct val="45000"/>
              <a:buFont typeface="Wingdings" charset="2"/>
              <a:buChar char=""/>
            </a:pPr>
            <a:r>
              <a:rPr lang="en-IN" sz="2400" dirty="0">
                <a:solidFill>
                  <a:srgbClr val="6600CC"/>
                </a:solidFill>
                <a:latin typeface="Times New Roman" pitchFamily="18" charset="0"/>
                <a:ea typeface="DejaVu Sans"/>
                <a:cs typeface="Times New Roman" pitchFamily="18" charset="0"/>
              </a:rPr>
              <a:t>Digital </a:t>
            </a:r>
            <a:r>
              <a:rPr lang="en-IN" sz="2400" dirty="0" smtClean="0">
                <a:solidFill>
                  <a:srgbClr val="6600CC"/>
                </a:solidFill>
                <a:latin typeface="Times New Roman" pitchFamily="18" charset="0"/>
                <a:ea typeface="DejaVu Sans"/>
                <a:cs typeface="Times New Roman" pitchFamily="18" charset="0"/>
              </a:rPr>
              <a:t>assistant</a:t>
            </a:r>
            <a:endParaRPr sz="2400">
              <a:latin typeface="Times New Roman" pitchFamily="18" charset="0"/>
              <a:cs typeface="Times New Roman" pitchFamily="18" charset="0"/>
            </a:endParaRPr>
          </a:p>
          <a:p>
            <a:pPr marL="321125" indent="-159843">
              <a:lnSpc>
                <a:spcPct val="150000"/>
              </a:lnSpc>
              <a:buSzPct val="45000"/>
              <a:buFont typeface="Wingdings" charset="2"/>
              <a:buChar char=""/>
            </a:pPr>
            <a:r>
              <a:rPr lang="en-IN" sz="2400" dirty="0">
                <a:solidFill>
                  <a:srgbClr val="6600CC"/>
                </a:solidFill>
                <a:latin typeface="Times New Roman" pitchFamily="18" charset="0"/>
                <a:ea typeface="DejaVu Sans"/>
                <a:cs typeface="Times New Roman" pitchFamily="18" charset="0"/>
              </a:rPr>
              <a:t>Faster </a:t>
            </a:r>
            <a:r>
              <a:rPr lang="en-IN" sz="2400" dirty="0" smtClean="0">
                <a:solidFill>
                  <a:srgbClr val="6600CC"/>
                </a:solidFill>
                <a:latin typeface="Times New Roman" pitchFamily="18" charset="0"/>
                <a:ea typeface="DejaVu Sans"/>
                <a:cs typeface="Times New Roman" pitchFamily="18" charset="0"/>
              </a:rPr>
              <a:t>decision</a:t>
            </a:r>
            <a:endParaRPr sz="2400">
              <a:latin typeface="Times New Roman" pitchFamily="18" charset="0"/>
              <a:cs typeface="Times New Roman" pitchFamily="18" charset="0"/>
            </a:endParaRPr>
          </a:p>
          <a:p>
            <a:pPr marL="321125" indent="-159843">
              <a:lnSpc>
                <a:spcPct val="150000"/>
              </a:lnSpc>
              <a:buSzPct val="45000"/>
              <a:buFont typeface="Wingdings" charset="2"/>
              <a:buChar char=""/>
            </a:pPr>
            <a:r>
              <a:rPr lang="en-IN" sz="2400" dirty="0">
                <a:solidFill>
                  <a:srgbClr val="6600CC"/>
                </a:solidFill>
                <a:latin typeface="Times New Roman" pitchFamily="18" charset="0"/>
                <a:ea typeface="DejaVu Sans"/>
                <a:cs typeface="Times New Roman" pitchFamily="18" charset="0"/>
              </a:rPr>
              <a:t>Available 24*7</a:t>
            </a:r>
            <a:endParaRPr sz="2400">
              <a:latin typeface="Times New Roman" pitchFamily="18" charset="0"/>
              <a:cs typeface="Times New Roman" pitchFamily="18" charset="0"/>
            </a:endParaRPr>
          </a:p>
          <a:p>
            <a:pPr>
              <a:lnSpc>
                <a:spcPct val="150000"/>
              </a:lnSpc>
            </a:pPr>
            <a:endParaRPr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The </a:t>
            </a:r>
            <a:r>
              <a:rPr lang="en-US" sz="3200" dirty="0" smtClean="0">
                <a:solidFill>
                  <a:srgbClr val="FF0000"/>
                </a:solidFill>
              </a:rPr>
              <a:t> </a:t>
            </a:r>
            <a:r>
              <a:rPr lang="en-US" sz="3200" dirty="0" smtClean="0">
                <a:solidFill>
                  <a:srgbClr val="FF0000"/>
                </a:solidFill>
              </a:rPr>
              <a:t>challenges of big data</a:t>
            </a:r>
            <a:br>
              <a:rPr lang="en-US" sz="3200" dirty="0" smtClean="0">
                <a:solidFill>
                  <a:srgbClr val="FF0000"/>
                </a:solidFill>
              </a:rPr>
            </a:br>
            <a:endParaRPr lang="en-US" sz="32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dirty="0" smtClean="0">
                <a:solidFill>
                  <a:srgbClr val="002060"/>
                </a:solidFill>
                <a:latin typeface="Times New Roman" pitchFamily="18" charset="0"/>
                <a:cs typeface="Times New Roman" pitchFamily="18" charset="0"/>
              </a:rPr>
              <a:t>Big </a:t>
            </a:r>
            <a:r>
              <a:rPr lang="en-US" sz="2000" dirty="0" smtClean="0">
                <a:solidFill>
                  <a:srgbClr val="002060"/>
                </a:solidFill>
                <a:latin typeface="Times New Roman" pitchFamily="18" charset="0"/>
                <a:cs typeface="Times New Roman" pitchFamily="18" charset="0"/>
              </a:rPr>
              <a:t>data brings big benefits, but it also brings big challenges such new privacy and security concerns, accessibility for business users, and choosing the right solutions for your business needs. To capitalize on incoming data, organizations will have to address the following:</a:t>
            </a:r>
          </a:p>
          <a:p>
            <a:pPr algn="just"/>
            <a:r>
              <a:rPr lang="en-US" sz="2000" b="1" dirty="0" smtClean="0">
                <a:solidFill>
                  <a:srgbClr val="FF0000"/>
                </a:solidFill>
                <a:latin typeface="Times New Roman" pitchFamily="18" charset="0"/>
                <a:cs typeface="Times New Roman" pitchFamily="18" charset="0"/>
              </a:rPr>
              <a:t>Making big data accessible.</a:t>
            </a:r>
            <a:r>
              <a:rPr lang="en-US" sz="2000" dirty="0" smtClean="0">
                <a:solidFill>
                  <a:srgbClr val="002060"/>
                </a:solidFill>
                <a:latin typeface="Times New Roman" pitchFamily="18" charset="0"/>
                <a:cs typeface="Times New Roman" pitchFamily="18" charset="0"/>
              </a:rPr>
              <a:t> Collecting and processing data becomes more difficult as the amount of data grows. Organizations must make data easy and convenient for data owners of all skill levels to use.</a:t>
            </a:r>
          </a:p>
          <a:p>
            <a:pPr algn="just"/>
            <a:r>
              <a:rPr lang="en-US" sz="2000" b="1" dirty="0" smtClean="0">
                <a:solidFill>
                  <a:srgbClr val="FF0000"/>
                </a:solidFill>
                <a:latin typeface="Times New Roman" pitchFamily="18" charset="0"/>
                <a:cs typeface="Times New Roman" pitchFamily="18" charset="0"/>
              </a:rPr>
              <a:t>Maintaining quality data.</a:t>
            </a:r>
            <a:r>
              <a:rPr lang="en-US" sz="2000" dirty="0" smtClean="0">
                <a:solidFill>
                  <a:srgbClr val="FF000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With so much data to maintain, organizations are spending more time than ever before scrubbing for duplicates, errors, absences, conflicts, and inconsistencies.</a:t>
            </a:r>
          </a:p>
          <a:p>
            <a:pPr algn="just"/>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big challenges of big data</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b="1" dirty="0" smtClean="0">
                <a:solidFill>
                  <a:srgbClr val="FF0000"/>
                </a:solidFill>
              </a:rPr>
              <a:t>Keeping </a:t>
            </a:r>
            <a:r>
              <a:rPr lang="en-US" sz="2000" b="1" dirty="0" smtClean="0">
                <a:solidFill>
                  <a:srgbClr val="FF0000"/>
                </a:solidFill>
              </a:rPr>
              <a:t>data secure.</a:t>
            </a:r>
            <a:r>
              <a:rPr lang="en-US" sz="2000" dirty="0" smtClean="0">
                <a:solidFill>
                  <a:srgbClr val="FF0000"/>
                </a:solidFill>
              </a:rPr>
              <a:t> </a:t>
            </a:r>
            <a:r>
              <a:rPr lang="en-US" sz="2000" dirty="0" smtClean="0">
                <a:solidFill>
                  <a:srgbClr val="002060"/>
                </a:solidFill>
              </a:rPr>
              <a:t>As the amount of data grows, so do </a:t>
            </a:r>
            <a:r>
              <a:rPr lang="en-US" sz="2000" dirty="0" smtClean="0">
                <a:solidFill>
                  <a:srgbClr val="002060"/>
                </a:solidFill>
                <a:hlinkClick r:id="rId2"/>
              </a:rPr>
              <a:t>privacy and security concerns</a:t>
            </a:r>
            <a:r>
              <a:rPr lang="en-US" sz="2000" dirty="0" smtClean="0">
                <a:solidFill>
                  <a:srgbClr val="002060"/>
                </a:solidFill>
              </a:rPr>
              <a:t>. Organizations will need to strive for compliance and put tight data processes in place before they take advantage of big data.</a:t>
            </a:r>
          </a:p>
          <a:p>
            <a:pPr algn="just"/>
            <a:r>
              <a:rPr lang="en-US" sz="2000" b="1" dirty="0" smtClean="0">
                <a:solidFill>
                  <a:srgbClr val="FF0000"/>
                </a:solidFill>
              </a:rPr>
              <a:t>Finding the right tools and platforms</a:t>
            </a:r>
            <a:r>
              <a:rPr lang="en-US" sz="2000" b="1" dirty="0" smtClean="0">
                <a:solidFill>
                  <a:srgbClr val="002060"/>
                </a:solidFill>
              </a:rPr>
              <a:t>.</a:t>
            </a:r>
            <a:r>
              <a:rPr lang="en-US" sz="2000" dirty="0" smtClean="0">
                <a:solidFill>
                  <a:srgbClr val="002060"/>
                </a:solidFill>
              </a:rPr>
              <a:t> New technologies for processing and analyzing big data are developed all the time. Organizations must find the right technology to work within their established ecosystems and address their particular needs. Often, the right solution is also a flexible solution that can accommodate future infrastructure changes.</a:t>
            </a:r>
          </a:p>
          <a:p>
            <a:pPr algn="just"/>
            <a:endParaRPr lang="en-US" sz="2000" dirty="0">
              <a:solidFill>
                <a:srgbClr val="00206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Brain Computer Interface</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dirty="0" smtClean="0">
                <a:solidFill>
                  <a:srgbClr val="002060"/>
                </a:solidFill>
                <a:latin typeface="Times New Roman" pitchFamily="18" charset="0"/>
                <a:cs typeface="Times New Roman" pitchFamily="18" charset="0"/>
              </a:rPr>
              <a:t>A Brain Computer Interface (BCI) is a device that translates brain signals into commands that can be executed by a computer or other machine. BCIs are still in development.</a:t>
            </a:r>
          </a:p>
          <a:p>
            <a:pPr algn="just"/>
            <a:r>
              <a:rPr lang="en-US" sz="2000" dirty="0" smtClean="0">
                <a:solidFill>
                  <a:srgbClr val="002060"/>
                </a:solidFill>
                <a:latin typeface="Times New Roman" pitchFamily="18" charset="0"/>
                <a:cs typeface="Times New Roman" pitchFamily="18" charset="0"/>
              </a:rPr>
              <a:t>The primary goal of a BCI is to restore useful function for people who have developed neuromuscular disorders, such as amyotrophic lateral sclerosis, cerebral palsy, stroke, or spinal cord injury</a:t>
            </a:r>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Types of BCI</a:t>
            </a:r>
            <a:endParaRPr lang="en-US" sz="3200" dirty="0">
              <a:solidFill>
                <a:srgbClr val="FF0000"/>
              </a:solidFill>
            </a:endParaRPr>
          </a:p>
        </p:txBody>
      </p:sp>
      <p:sp>
        <p:nvSpPr>
          <p:cNvPr id="3" name="Content Placeholder 2"/>
          <p:cNvSpPr>
            <a:spLocks noGrp="1"/>
          </p:cNvSpPr>
          <p:nvPr>
            <p:ph idx="1"/>
          </p:nvPr>
        </p:nvSpPr>
        <p:spPr/>
        <p:txBody>
          <a:bodyPr>
            <a:normAutofit/>
          </a:bodyPr>
          <a:lstStyle/>
          <a:p>
            <a:r>
              <a:rPr lang="en-US" sz="2000" b="1" dirty="0" smtClean="0">
                <a:solidFill>
                  <a:srgbClr val="002060"/>
                </a:solidFill>
                <a:latin typeface="Times New Roman" pitchFamily="18" charset="0"/>
                <a:cs typeface="Times New Roman" pitchFamily="18" charset="0"/>
              </a:rPr>
              <a:t>Non-Invasive Brain-Computer Interface </a:t>
            </a:r>
          </a:p>
          <a:p>
            <a:r>
              <a:rPr lang="en-US" sz="2000" b="1" dirty="0" smtClean="0">
                <a:solidFill>
                  <a:srgbClr val="002060"/>
                </a:solidFill>
                <a:latin typeface="Times New Roman" pitchFamily="18" charset="0"/>
                <a:cs typeface="Times New Roman" pitchFamily="18" charset="0"/>
              </a:rPr>
              <a:t>Invasive Brain-Computer Interface</a:t>
            </a:r>
            <a:r>
              <a:rPr lang="en-US" sz="2000" dirty="0" smtClean="0">
                <a:solidFill>
                  <a:srgbClr val="002060"/>
                </a:solidFill>
                <a:latin typeface="Times New Roman" pitchFamily="18" charset="0"/>
                <a:cs typeface="Times New Roman" pitchFamily="18" charset="0"/>
              </a:rPr>
              <a:t>.</a:t>
            </a:r>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Non-Invasive Brain-Computer Interface</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algn="just" fontAlgn="base"/>
            <a:r>
              <a:rPr lang="en-US" sz="2000" dirty="0" smtClean="0">
                <a:solidFill>
                  <a:srgbClr val="002060"/>
                </a:solidFill>
                <a:latin typeface="Times New Roman" pitchFamily="18" charset="0"/>
                <a:cs typeface="Times New Roman" pitchFamily="18" charset="0"/>
              </a:rPr>
              <a:t>As the name suggests, a non-invasive brain-computer interface is one that can work without intrusive procedures into the brain. A non-Intrusive Brain-Computer Interface mostly works on the principles of EEG </a:t>
            </a:r>
            <a:r>
              <a:rPr lang="en-US" sz="2000" b="1" dirty="0" smtClean="0">
                <a:solidFill>
                  <a:srgbClr val="002060"/>
                </a:solidFill>
                <a:latin typeface="Times New Roman" pitchFamily="18" charset="0"/>
                <a:cs typeface="Times New Roman" pitchFamily="18" charset="0"/>
              </a:rPr>
              <a:t>(Electroencephalography</a:t>
            </a:r>
            <a:r>
              <a:rPr lang="en-US" sz="2000" dirty="0" smtClean="0">
                <a:solidFill>
                  <a:srgbClr val="002060"/>
                </a:solidFill>
                <a:latin typeface="Times New Roman" pitchFamily="18" charset="0"/>
                <a:cs typeface="Times New Roman" pitchFamily="18" charset="0"/>
              </a:rPr>
              <a:t>).</a:t>
            </a:r>
          </a:p>
          <a:p>
            <a:pPr algn="just" fontAlgn="base"/>
            <a:r>
              <a:rPr lang="en-US" sz="2000" dirty="0" smtClean="0">
                <a:solidFill>
                  <a:srgbClr val="002060"/>
                </a:solidFill>
                <a:latin typeface="Times New Roman" pitchFamily="18" charset="0"/>
                <a:cs typeface="Times New Roman" pitchFamily="18" charset="0"/>
              </a:rPr>
              <a:t>Electroencephalography is mostly used in the medical field to see and analyze the brain wave activity of patients. The way an EEG is performed in a medical setup is by attaching multiple electrodes to the scalp of the patient. EEG measures the voltage fluctuations in the brain caused by the ionic current within the </a:t>
            </a:r>
            <a:r>
              <a:rPr lang="en-US" sz="2000" dirty="0" smtClean="0">
                <a:solidFill>
                  <a:srgbClr val="002060"/>
                </a:solidFill>
                <a:latin typeface="Times New Roman" pitchFamily="18" charset="0"/>
                <a:cs typeface="Times New Roman" pitchFamily="18" charset="0"/>
                <a:hlinkClick r:id="rId2" tooltip="Neurons"/>
              </a:rPr>
              <a:t>neurons</a:t>
            </a:r>
            <a:r>
              <a:rPr lang="en-US" sz="2000" dirty="0" smtClean="0">
                <a:solidFill>
                  <a:srgbClr val="002060"/>
                </a:solidFill>
                <a:latin typeface="Times New Roman" pitchFamily="18" charset="0"/>
                <a:cs typeface="Times New Roman" pitchFamily="18" charset="0"/>
              </a:rPr>
              <a:t> of the brain. An EEG records the spontaneous electrical activity of the brain over a certain period</a:t>
            </a:r>
            <a:r>
              <a:rPr lang="en-US" sz="2000" dirty="0" smtClean="0">
                <a:solidFill>
                  <a:srgbClr val="002060"/>
                </a:solidFill>
                <a:latin typeface="Times New Roman" pitchFamily="18" charset="0"/>
                <a:cs typeface="Times New Roman" pitchFamily="18" charset="0"/>
              </a:rPr>
              <a:t>.</a:t>
            </a:r>
            <a:endParaRPr lang="en-US" sz="2000" dirty="0" smtClean="0">
              <a:solidFill>
                <a:srgbClr val="002060"/>
              </a:solidFill>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Non-Invasive Brain-Computer Interface</a:t>
            </a:r>
            <a:endParaRPr lang="en-US" sz="3200"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lgn="just" fontAlgn="base"/>
            <a:r>
              <a:rPr lang="en-US" dirty="0" smtClean="0">
                <a:solidFill>
                  <a:srgbClr val="002060"/>
                </a:solidFill>
                <a:latin typeface="Times New Roman" pitchFamily="18" charset="0"/>
                <a:cs typeface="Times New Roman" pitchFamily="18" charset="0"/>
              </a:rPr>
              <a:t> Most Non-Invasive BCI uses the concept of EEG in their models. The most famous among them is </a:t>
            </a:r>
            <a:r>
              <a:rPr lang="en-US" b="1" dirty="0" err="1" smtClean="0">
                <a:solidFill>
                  <a:srgbClr val="002060"/>
                </a:solidFill>
                <a:latin typeface="Times New Roman" pitchFamily="18" charset="0"/>
                <a:cs typeface="Times New Roman" pitchFamily="18" charset="0"/>
              </a:rPr>
              <a:t>Neurosky</a:t>
            </a:r>
            <a:r>
              <a:rPr lang="en-US" b="1" dirty="0" smtClean="0">
                <a:solidFill>
                  <a:srgbClr val="002060"/>
                </a:solidFill>
                <a:latin typeface="Times New Roman" pitchFamily="18" charset="0"/>
                <a:cs typeface="Times New Roman" pitchFamily="18" charset="0"/>
              </a:rPr>
              <a:t>,</a:t>
            </a:r>
            <a:r>
              <a:rPr lang="en-US" dirty="0" smtClean="0">
                <a:solidFill>
                  <a:srgbClr val="002060"/>
                </a:solidFill>
                <a:latin typeface="Times New Roman" pitchFamily="18" charset="0"/>
                <a:cs typeface="Times New Roman" pitchFamily="18" charset="0"/>
              </a:rPr>
              <a:t> a consumer-friendly product that uses the concept of EEG. It has various modes where one can test one’s level of attention, mental effort, and meditation level. It consists of one EEG sensor that touches the front left upper part of the skull, just above the left eyebrow. The applications are only limited by the user’s own ability to use the product.</a:t>
            </a:r>
          </a:p>
          <a:p>
            <a:r>
              <a:rPr lang="en-US" dirty="0" smtClean="0">
                <a:solidFill>
                  <a:srgbClr val="002060"/>
                </a:solidFill>
                <a:latin typeface="Times New Roman" pitchFamily="18" charset="0"/>
                <a:cs typeface="Times New Roman" pitchFamily="18" charset="0"/>
              </a:rPr>
              <a:t>The advantages of a non-invasive brain-computer interface stem from the fact that it is much cheaper to work with and heavy research focus is always given to non-invasive BCI. Also, multiple people from diverse backgrounds can work on non-invasive BCI, whereas in the case of an invasive BCI, a medical professional is always needed.</a:t>
            </a:r>
            <a:br>
              <a:rPr lang="en-US"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dirty="0" smtClean="0">
                <a:solidFill>
                  <a:srgbClr val="FF0000"/>
                </a:solidFill>
              </a:rPr>
              <a:t>Invasive Brain-Computer </a:t>
            </a:r>
            <a:r>
              <a:rPr lang="en-US" sz="3200" dirty="0" smtClean="0">
                <a:solidFill>
                  <a:srgbClr val="FF0000"/>
                </a:solidFill>
              </a:rPr>
              <a:t>Interface</a:t>
            </a:r>
            <a:endParaRPr lang="en-US" dirty="0"/>
          </a:p>
        </p:txBody>
      </p:sp>
      <p:sp>
        <p:nvSpPr>
          <p:cNvPr id="3" name="Content Placeholder 2"/>
          <p:cNvSpPr>
            <a:spLocks noGrp="1"/>
          </p:cNvSpPr>
          <p:nvPr>
            <p:ph idx="1"/>
          </p:nvPr>
        </p:nvSpPr>
        <p:spPr>
          <a:xfrm>
            <a:off x="457200" y="1066800"/>
            <a:ext cx="8229600" cy="5562600"/>
          </a:xfrm>
        </p:spPr>
        <p:txBody>
          <a:bodyPr>
            <a:noAutofit/>
          </a:bodyPr>
          <a:lstStyle/>
          <a:p>
            <a:pPr algn="just" fontAlgn="base"/>
            <a:r>
              <a:rPr lang="en-US" sz="2000" dirty="0" smtClean="0">
                <a:solidFill>
                  <a:srgbClr val="002060"/>
                </a:solidFill>
                <a:latin typeface="Times New Roman" pitchFamily="18" charset="0"/>
                <a:cs typeface="Times New Roman" pitchFamily="18" charset="0"/>
              </a:rPr>
              <a:t>An invasive brain-computer interface involves the surgical implantation of a device into the skull of the user. There are two kinds of Invasive BCI that have been tried and tested thus far.</a:t>
            </a:r>
          </a:p>
          <a:p>
            <a:pPr algn="just"/>
            <a:r>
              <a:rPr lang="en-US" sz="2000" dirty="0" smtClean="0">
                <a:solidFill>
                  <a:srgbClr val="002060"/>
                </a:solidFill>
                <a:latin typeface="Times New Roman" pitchFamily="18" charset="0"/>
                <a:cs typeface="Times New Roman" pitchFamily="18" charset="0"/>
              </a:rPr>
              <a:t>The first example is </a:t>
            </a:r>
            <a:r>
              <a:rPr lang="en-US" sz="2000" b="1" dirty="0" smtClean="0">
                <a:solidFill>
                  <a:srgbClr val="002060"/>
                </a:solidFill>
                <a:latin typeface="Times New Roman" pitchFamily="18" charset="0"/>
                <a:cs typeface="Times New Roman" pitchFamily="18" charset="0"/>
              </a:rPr>
              <a:t>ECOG</a:t>
            </a:r>
            <a:r>
              <a:rPr lang="en-US" sz="2000" dirty="0" smtClean="0">
                <a:solidFill>
                  <a:srgbClr val="002060"/>
                </a:solidFill>
                <a:latin typeface="Times New Roman" pitchFamily="18" charset="0"/>
                <a:cs typeface="Times New Roman" pitchFamily="18" charset="0"/>
              </a:rPr>
              <a:t> (</a:t>
            </a:r>
            <a:r>
              <a:rPr lang="en-US" sz="2000" dirty="0" err="1" smtClean="0">
                <a:solidFill>
                  <a:srgbClr val="002060"/>
                </a:solidFill>
                <a:latin typeface="Times New Roman" pitchFamily="18" charset="0"/>
                <a:cs typeface="Times New Roman" pitchFamily="18" charset="0"/>
              </a:rPr>
              <a:t>Electrocorticography</a:t>
            </a:r>
            <a:r>
              <a:rPr lang="en-US" sz="2000" dirty="0" smtClean="0">
                <a:solidFill>
                  <a:srgbClr val="002060"/>
                </a:solidFill>
                <a:latin typeface="Times New Roman" pitchFamily="18" charset="0"/>
                <a:cs typeface="Times New Roman" pitchFamily="18" charset="0"/>
              </a:rPr>
              <a:t>), which is when an electrode plate is kept in direct contact with the brain’s surface to measure the electrical activity of the cerebral cortex. To access the cerebral cortex, a surgeon must perform a craniotomy or open a part of the skull to expose the brain’s surface. This procedure is usually done under general or local </a:t>
            </a:r>
            <a:r>
              <a:rPr lang="en-US" sz="2000" dirty="0" smtClean="0">
                <a:solidFill>
                  <a:srgbClr val="002060"/>
                </a:solidFill>
                <a:latin typeface="Times New Roman" pitchFamily="18" charset="0"/>
                <a:cs typeface="Times New Roman" pitchFamily="18" charset="0"/>
                <a:hlinkClick r:id="rId2"/>
              </a:rPr>
              <a:t>anesthesia</a:t>
            </a:r>
            <a:r>
              <a:rPr lang="en-US" sz="2000" dirty="0" smtClean="0">
                <a:solidFill>
                  <a:srgbClr val="002060"/>
                </a:solidFill>
                <a:latin typeface="Times New Roman" pitchFamily="18" charset="0"/>
                <a:cs typeface="Times New Roman" pitchFamily="18" charset="0"/>
              </a:rPr>
              <a:t> if patient interaction is required.  </a:t>
            </a:r>
            <a:endParaRPr lang="en-US" sz="2000" dirty="0" smtClean="0">
              <a:solidFill>
                <a:srgbClr val="002060"/>
              </a:solidFill>
              <a:latin typeface="Times New Roman" pitchFamily="18" charset="0"/>
              <a:cs typeface="Times New Roman" pitchFamily="18" charset="0"/>
            </a:endParaRPr>
          </a:p>
          <a:p>
            <a:pPr algn="just"/>
            <a:r>
              <a:rPr lang="en-US" sz="2000" dirty="0" err="1" smtClean="0">
                <a:solidFill>
                  <a:srgbClr val="002060"/>
                </a:solidFill>
                <a:latin typeface="Times New Roman" pitchFamily="18" charset="0"/>
                <a:cs typeface="Times New Roman" pitchFamily="18" charset="0"/>
              </a:rPr>
              <a:t>ECoG</a:t>
            </a:r>
            <a:r>
              <a:rPr lang="en-US" sz="2000" dirty="0" smtClean="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electrode arrays typically consist of sixteen sterile, disposable stainless steel, carbon tip, platinum, Platinum-iridium alloy or gold ball electrodes, each mounted on a ball and socket joint for ease in positioning. These electrodes are attached to an overlying frame in a “halo” configuration.  The grids are transparent, flexible, and numbered at each electrode </a:t>
            </a:r>
            <a:r>
              <a:rPr lang="en-US" sz="2000" dirty="0" smtClean="0">
                <a:solidFill>
                  <a:srgbClr val="002060"/>
                </a:solidFill>
                <a:latin typeface="Times New Roman" pitchFamily="18" charset="0"/>
                <a:cs typeface="Times New Roman" pitchFamily="18" charset="0"/>
              </a:rPr>
              <a:t>contact. </a:t>
            </a:r>
            <a:r>
              <a:rPr lang="en-US" sz="2000" dirty="0" smtClean="0">
                <a:solidFill>
                  <a:srgbClr val="002060"/>
                </a:solidFill>
                <a:latin typeface="Times New Roman" pitchFamily="18" charset="0"/>
                <a:cs typeface="Times New Roman" pitchFamily="18" charset="0"/>
              </a:rPr>
              <a:t>The electrodes sit lightly on the cortical surface and are designed with enough flexibility to ensure that regular movements of the brain do not cause injury.</a:t>
            </a:r>
          </a:p>
          <a:p>
            <a:pPr>
              <a:buNone/>
            </a:pPr>
            <a:r>
              <a:rPr lang="en-US" sz="2000" dirty="0" smtClean="0">
                <a:solidFill>
                  <a:srgbClr val="002060"/>
                </a:solidFill>
                <a:latin typeface="Times New Roman" pitchFamily="18" charset="0"/>
                <a:cs typeface="Times New Roman" pitchFamily="18" charset="0"/>
              </a:rPr>
              <a:t/>
            </a:r>
            <a:br>
              <a:rPr lang="en-US" sz="2000" dirty="0" smtClean="0">
                <a:solidFill>
                  <a:srgbClr val="002060"/>
                </a:solidFill>
                <a:latin typeface="Times New Roman" pitchFamily="18" charset="0"/>
                <a:cs typeface="Times New Roman" pitchFamily="18" charset="0"/>
              </a:rPr>
            </a:br>
            <a:endParaRPr lang="en-US" sz="2000" b="1" dirty="0" smtClean="0">
              <a:solidFill>
                <a:srgbClr val="002060"/>
              </a:solidFill>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Invasive Brain-Computer </a:t>
            </a:r>
            <a:r>
              <a:rPr lang="en-US" sz="3200" dirty="0" smtClean="0">
                <a:solidFill>
                  <a:srgbClr val="FF0000"/>
                </a:solidFill>
              </a:rPr>
              <a:t>Interface</a:t>
            </a:r>
            <a:endParaRPr lang="en-US" sz="3200" dirty="0"/>
          </a:p>
        </p:txBody>
      </p:sp>
      <p:sp>
        <p:nvSpPr>
          <p:cNvPr id="3" name="Content Placeholder 2"/>
          <p:cNvSpPr>
            <a:spLocks noGrp="1"/>
          </p:cNvSpPr>
          <p:nvPr>
            <p:ph idx="1"/>
          </p:nvPr>
        </p:nvSpPr>
        <p:spPr/>
        <p:txBody>
          <a:bodyPr>
            <a:normAutofit/>
          </a:bodyPr>
          <a:lstStyle/>
          <a:p>
            <a:pPr algn="just" fontAlgn="base"/>
            <a:r>
              <a:rPr lang="en-US" sz="2000" dirty="0" smtClean="0">
                <a:solidFill>
                  <a:srgbClr val="002060"/>
                </a:solidFill>
                <a:latin typeface="Times New Roman" pitchFamily="18" charset="0"/>
                <a:cs typeface="Times New Roman" pitchFamily="18" charset="0"/>
              </a:rPr>
              <a:t>Finally</a:t>
            </a:r>
            <a:r>
              <a:rPr lang="en-US" sz="2000" dirty="0" smtClean="0">
                <a:solidFill>
                  <a:srgbClr val="002060"/>
                </a:solidFill>
                <a:latin typeface="Times New Roman" pitchFamily="18" charset="0"/>
                <a:cs typeface="Times New Roman" pitchFamily="18" charset="0"/>
              </a:rPr>
              <a:t>, we have the </a:t>
            </a:r>
            <a:r>
              <a:rPr lang="en-US" sz="2000" b="1" dirty="0" err="1" smtClean="0">
                <a:solidFill>
                  <a:srgbClr val="002060"/>
                </a:solidFill>
                <a:latin typeface="Times New Roman" pitchFamily="18" charset="0"/>
                <a:cs typeface="Times New Roman" pitchFamily="18" charset="0"/>
              </a:rPr>
              <a:t>Intracortical</a:t>
            </a:r>
            <a:r>
              <a:rPr lang="en-US" sz="2000" b="1" dirty="0" smtClean="0">
                <a:solidFill>
                  <a:srgbClr val="002060"/>
                </a:solidFill>
                <a:latin typeface="Times New Roman" pitchFamily="18" charset="0"/>
                <a:cs typeface="Times New Roman" pitchFamily="18" charset="0"/>
              </a:rPr>
              <a:t> Microelectrodes,</a:t>
            </a:r>
            <a:r>
              <a:rPr lang="en-US" sz="2000" dirty="0" smtClean="0">
                <a:solidFill>
                  <a:srgbClr val="002060"/>
                </a:solidFill>
                <a:latin typeface="Times New Roman" pitchFamily="18" charset="0"/>
                <a:cs typeface="Times New Roman" pitchFamily="18" charset="0"/>
              </a:rPr>
              <a:t> also known as chronic electrode implants. A chronic electrode implant is an electronic device that is usually implanted into the brain or issue for an extended period. </a:t>
            </a:r>
            <a:endParaRPr lang="en-US" sz="2000" dirty="0" smtClean="0">
              <a:solidFill>
                <a:srgbClr val="002060"/>
              </a:solidFill>
              <a:latin typeface="Times New Roman" pitchFamily="18" charset="0"/>
              <a:cs typeface="Times New Roman" pitchFamily="18" charset="0"/>
            </a:endParaRPr>
          </a:p>
          <a:p>
            <a:pPr algn="just" fontAlgn="base"/>
            <a:r>
              <a:rPr lang="en-US" sz="2000" dirty="0" smtClean="0">
                <a:solidFill>
                  <a:srgbClr val="002060"/>
                </a:solidFill>
                <a:latin typeface="Times New Roman" pitchFamily="18" charset="0"/>
                <a:cs typeface="Times New Roman" pitchFamily="18" charset="0"/>
              </a:rPr>
              <a:t>It </a:t>
            </a:r>
            <a:r>
              <a:rPr lang="en-US" sz="2000" dirty="0" smtClean="0">
                <a:solidFill>
                  <a:srgbClr val="002060"/>
                </a:solidFill>
                <a:latin typeface="Times New Roman" pitchFamily="18" charset="0"/>
                <a:cs typeface="Times New Roman" pitchFamily="18" charset="0"/>
              </a:rPr>
              <a:t>has two significant applications, one for stimulating and the other for recording. Applications for stimulating involve sensory prosthetics, such as cochlear implants. A cochlear implant is a device that provides the sensation of sound to a person with severe or profound </a:t>
            </a:r>
            <a:r>
              <a:rPr lang="en-US" sz="2000" dirty="0" err="1" smtClean="0">
                <a:solidFill>
                  <a:srgbClr val="002060"/>
                </a:solidFill>
                <a:latin typeface="Times New Roman" pitchFamily="18" charset="0"/>
                <a:cs typeface="Times New Roman" pitchFamily="18" charset="0"/>
              </a:rPr>
              <a:t>sensorineural</a:t>
            </a:r>
            <a:r>
              <a:rPr lang="en-US" sz="2000" dirty="0" smtClean="0">
                <a:solidFill>
                  <a:srgbClr val="002060"/>
                </a:solidFill>
                <a:latin typeface="Times New Roman" pitchFamily="18" charset="0"/>
                <a:cs typeface="Times New Roman" pitchFamily="18" charset="0"/>
              </a:rPr>
              <a:t> hearing loss.</a:t>
            </a:r>
          </a:p>
          <a:p>
            <a:pPr algn="just" fontAlgn="base"/>
            <a:r>
              <a:rPr lang="en-US" sz="2000" dirty="0" smtClean="0">
                <a:solidFill>
                  <a:srgbClr val="002060"/>
                </a:solidFill>
                <a:latin typeface="Times New Roman" pitchFamily="18" charset="0"/>
                <a:cs typeface="Times New Roman" pitchFamily="18" charset="0"/>
              </a:rPr>
              <a:t>Brain-Computer Interface is a cutting edge and relatively new topic. Ongoing research by prestigious universities and major corporations will undoubtedly take this technology to a whole new level in the near future!</a:t>
            </a:r>
          </a:p>
          <a:p>
            <a:pPr algn="just"/>
            <a:r>
              <a:rPr lang="en-US" sz="2000" dirty="0" smtClean="0">
                <a:solidFill>
                  <a:srgbClr val="002060"/>
                </a:solidFill>
                <a:latin typeface="Times New Roman" pitchFamily="18" charset="0"/>
                <a:cs typeface="Times New Roman" pitchFamily="18" charset="0"/>
              </a:rPr>
              <a:t/>
            </a:r>
            <a:br>
              <a:rPr lang="en-US" sz="2000" dirty="0" smtClean="0">
                <a:solidFill>
                  <a:srgbClr val="002060"/>
                </a:solidFill>
                <a:latin typeface="Times New Roman" pitchFamily="18" charset="0"/>
                <a:cs typeface="Times New Roman" pitchFamily="18" charset="0"/>
              </a:rPr>
            </a:br>
            <a:endParaRPr lang="en-US" sz="2000" b="1" dirty="0" smtClean="0">
              <a:solidFill>
                <a:srgbClr val="00206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00"/>
                </a:solidFill>
                <a:latin typeface="Arial"/>
                <a:ea typeface="DejaVu Sans"/>
              </a:rPr>
              <a:t>Disadvantages</a:t>
            </a:r>
            <a:endParaRPr sz="2900"/>
          </a:p>
        </p:txBody>
      </p:sp>
      <p:sp>
        <p:nvSpPr>
          <p:cNvPr id="505"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406086" indent="-244804">
              <a:lnSpc>
                <a:spcPct val="150000"/>
              </a:lnSpc>
              <a:buSzPct val="45000"/>
              <a:buFont typeface="Wingdings" charset="2"/>
              <a:buChar char=""/>
            </a:pPr>
            <a:r>
              <a:rPr lang="en-IN" sz="2400" dirty="0">
                <a:solidFill>
                  <a:srgbClr val="002060"/>
                </a:solidFill>
                <a:latin typeface="Arial"/>
                <a:ea typeface="DejaVu Sans"/>
              </a:rPr>
              <a:t>H</a:t>
            </a:r>
            <a:r>
              <a:rPr lang="en-IN" sz="2400" i="1" dirty="0">
                <a:solidFill>
                  <a:srgbClr val="002060"/>
                </a:solidFill>
                <a:latin typeface="Arial"/>
                <a:ea typeface="DejaVu Sans"/>
              </a:rPr>
              <a:t>igh cost</a:t>
            </a:r>
            <a:endParaRPr sz="2400">
              <a:solidFill>
                <a:srgbClr val="002060"/>
              </a:solidFill>
            </a:endParaRPr>
          </a:p>
          <a:p>
            <a:pPr marL="406086" indent="-244804">
              <a:lnSpc>
                <a:spcPct val="150000"/>
              </a:lnSpc>
              <a:buSzPct val="45000"/>
              <a:buFont typeface="Wingdings" charset="2"/>
              <a:buChar char=""/>
            </a:pPr>
            <a:r>
              <a:rPr lang="en-IN" sz="2400" i="1" dirty="0">
                <a:solidFill>
                  <a:srgbClr val="002060"/>
                </a:solidFill>
                <a:latin typeface="Arial"/>
                <a:ea typeface="DejaVu Sans"/>
              </a:rPr>
              <a:t>can’t replace human</a:t>
            </a:r>
            <a:endParaRPr sz="2400">
              <a:solidFill>
                <a:srgbClr val="002060"/>
              </a:solidFill>
            </a:endParaRPr>
          </a:p>
          <a:p>
            <a:pPr marL="406086" indent="-244804">
              <a:lnSpc>
                <a:spcPct val="150000"/>
              </a:lnSpc>
              <a:buSzPct val="45000"/>
              <a:buFont typeface="Wingdings" charset="2"/>
              <a:buChar char=""/>
            </a:pPr>
            <a:r>
              <a:rPr lang="en-IN" sz="2400" i="1" dirty="0">
                <a:solidFill>
                  <a:srgbClr val="002060"/>
                </a:solidFill>
                <a:latin typeface="Arial"/>
                <a:ea typeface="DejaVu Sans"/>
              </a:rPr>
              <a:t>Lack of creativity</a:t>
            </a:r>
            <a:endParaRPr sz="2400">
              <a:solidFill>
                <a:srgbClr val="002060"/>
              </a:solidFill>
            </a:endParaRPr>
          </a:p>
          <a:p>
            <a:pPr marL="406086" indent="-244804">
              <a:lnSpc>
                <a:spcPct val="150000"/>
              </a:lnSpc>
              <a:buSzPct val="45000"/>
              <a:buFont typeface="Wingdings" charset="2"/>
              <a:buChar char=""/>
            </a:pPr>
            <a:r>
              <a:rPr lang="en-IN" sz="2400" i="1" dirty="0">
                <a:solidFill>
                  <a:srgbClr val="002060"/>
                </a:solidFill>
                <a:latin typeface="Arial"/>
                <a:ea typeface="DejaVu Sans"/>
              </a:rPr>
              <a:t>Risk of unemployment</a:t>
            </a:r>
            <a:endParaRPr sz="2400">
              <a:solidFill>
                <a:srgbClr val="002060"/>
              </a:solidFill>
            </a:endParaRPr>
          </a:p>
          <a:p>
            <a:pPr marL="406086" indent="-244804">
              <a:lnSpc>
                <a:spcPct val="150000"/>
              </a:lnSpc>
              <a:buSzPct val="45000"/>
              <a:buFont typeface="Wingdings" charset="2"/>
              <a:buChar char=""/>
            </a:pPr>
            <a:r>
              <a:rPr lang="en-IN" sz="2400" i="1" dirty="0">
                <a:solidFill>
                  <a:srgbClr val="002060"/>
                </a:solidFill>
                <a:latin typeface="Arial"/>
                <a:ea typeface="DejaVu Sans"/>
              </a:rPr>
              <a:t>No feeling and </a:t>
            </a:r>
            <a:r>
              <a:rPr lang="en-IN" sz="2400" i="1" dirty="0" smtClean="0">
                <a:solidFill>
                  <a:srgbClr val="002060"/>
                </a:solidFill>
                <a:latin typeface="Arial"/>
                <a:ea typeface="DejaVu Sans"/>
              </a:rPr>
              <a:t>emotions </a:t>
            </a:r>
            <a:endParaRPr sz="2400">
              <a:solidFill>
                <a:srgbClr val="00206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smtClean="0">
                <a:solidFill>
                  <a:srgbClr val="FF0000"/>
                </a:solidFill>
                <a:latin typeface="Arial"/>
                <a:ea typeface="DejaVu Sans"/>
              </a:rPr>
              <a:t>Lecture 2:Types </a:t>
            </a:r>
            <a:r>
              <a:rPr lang="en-IN" sz="2900" dirty="0">
                <a:solidFill>
                  <a:srgbClr val="FF0000"/>
                </a:solidFill>
                <a:latin typeface="Arial"/>
                <a:ea typeface="DejaVu Sans"/>
              </a:rPr>
              <a:t>of AI</a:t>
            </a:r>
            <a:endParaRPr sz="2900">
              <a:solidFill>
                <a:srgbClr val="FF0000"/>
              </a:solidFill>
            </a:endParaRPr>
          </a:p>
        </p:txBody>
      </p:sp>
      <p:sp>
        <p:nvSpPr>
          <p:cNvPr id="507" name="CustomShape 2"/>
          <p:cNvSpPr/>
          <p:nvPr/>
        </p:nvSpPr>
        <p:spPr>
          <a:xfrm>
            <a:off x="457172" y="1604840"/>
            <a:ext cx="8216681" cy="4675678"/>
          </a:xfrm>
          <a:prstGeom prst="rect">
            <a:avLst/>
          </a:prstGeom>
          <a:noFill/>
          <a:ln>
            <a:noFill/>
          </a:ln>
        </p:spPr>
        <p:txBody>
          <a:bodyPr lIns="0" tIns="0" rIns="0" bIns="0"/>
          <a:lstStyle/>
          <a:p>
            <a:pPr>
              <a:lnSpc>
                <a:spcPct val="100000"/>
              </a:lnSpc>
              <a:buSzPct val="45000"/>
            </a:pPr>
            <a:endParaRPr/>
          </a:p>
          <a:p>
            <a:pPr>
              <a:lnSpc>
                <a:spcPct val="150000"/>
              </a:lnSpc>
              <a:buSzPct val="45000"/>
            </a:pPr>
            <a:r>
              <a:rPr lang="en-IN" dirty="0">
                <a:solidFill>
                  <a:srgbClr val="6600FF"/>
                </a:solidFill>
                <a:latin typeface="Arial"/>
                <a:ea typeface="DejaVu Sans"/>
              </a:rPr>
              <a:t>Type-1:Based on Capability</a:t>
            </a:r>
            <a:endParaRPr/>
          </a:p>
          <a:p>
            <a:pPr marL="491048" indent="-246244">
              <a:lnSpc>
                <a:spcPct val="150000"/>
              </a:lnSpc>
              <a:buSzPct val="45000"/>
              <a:buFont typeface="Wingdings" pitchFamily="2" charset="2"/>
              <a:buChar char="q"/>
            </a:pPr>
            <a:r>
              <a:rPr lang="en-IN" dirty="0">
                <a:solidFill>
                  <a:srgbClr val="009933"/>
                </a:solidFill>
                <a:latin typeface="Arial"/>
                <a:ea typeface="DejaVu Sans"/>
              </a:rPr>
              <a:t>Artificial Narrow </a:t>
            </a:r>
            <a:r>
              <a:rPr lang="en-IN" dirty="0" smtClean="0">
                <a:solidFill>
                  <a:srgbClr val="009933"/>
                </a:solidFill>
                <a:latin typeface="Arial"/>
                <a:ea typeface="DejaVu Sans"/>
              </a:rPr>
              <a:t>Intelligence (ANI)</a:t>
            </a:r>
            <a:endParaRPr/>
          </a:p>
          <a:p>
            <a:pPr marL="491048" indent="-246244">
              <a:lnSpc>
                <a:spcPct val="150000"/>
              </a:lnSpc>
              <a:buSzPct val="45000"/>
              <a:buFont typeface="Wingdings" pitchFamily="2" charset="2"/>
              <a:buChar char="q"/>
            </a:pPr>
            <a:r>
              <a:rPr lang="en-IN" dirty="0">
                <a:solidFill>
                  <a:srgbClr val="009933"/>
                </a:solidFill>
                <a:latin typeface="Arial"/>
                <a:ea typeface="DejaVu Sans"/>
              </a:rPr>
              <a:t>Artificial General </a:t>
            </a:r>
            <a:r>
              <a:rPr lang="en-IN" dirty="0" smtClean="0">
                <a:solidFill>
                  <a:srgbClr val="009933"/>
                </a:solidFill>
                <a:latin typeface="Arial"/>
                <a:ea typeface="DejaVu Sans"/>
              </a:rPr>
              <a:t>Intelligence (AGI)</a:t>
            </a:r>
            <a:endParaRPr/>
          </a:p>
          <a:p>
            <a:pPr marL="491048" indent="-246244">
              <a:lnSpc>
                <a:spcPct val="150000"/>
              </a:lnSpc>
              <a:buSzPct val="45000"/>
              <a:buFont typeface="Wingdings" pitchFamily="2" charset="2"/>
              <a:buChar char="q"/>
            </a:pPr>
            <a:r>
              <a:rPr lang="en-IN" dirty="0">
                <a:solidFill>
                  <a:srgbClr val="009933"/>
                </a:solidFill>
                <a:latin typeface="Arial"/>
                <a:ea typeface="DejaVu Sans"/>
              </a:rPr>
              <a:t>Artificial Super </a:t>
            </a:r>
            <a:r>
              <a:rPr lang="en-IN" dirty="0" smtClean="0">
                <a:solidFill>
                  <a:srgbClr val="009933"/>
                </a:solidFill>
                <a:latin typeface="Arial"/>
                <a:ea typeface="DejaVu Sans"/>
              </a:rPr>
              <a:t>Intelligence (ASI)</a:t>
            </a:r>
            <a:endParaRPr/>
          </a:p>
          <a:p>
            <a:pPr>
              <a:lnSpc>
                <a:spcPct val="150000"/>
              </a:lnSpc>
              <a:buSzPct val="45000"/>
            </a:pPr>
            <a:r>
              <a:rPr lang="en-IN" dirty="0" smtClean="0">
                <a:solidFill>
                  <a:srgbClr val="6600FF"/>
                </a:solidFill>
                <a:latin typeface="Arial"/>
                <a:ea typeface="DejaVu Sans"/>
              </a:rPr>
              <a:t>Type-2 </a:t>
            </a:r>
            <a:r>
              <a:rPr lang="en-IN" dirty="0">
                <a:solidFill>
                  <a:srgbClr val="6600FF"/>
                </a:solidFill>
                <a:latin typeface="Arial"/>
                <a:ea typeface="DejaVu Sans"/>
              </a:rPr>
              <a:t>: Based on Functionality</a:t>
            </a:r>
            <a:endParaRPr/>
          </a:p>
          <a:p>
            <a:pPr marL="491048" indent="-246244">
              <a:lnSpc>
                <a:spcPct val="150000"/>
              </a:lnSpc>
              <a:buSzPct val="45000"/>
              <a:buFont typeface="Wingdings" pitchFamily="2" charset="2"/>
              <a:buChar char="q"/>
            </a:pPr>
            <a:r>
              <a:rPr lang="en-IN" dirty="0">
                <a:solidFill>
                  <a:srgbClr val="579D1C"/>
                </a:solidFill>
                <a:latin typeface="Arial"/>
                <a:ea typeface="DejaVu Sans"/>
              </a:rPr>
              <a:t>Reactive Machines </a:t>
            </a:r>
            <a:endParaRPr/>
          </a:p>
          <a:p>
            <a:pPr marL="491048" indent="-246244">
              <a:lnSpc>
                <a:spcPct val="150000"/>
              </a:lnSpc>
              <a:buSzPct val="45000"/>
              <a:buFont typeface="Wingdings" pitchFamily="2" charset="2"/>
              <a:buChar char="q"/>
            </a:pPr>
            <a:r>
              <a:rPr lang="en-IN" dirty="0">
                <a:solidFill>
                  <a:srgbClr val="579D1C"/>
                </a:solidFill>
                <a:latin typeface="Arial"/>
                <a:ea typeface="DejaVu Sans"/>
              </a:rPr>
              <a:t>Limited Memory</a:t>
            </a:r>
            <a:endParaRPr/>
          </a:p>
          <a:p>
            <a:pPr marL="491048" indent="-246244">
              <a:lnSpc>
                <a:spcPct val="150000"/>
              </a:lnSpc>
              <a:buSzPct val="45000"/>
              <a:buFont typeface="Wingdings" pitchFamily="2" charset="2"/>
              <a:buChar char="q"/>
            </a:pPr>
            <a:r>
              <a:rPr lang="en-IN" dirty="0">
                <a:solidFill>
                  <a:srgbClr val="579D1C"/>
                </a:solidFill>
                <a:latin typeface="Arial"/>
                <a:ea typeface="DejaVu Sans"/>
              </a:rPr>
              <a:t>Theory of Minds</a:t>
            </a:r>
            <a:endParaRPr/>
          </a:p>
          <a:p>
            <a:pPr marL="491048" indent="-246244">
              <a:lnSpc>
                <a:spcPct val="150000"/>
              </a:lnSpc>
              <a:buSzPct val="45000"/>
              <a:buFont typeface="Wingdings" pitchFamily="2" charset="2"/>
              <a:buChar char="q"/>
            </a:pPr>
            <a:r>
              <a:rPr lang="en-IN" dirty="0">
                <a:solidFill>
                  <a:srgbClr val="579D1C"/>
                </a:solidFill>
                <a:latin typeface="Arial"/>
                <a:ea typeface="DejaVu Sans"/>
              </a:rPr>
              <a:t>Self- Awareness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457172" y="273352"/>
            <a:ext cx="8216681" cy="1132925"/>
          </a:xfrm>
          <a:prstGeom prst="rect">
            <a:avLst/>
          </a:prstGeom>
          <a:noFill/>
          <a:ln>
            <a:noFill/>
          </a:ln>
        </p:spPr>
        <p:txBody>
          <a:bodyPr lIns="0" tIns="0" rIns="0" bIns="0" anchor="ctr"/>
          <a:lstStyle/>
          <a:p>
            <a:pPr algn="ctr">
              <a:lnSpc>
                <a:spcPct val="100000"/>
              </a:lnSpc>
            </a:pPr>
            <a:r>
              <a:rPr lang="en-IN" sz="2900" dirty="0">
                <a:solidFill>
                  <a:srgbClr val="FF3333"/>
                </a:solidFill>
                <a:latin typeface="Arial"/>
                <a:ea typeface="DejaVu Sans"/>
              </a:rPr>
              <a:t>Type -1 : Based on Capability</a:t>
            </a:r>
            <a:endParaRPr sz="2900"/>
          </a:p>
        </p:txBody>
      </p:sp>
      <p:sp>
        <p:nvSpPr>
          <p:cNvPr id="509" name="CustomShape 2"/>
          <p:cNvSpPr/>
          <p:nvPr/>
        </p:nvSpPr>
        <p:spPr>
          <a:xfrm>
            <a:off x="457172" y="1604841"/>
            <a:ext cx="8216681" cy="3965074"/>
          </a:xfrm>
          <a:prstGeom prst="rect">
            <a:avLst/>
          </a:prstGeom>
          <a:noFill/>
          <a:ln>
            <a:noFill/>
          </a:ln>
        </p:spPr>
        <p:txBody>
          <a:bodyPr lIns="0" tIns="0" rIns="0" bIns="0"/>
          <a:lstStyle/>
          <a:p>
            <a:pPr>
              <a:lnSpc>
                <a:spcPct val="100000"/>
              </a:lnSpc>
            </a:pPr>
            <a:endParaRPr/>
          </a:p>
          <a:p>
            <a:pPr marL="321125" indent="-244804">
              <a:buSzPct val="45000"/>
              <a:buFont typeface="Wingdings" charset="2"/>
              <a:buChar char=""/>
            </a:pPr>
            <a:r>
              <a:rPr lang="en-IN" dirty="0" smtClean="0">
                <a:solidFill>
                  <a:srgbClr val="6666FF"/>
                </a:solidFill>
                <a:latin typeface="Arial"/>
                <a:ea typeface="DejaVu Sans"/>
              </a:rPr>
              <a:t>Artificial </a:t>
            </a:r>
            <a:r>
              <a:rPr lang="en-IN" dirty="0">
                <a:solidFill>
                  <a:srgbClr val="6666FF"/>
                </a:solidFill>
                <a:latin typeface="Arial"/>
                <a:ea typeface="DejaVu Sans"/>
              </a:rPr>
              <a:t>Narrow Intelligence</a:t>
            </a:r>
            <a:endParaRPr/>
          </a:p>
          <a:p>
            <a:pPr marL="567368" indent="-246244"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Artificial Narrow Intelligence (ANI) also known as “Weak” AI.</a:t>
            </a:r>
            <a:endParaRPr>
              <a:solidFill>
                <a:srgbClr val="002060"/>
              </a:solidFill>
              <a:latin typeface="Times New Roman" pitchFamily="18" charset="0"/>
              <a:cs typeface="Times New Roman" pitchFamily="18" charset="0"/>
            </a:endParaRPr>
          </a:p>
          <a:p>
            <a:pPr marL="567368" indent="-246244"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 AI that exists in our world today.</a:t>
            </a:r>
            <a:endParaRPr>
              <a:solidFill>
                <a:srgbClr val="002060"/>
              </a:solidFill>
              <a:latin typeface="Times New Roman" pitchFamily="18" charset="0"/>
              <a:cs typeface="Times New Roman" pitchFamily="18" charset="0"/>
            </a:endParaRPr>
          </a:p>
          <a:p>
            <a:pPr marL="567368" indent="-246244"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 Narrow AI is AI that is programmed to perform a single task.</a:t>
            </a:r>
            <a:endParaRPr>
              <a:solidFill>
                <a:srgbClr val="002060"/>
              </a:solidFill>
              <a:latin typeface="Times New Roman" pitchFamily="18" charset="0"/>
              <a:cs typeface="Times New Roman" pitchFamily="18" charset="0"/>
            </a:endParaRPr>
          </a:p>
          <a:p>
            <a:pPr marL="567368" indent="-246244" algn="just">
              <a:lnSpc>
                <a:spcPct val="150000"/>
              </a:lnSpc>
              <a:buSzPct val="45000"/>
              <a:buFont typeface="Wingdings" charset="2"/>
              <a:buChar char=""/>
            </a:pPr>
            <a:r>
              <a:rPr lang="en-IN" dirty="0">
                <a:solidFill>
                  <a:srgbClr val="002060"/>
                </a:solidFill>
                <a:latin typeface="Times New Roman" pitchFamily="18" charset="0"/>
                <a:ea typeface="DejaVu Sans"/>
                <a:cs typeface="Times New Roman" pitchFamily="18" charset="0"/>
              </a:rPr>
              <a:t> whether it’s checking the weather, being able to play chess, or analyzing raw data to write journalistic reports.</a:t>
            </a:r>
            <a:endParaRPr>
              <a:solidFill>
                <a:srgbClr val="002060"/>
              </a:solidFill>
              <a:latin typeface="Times New Roman" pitchFamily="18" charset="0"/>
              <a:cs typeface="Times New Roman" pitchFamily="18" charset="0"/>
            </a:endParaRPr>
          </a:p>
          <a:p>
            <a:pPr>
              <a:lnSpc>
                <a:spcPct val="150000"/>
              </a:lnSpc>
            </a:pPr>
            <a:endParaRPr>
              <a:solidFill>
                <a:srgbClr val="002060"/>
              </a:solidFill>
              <a:latin typeface="Times New Roman" pitchFamily="18" charset="0"/>
              <a:cs typeface="Times New Roman" pitchFamily="18" charset="0"/>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3834</Words>
  <Application>Microsoft Office PowerPoint</Application>
  <PresentationFormat>On-screen Show (4:3)</PresentationFormat>
  <Paragraphs>383</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KCA 101 : FUNDAMENTAL OF COMPUTERS &amp; EMERGING TECHNOLOGIES for Master of Computer Application (MCA) </vt:lpstr>
      <vt:lpstr>---Continue</vt:lpstr>
      <vt:lpstr>Emerging Technologies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Applications of AI</vt:lpstr>
      <vt:lpstr>Machine Learning (ML)</vt:lpstr>
      <vt:lpstr>Working of ML</vt:lpstr>
      <vt:lpstr>---Continue</vt:lpstr>
      <vt:lpstr>Features of ML</vt:lpstr>
      <vt:lpstr>Classification of ML</vt:lpstr>
      <vt:lpstr>Supervised Learning</vt:lpstr>
      <vt:lpstr>Unsupervised Learning</vt:lpstr>
      <vt:lpstr>Reinforcement Learning</vt:lpstr>
      <vt:lpstr>Grid Computing </vt:lpstr>
      <vt:lpstr>Slide 26</vt:lpstr>
      <vt:lpstr>----Continue</vt:lpstr>
      <vt:lpstr>Grid Computing Working</vt:lpstr>
      <vt:lpstr>Grid Computing Working</vt:lpstr>
      <vt:lpstr>Advantage of Grid Computing</vt:lpstr>
      <vt:lpstr>Disadvantage of Grid Computing</vt:lpstr>
      <vt:lpstr>Virtual Reality</vt:lpstr>
      <vt:lpstr>Types of Virtual Reality</vt:lpstr>
      <vt:lpstr>Non-immersive Virtual Reality</vt:lpstr>
      <vt:lpstr>Fully Immersive Virtual Reality.</vt:lpstr>
      <vt:lpstr>Semi-Immersive Virtual Reality</vt:lpstr>
      <vt:lpstr>Augmented Reality</vt:lpstr>
      <vt:lpstr>Collaborative VR</vt:lpstr>
      <vt:lpstr>QUANTUM COMPUTING</vt:lpstr>
      <vt:lpstr>How Quantum Computing Can Change the World</vt:lpstr>
      <vt:lpstr>QUANTUM COMPUTING</vt:lpstr>
      <vt:lpstr>Types of Quantum Computing</vt:lpstr>
      <vt:lpstr>Application Areas of Quantum Computing</vt:lpstr>
      <vt:lpstr>Application Areas of Quantum Computing</vt:lpstr>
      <vt:lpstr>Green Computing</vt:lpstr>
      <vt:lpstr>Objective of green Computing</vt:lpstr>
      <vt:lpstr>Approaches to Green Computing</vt:lpstr>
      <vt:lpstr>Slide 48</vt:lpstr>
      <vt:lpstr>Applications of Green Computing</vt:lpstr>
      <vt:lpstr>Advantages of Green Computing</vt:lpstr>
      <vt:lpstr>Disadvantages of Green Computing</vt:lpstr>
      <vt:lpstr>Big Data Analytics</vt:lpstr>
      <vt:lpstr>Slide 53</vt:lpstr>
      <vt:lpstr>Big Data Analytics</vt:lpstr>
      <vt:lpstr>How Big Data Analytics Work</vt:lpstr>
      <vt:lpstr>How Big Data Analytics Work</vt:lpstr>
      <vt:lpstr>Big Data Analytics Tools</vt:lpstr>
      <vt:lpstr>Big Data Analytics Tools</vt:lpstr>
      <vt:lpstr>Big Data Analytics Benefits</vt:lpstr>
      <vt:lpstr>The  challenges of big data </vt:lpstr>
      <vt:lpstr>The big challenges of big data </vt:lpstr>
      <vt:lpstr>Brain Computer Interface</vt:lpstr>
      <vt:lpstr>Types of BCI</vt:lpstr>
      <vt:lpstr>Non-Invasive Brain-Computer Interface</vt:lpstr>
      <vt:lpstr>Non-Invasive Brain-Computer Interface</vt:lpstr>
      <vt:lpstr>Invasive Brain-Computer Interface</vt:lpstr>
      <vt:lpstr>Invasive Brain-Computer Interface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KCA 104 : Discrete Mathematics  for Master of Computer Application (MCA)</dc:title>
  <dc:creator>Ramjee Dixit</dc:creator>
  <cp:lastModifiedBy>Ramjee Dixit</cp:lastModifiedBy>
  <cp:revision>31</cp:revision>
  <dcterms:created xsi:type="dcterms:W3CDTF">2006-08-16T00:00:00Z</dcterms:created>
  <dcterms:modified xsi:type="dcterms:W3CDTF">2023-02-16T21:42:47Z</dcterms:modified>
</cp:coreProperties>
</file>