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5"/>
  </p:normalViewPr>
  <p:slideViewPr>
    <p:cSldViewPr>
      <p:cViewPr varScale="1">
        <p:scale>
          <a:sx n="119" d="100"/>
          <a:sy n="119" d="100"/>
        </p:scale>
        <p:origin x="16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65F6C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65F6C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65F6C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2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4945" y="2484246"/>
            <a:ext cx="721410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565F6C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541119"/>
            <a:ext cx="8237220" cy="223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76" y="6858000"/>
                  </a:lnTo>
                  <a:lnTo>
                    <a:pt x="181876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8" y="0"/>
            <a:ext cx="117475" cy="6858000"/>
            <a:chOff x="825538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FE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3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27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42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04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73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04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491" y="1711045"/>
                  </a:lnTo>
                  <a:lnTo>
                    <a:pt x="700024" y="1758442"/>
                  </a:lnTo>
                  <a:lnTo>
                    <a:pt x="703491" y="1805851"/>
                  </a:lnTo>
                  <a:lnTo>
                    <a:pt x="713600" y="1851088"/>
                  </a:lnTo>
                  <a:lnTo>
                    <a:pt x="729830" y="1893658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22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22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58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42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082" y="5500623"/>
              <a:ext cx="137159" cy="137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60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</a:t>
            </a:r>
            <a:r>
              <a:rPr spc="-75" dirty="0"/>
              <a:t> </a:t>
            </a:r>
            <a:r>
              <a:rPr spc="-5" dirty="0"/>
              <a:t>LETTER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9694" y="441284"/>
            <a:ext cx="7567930" cy="899794"/>
            <a:chOff x="559694" y="441284"/>
            <a:chExt cx="7567930" cy="8997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694" y="441284"/>
              <a:ext cx="7567410" cy="8994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457263"/>
              <a:ext cx="7467600" cy="80803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63"/>
            <a:ext cx="7467600" cy="808355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3036570">
              <a:lnSpc>
                <a:spcPct val="100000"/>
              </a:lnSpc>
              <a:spcBef>
                <a:spcPts val="1295"/>
              </a:spcBef>
              <a:tabLst>
                <a:tab pos="3551554" algn="l"/>
              </a:tabLst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7.	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464919"/>
            <a:ext cx="7829550" cy="4446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Begins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spaces</a:t>
            </a:r>
            <a:r>
              <a:rPr sz="2000" spc="-5" dirty="0">
                <a:latin typeface="Calibri"/>
                <a:cs typeface="Calibri"/>
              </a:rPr>
              <a:t> below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salutation.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message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be communicated.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lengthiest,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prominent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part-</a:t>
            </a:r>
            <a:r>
              <a:rPr sz="2000" spc="-10" dirty="0">
                <a:latin typeface="Calibri"/>
                <a:cs typeface="Calibri"/>
              </a:rPr>
              <a:t> written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correct,</a:t>
            </a:r>
            <a:r>
              <a:rPr sz="2000" dirty="0">
                <a:latin typeface="Calibri"/>
                <a:cs typeface="Calibri"/>
              </a:rPr>
              <a:t> appealing</a:t>
            </a:r>
            <a:endParaRPr sz="20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impressive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style.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-5" dirty="0">
                <a:latin typeface="Calibri"/>
                <a:cs typeface="Calibri"/>
              </a:rPr>
              <a:t>Divided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normally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into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r>
              <a:rPr sz="2000" b="1" spc="-5" dirty="0">
                <a:latin typeface="Calibri"/>
                <a:cs typeface="Calibri"/>
              </a:rPr>
              <a:t> parts: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AutoNum type="arabicParenR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Introductory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paragraph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AutoNum type="arabicParenR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paragraph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AutoNum type="arabicParenR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Closing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paragraph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Double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paragraphs.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exceeds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recipient's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name,</a:t>
            </a:r>
            <a:r>
              <a:rPr sz="2000" spc="-10" dirty="0">
                <a:latin typeface="Calibri"/>
                <a:cs typeface="Calibri"/>
              </a:rPr>
              <a:t> date,</a:t>
            </a:r>
            <a:endParaRPr sz="20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reference/subject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put page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number.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Continue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7294" y="441284"/>
            <a:ext cx="7567930" cy="899794"/>
            <a:chOff x="407294" y="441284"/>
            <a:chExt cx="7567930" cy="8997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94" y="441284"/>
              <a:ext cx="7567410" cy="8994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57263"/>
              <a:ext cx="7467600" cy="80803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457263"/>
            <a:ext cx="7467600" cy="808355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1295"/>
              </a:spcBef>
              <a:tabLst>
                <a:tab pos="2032000" algn="l"/>
              </a:tabLst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8.	</a:t>
            </a:r>
            <a:r>
              <a:rPr sz="3000" spc="-2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400" spc="-20" dirty="0">
                <a:solidFill>
                  <a:srgbClr val="000000"/>
                </a:solidFill>
                <a:latin typeface="Arial"/>
                <a:cs typeface="Arial"/>
              </a:rPr>
              <a:t>OMPLIMENTARY</a:t>
            </a:r>
            <a:r>
              <a:rPr sz="24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LOSE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32533"/>
            <a:ext cx="6979920" cy="267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written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below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last</a:t>
            </a:r>
            <a:r>
              <a:rPr sz="2200" spc="-5" dirty="0">
                <a:latin typeface="Calibri"/>
                <a:cs typeface="Calibri"/>
              </a:rPr>
              <a:t> line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35" dirty="0">
                <a:latin typeface="Calibri"/>
                <a:cs typeface="Calibri"/>
              </a:rPr>
              <a:t>body.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9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r>
              <a:rPr sz="2200" spc="-10" dirty="0">
                <a:latin typeface="Calibri"/>
                <a:cs typeface="Calibri"/>
              </a:rPr>
              <a:t> polite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saying </a:t>
            </a:r>
            <a:r>
              <a:rPr sz="2200" spc="-5" dirty="0">
                <a:latin typeface="Calibri"/>
                <a:cs typeface="Calibri"/>
              </a:rPr>
              <a:t>“ Good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bye”.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914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tone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degree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formality.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925"/>
              </a:spcBef>
              <a:tabLst>
                <a:tab pos="1938655" algn="l"/>
              </a:tabLst>
            </a:pPr>
            <a:r>
              <a:rPr sz="2200" b="1" spc="-10" dirty="0">
                <a:latin typeface="Calibri"/>
                <a:cs typeface="Calibri"/>
              </a:rPr>
              <a:t>Formal:	</a:t>
            </a:r>
            <a:r>
              <a:rPr sz="2200" spc="-10" dirty="0">
                <a:latin typeface="Calibri"/>
                <a:cs typeface="Calibri"/>
              </a:rPr>
              <a:t>Respectfully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yours,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Sincerely,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Yours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faithfully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920"/>
              </a:spcBef>
            </a:pPr>
            <a:r>
              <a:rPr sz="2200" b="1" spc="-10" dirty="0">
                <a:latin typeface="Calibri"/>
                <a:cs typeface="Calibri"/>
              </a:rPr>
              <a:t>Informal: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Cordially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yours,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Warm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Regards,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wishes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2094" y="212530"/>
            <a:ext cx="7567930" cy="930275"/>
            <a:chOff x="712094" y="212530"/>
            <a:chExt cx="7567930" cy="93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094" y="212530"/>
              <a:ext cx="7567410" cy="9301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228600"/>
              <a:ext cx="7467600" cy="8382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467600" cy="838200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751840">
              <a:lnSpc>
                <a:spcPct val="100000"/>
              </a:lnSpc>
              <a:spcBef>
                <a:spcPts val="1415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9.</a:t>
            </a:r>
            <a:r>
              <a:rPr sz="3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HE</a:t>
            </a:r>
            <a:r>
              <a:rPr sz="2400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spc="-25" dirty="0">
                <a:solidFill>
                  <a:srgbClr val="000000"/>
                </a:solidFill>
                <a:latin typeface="Arial"/>
                <a:cs typeface="Arial"/>
              </a:rPr>
              <a:t>IGNATURE</a:t>
            </a:r>
            <a:r>
              <a:rPr sz="2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Arial"/>
                <a:cs typeface="Arial"/>
              </a:rPr>
              <a:t>DESIGNATION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40153"/>
            <a:ext cx="7505065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3901440" algn="l"/>
              </a:tabLst>
            </a:pPr>
            <a:r>
              <a:rPr sz="2400" spc="-20" dirty="0">
                <a:latin typeface="Calibri"/>
                <a:cs typeface="Calibri"/>
              </a:rPr>
              <a:t>Written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below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complimentary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(pen</a:t>
            </a:r>
            <a:r>
              <a:rPr sz="2400" spc="-10" dirty="0">
                <a:latin typeface="Calibri"/>
                <a:cs typeface="Calibri"/>
              </a:rPr>
              <a:t> written).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04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 type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Third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title.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signature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proof.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32533"/>
            <a:ext cx="68948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-5" dirty="0">
                <a:latin typeface="Calibri"/>
                <a:cs typeface="Calibri"/>
              </a:rPr>
              <a:t> line </a:t>
            </a:r>
            <a:r>
              <a:rPr sz="2200" spc="-10" dirty="0">
                <a:latin typeface="Calibri"/>
                <a:cs typeface="Calibri"/>
              </a:rPr>
              <a:t>tells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look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envelope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for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more.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9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Enc./Encl./Enclosure</a:t>
            </a:r>
            <a:r>
              <a:rPr sz="2200" b="1" spc="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below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signature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block.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891154"/>
            <a:ext cx="640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e.g.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762529"/>
            <a:ext cx="3757295" cy="136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8535">
              <a:lnSpc>
                <a:spcPct val="1382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Enclosure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Enclosures: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latin typeface="Calibri"/>
                <a:cs typeface="Calibri"/>
              </a:rPr>
              <a:t>Enclosures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 Check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#231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$500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04969"/>
            <a:ext cx="4501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don't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enclose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anything,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skip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7294" y="365077"/>
            <a:ext cx="7567930" cy="975994"/>
            <a:chOff x="407294" y="365077"/>
            <a:chExt cx="7567930" cy="97599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94" y="365077"/>
              <a:ext cx="7567410" cy="9756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1063"/>
              <a:ext cx="7467600" cy="88423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00" y="381063"/>
            <a:ext cx="7467600" cy="884555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2333625">
              <a:lnSpc>
                <a:spcPct val="100000"/>
              </a:lnSpc>
              <a:spcBef>
                <a:spcPts val="1595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10.</a:t>
            </a:r>
            <a:r>
              <a:rPr sz="30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NCLOSURES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9694" y="364934"/>
            <a:ext cx="7567930" cy="883285"/>
            <a:chOff x="559694" y="364934"/>
            <a:chExt cx="7567930" cy="883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694" y="364934"/>
              <a:ext cx="7567410" cy="8828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380936"/>
              <a:ext cx="7467600" cy="7921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80936"/>
            <a:ext cx="7467600" cy="792480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1405890">
              <a:lnSpc>
                <a:spcPct val="100000"/>
              </a:lnSpc>
              <a:spcBef>
                <a:spcPts val="1235"/>
              </a:spcBef>
            </a:pPr>
            <a:r>
              <a:rPr sz="3000" spc="-60" dirty="0">
                <a:solidFill>
                  <a:srgbClr val="000000"/>
                </a:solidFill>
                <a:latin typeface="Arial"/>
                <a:cs typeface="Arial"/>
              </a:rPr>
              <a:t>11.</a:t>
            </a:r>
            <a:r>
              <a:rPr sz="30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REFERENCE</a:t>
            </a:r>
            <a:r>
              <a:rPr sz="300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INITIALS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564391"/>
            <a:ext cx="7181850" cy="324802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4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someone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composed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letter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libri"/>
                <a:cs typeface="Calibri"/>
              </a:rPr>
              <a:t>common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them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indicate</a:t>
            </a:r>
            <a:r>
              <a:rPr sz="2200" dirty="0">
                <a:latin typeface="Calibri"/>
                <a:cs typeface="Calibri"/>
              </a:rPr>
              <a:t> so</a:t>
            </a:r>
            <a:r>
              <a:rPr sz="2200" spc="-5" dirty="0">
                <a:latin typeface="Calibri"/>
                <a:cs typeface="Calibri"/>
              </a:rPr>
              <a:t> 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initials.</a:t>
            </a:r>
            <a:endParaRPr sz="2200">
              <a:latin typeface="Calibri"/>
              <a:cs typeface="Calibri"/>
            </a:endParaRPr>
          </a:p>
          <a:p>
            <a:pPr marL="286385" marR="508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20" dirty="0">
                <a:latin typeface="Calibri"/>
                <a:cs typeface="Calibri"/>
              </a:rPr>
              <a:t>Typically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lower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"/>
              <a:tabLst>
                <a:tab pos="287020" algn="l"/>
                <a:tab pos="1396365" algn="l"/>
              </a:tabLst>
            </a:pPr>
            <a:r>
              <a:rPr sz="2200" b="1" spc="-25" dirty="0">
                <a:latin typeface="Calibri"/>
                <a:cs typeface="Calibri"/>
              </a:rPr>
              <a:t>SWA/KA	</a:t>
            </a:r>
            <a:r>
              <a:rPr sz="2200" b="1" spc="-5" dirty="0">
                <a:latin typeface="Calibri"/>
                <a:cs typeface="Calibri"/>
              </a:rPr>
              <a:t>-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(composer/typist)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"/>
              <a:tabLst>
                <a:tab pos="287020" algn="l"/>
              </a:tabLst>
            </a:pPr>
            <a:r>
              <a:rPr sz="2200" b="1" spc="-25" dirty="0">
                <a:latin typeface="Calibri"/>
                <a:cs typeface="Calibri"/>
              </a:rPr>
              <a:t>SWA:KA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9694" y="258288"/>
            <a:ext cx="7567930" cy="960755"/>
            <a:chOff x="559694" y="258288"/>
            <a:chExt cx="7567930" cy="960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694" y="258288"/>
              <a:ext cx="7567410" cy="960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74637"/>
              <a:ext cx="7467600" cy="8683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7467600" cy="868680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2134235">
              <a:lnSpc>
                <a:spcPct val="100000"/>
              </a:lnSpc>
              <a:spcBef>
                <a:spcPts val="1535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12.</a:t>
            </a:r>
            <a:r>
              <a:rPr sz="3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OPY</a:t>
            </a: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00"/>
                </a:solidFill>
                <a:latin typeface="Arial"/>
                <a:cs typeface="Arial"/>
              </a:rPr>
              <a:t>NOTATION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13661"/>
            <a:ext cx="729488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49225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b="1" dirty="0">
                <a:latin typeface="Calibri"/>
                <a:cs typeface="Calibri"/>
              </a:rPr>
              <a:t>other </a:t>
            </a:r>
            <a:r>
              <a:rPr sz="2400" b="1" spc="-5" dirty="0">
                <a:latin typeface="Calibri"/>
                <a:cs typeface="Calibri"/>
              </a:rPr>
              <a:t>people </a:t>
            </a:r>
            <a:r>
              <a:rPr sz="2400" b="1" spc="-10" dirty="0">
                <a:latin typeface="Calibri"/>
                <a:cs typeface="Calibri"/>
              </a:rPr>
              <a:t>are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receive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copy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same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letter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noted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5" dirty="0">
                <a:latin typeface="Calibri"/>
                <a:cs typeface="Calibri"/>
              </a:rPr>
              <a:t>ranks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alphabetically.</a:t>
            </a:r>
            <a:endParaRPr sz="24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0" dirty="0">
                <a:latin typeface="Calibri"/>
                <a:cs typeface="Calibri"/>
              </a:rPr>
              <a:t>Written </a:t>
            </a:r>
            <a:r>
              <a:rPr sz="2400" spc="-10" dirty="0">
                <a:latin typeface="Calibri"/>
                <a:cs typeface="Calibri"/>
              </a:rPr>
              <a:t>just below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reference </a:t>
            </a:r>
            <a:r>
              <a:rPr sz="2400" dirty="0">
                <a:latin typeface="Calibri"/>
                <a:cs typeface="Calibri"/>
              </a:rPr>
              <a:t>initials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enclosure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whichever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last.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“cc”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“carbon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copy(to)”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“pc”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photocopy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(to).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CC: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Jim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Blue,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Jennifer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Louis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792480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60"/>
              </a:spcBef>
            </a:pPr>
            <a:r>
              <a:rPr sz="3200" spc="-65" dirty="0">
                <a:solidFill>
                  <a:srgbClr val="292300"/>
                </a:solidFill>
                <a:latin typeface="Calibri"/>
                <a:cs typeface="Calibri"/>
              </a:rPr>
              <a:t>LAYOUT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36319"/>
            <a:ext cx="8260080" cy="5208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</a:tabLst>
            </a:pPr>
            <a:r>
              <a:rPr sz="1400" b="1" spc="-5" dirty="0">
                <a:solidFill>
                  <a:srgbClr val="FD8537"/>
                </a:solidFill>
                <a:latin typeface="Calibri"/>
                <a:cs typeface="Calibri"/>
              </a:rPr>
              <a:t>1.	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 of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dirty="0">
                <a:latin typeface="Calibri"/>
                <a:cs typeface="Calibri"/>
              </a:rPr>
              <a:t>begins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 space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spc="-10" dirty="0">
                <a:latin typeface="Calibri"/>
                <a:cs typeface="Calibri"/>
              </a:rPr>
              <a:t>saving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beautiful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look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American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1400" b="1" spc="-5" dirty="0">
                <a:solidFill>
                  <a:srgbClr val="FD8537"/>
                </a:solidFill>
                <a:latin typeface="Calibri"/>
                <a:cs typeface="Calibri"/>
              </a:rPr>
              <a:t>2.	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INDENT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paragraphs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begin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1.5</a:t>
            </a:r>
            <a:r>
              <a:rPr sz="2000" spc="-10" dirty="0">
                <a:latin typeface="Calibri"/>
                <a:cs typeface="Calibri"/>
              </a:rPr>
              <a:t> centimeters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right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 known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Hanging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style.</a:t>
            </a:r>
            <a:endParaRPr sz="2000">
              <a:latin typeface="Calibri"/>
              <a:cs typeface="Calibri"/>
            </a:endParaRPr>
          </a:p>
          <a:p>
            <a:pPr marL="469900" marR="80518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consumes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time,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shabby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therefore</a:t>
            </a:r>
            <a:r>
              <a:rPr sz="2000" spc="-5" dirty="0">
                <a:latin typeface="Calibri"/>
                <a:cs typeface="Calibri"/>
              </a:rPr>
              <a:t> 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</a:tabLst>
            </a:pPr>
            <a:r>
              <a:rPr sz="1400" b="1" spc="-5" dirty="0">
                <a:solidFill>
                  <a:srgbClr val="FD8537"/>
                </a:solidFill>
                <a:latin typeface="Calibri"/>
                <a:cs typeface="Calibri"/>
              </a:rPr>
              <a:t>3.	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SEMI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BLOCK/MODIFIED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typed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indented.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395"/>
              </a:lnSpc>
              <a:spcBef>
                <a:spcPts val="61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  <a:tab pos="5126355" algn="l"/>
              </a:tabLst>
            </a:pPr>
            <a:r>
              <a:rPr sz="2000" b="1" spc="-5" dirty="0">
                <a:latin typeface="Calibri"/>
                <a:cs typeface="Calibri"/>
              </a:rPr>
              <a:t>Return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address,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date,</a:t>
            </a:r>
            <a:r>
              <a:rPr sz="2000" b="1" spc="-5" dirty="0">
                <a:latin typeface="Calibri"/>
                <a:cs typeface="Calibri"/>
              </a:rPr>
              <a:t> closing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signature	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95"/>
              </a:lnSpc>
            </a:pPr>
            <a:r>
              <a:rPr sz="2000" spc="-10" dirty="0">
                <a:latin typeface="Calibri"/>
                <a:cs typeface="Calibri"/>
              </a:rPr>
              <a:t>center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flush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-5" dirty="0">
                <a:latin typeface="Calibri"/>
                <a:cs typeface="Calibri"/>
              </a:rPr>
              <a:t> widely </a:t>
            </a:r>
            <a:r>
              <a:rPr sz="2000" spc="-15" dirty="0">
                <a:latin typeface="Calibri"/>
                <a:cs typeface="Calibri"/>
              </a:rPr>
              <a:t>followed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govt.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14400"/>
            <a:ext cx="8632317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868680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300"/>
              </a:spcBef>
            </a:pPr>
            <a:r>
              <a:rPr sz="3200" dirty="0">
                <a:solidFill>
                  <a:srgbClr val="292300"/>
                </a:solidFill>
              </a:rPr>
              <a:t>TYPES</a:t>
            </a:r>
            <a:r>
              <a:rPr sz="3200" spc="-15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OF</a:t>
            </a:r>
            <a:r>
              <a:rPr sz="3200" spc="-10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BUSINESS</a:t>
            </a:r>
            <a:r>
              <a:rPr sz="3200" spc="-40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LETTERS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83181"/>
            <a:ext cx="4010660" cy="453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Inquiry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5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5" dirty="0">
                <a:latin typeface="Calibri"/>
                <a:cs typeface="Calibri"/>
              </a:rPr>
              <a:t>Refusal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Acceptance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Quotation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Follow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Cancelation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Compliance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Complaints,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Claims,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Adjustments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5" dirty="0">
                <a:latin typeface="Calibri"/>
                <a:cs typeface="Calibri"/>
              </a:rPr>
              <a:t>Settlement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Collection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Agency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127272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Sales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letters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461"/>
            <a:ext cx="7962900" cy="3912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Calibri"/>
                <a:cs typeface="Calibri"/>
              </a:rPr>
              <a:t>OPENING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286385" algn="l"/>
                <a:tab pos="287020" algn="l"/>
                <a:tab pos="3282315" algn="l"/>
              </a:tabLst>
            </a:pPr>
            <a:r>
              <a:rPr sz="2400" spc="-5" dirty="0">
                <a:latin typeface="Calibri"/>
                <a:cs typeface="Calibri"/>
              </a:rPr>
              <a:t>Mention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news	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summarise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Calibri"/>
                <a:cs typeface="Calibri"/>
              </a:rPr>
              <a:t>MIDDLE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Explanations,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details,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benefits,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goodwill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ending.</a:t>
            </a:r>
            <a:endParaRPr sz="24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Positive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friendly,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clear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desired,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motivation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willingness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help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further,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appreciation.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001000" cy="868680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300"/>
              </a:spcBef>
            </a:pPr>
            <a:r>
              <a:rPr sz="3200" spc="10" dirty="0">
                <a:solidFill>
                  <a:srgbClr val="292300"/>
                </a:solidFill>
              </a:rPr>
              <a:t>GOOD</a:t>
            </a:r>
            <a:r>
              <a:rPr sz="3200" spc="-50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/</a:t>
            </a:r>
            <a:r>
              <a:rPr sz="3200" spc="-5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NEUTRAL</a:t>
            </a:r>
            <a:r>
              <a:rPr sz="3200" spc="-20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NEWS</a:t>
            </a:r>
            <a:r>
              <a:rPr sz="3200" spc="-5" dirty="0">
                <a:solidFill>
                  <a:srgbClr val="292300"/>
                </a:solidFill>
              </a:rPr>
              <a:t> LETTERS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63"/>
            <a:ext cx="7467600" cy="732155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385"/>
              </a:spcBef>
            </a:pPr>
            <a:r>
              <a:rPr sz="3200" dirty="0">
                <a:solidFill>
                  <a:srgbClr val="292300"/>
                </a:solidFill>
              </a:rPr>
              <a:t>BUSINESS</a:t>
            </a:r>
            <a:r>
              <a:rPr sz="3200" spc="-65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LETTER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540509"/>
            <a:ext cx="8340090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3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923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92300"/>
                </a:solidFill>
                <a:latin typeface="Calibri"/>
                <a:cs typeface="Calibri"/>
              </a:rPr>
              <a:t>letter</a:t>
            </a:r>
            <a:r>
              <a:rPr sz="2000" b="1" spc="-25" dirty="0">
                <a:solidFill>
                  <a:srgbClr val="2923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92300"/>
                </a:solidFill>
                <a:latin typeface="Calibri"/>
                <a:cs typeface="Calibri"/>
              </a:rPr>
              <a:t>written</a:t>
            </a:r>
            <a:r>
              <a:rPr sz="2000" b="1" dirty="0">
                <a:solidFill>
                  <a:srgbClr val="2923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formal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business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another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correspondence between such </a:t>
            </a:r>
            <a:r>
              <a:rPr sz="2000" spc="-10" dirty="0">
                <a:latin typeface="Calibri"/>
                <a:cs typeface="Calibri"/>
              </a:rPr>
              <a:t>organizations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customers,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clients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external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86385" marR="277495" indent="-274320" algn="just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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b="1" spc="-10" dirty="0">
                <a:latin typeface="Calibri"/>
                <a:cs typeface="Calibri"/>
              </a:rPr>
              <a:t>different </a:t>
            </a:r>
            <a:r>
              <a:rPr sz="2000" b="1" dirty="0">
                <a:latin typeface="Calibri"/>
                <a:cs typeface="Calibri"/>
              </a:rPr>
              <a:t>purposes</a:t>
            </a:r>
            <a:r>
              <a:rPr sz="2000" dirty="0">
                <a:latin typeface="Calibri"/>
                <a:cs typeface="Calibri"/>
              </a:rPr>
              <a:t>;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spc="-5" dirty="0">
                <a:latin typeface="Calibri"/>
                <a:cs typeface="Calibri"/>
              </a:rPr>
              <a:t>placing </a:t>
            </a:r>
            <a:r>
              <a:rPr sz="2000" spc="-15" dirty="0">
                <a:latin typeface="Calibri"/>
                <a:cs typeface="Calibri"/>
              </a:rPr>
              <a:t>orders, </a:t>
            </a:r>
            <a:r>
              <a:rPr sz="2000" spc="-5" dirty="0">
                <a:latin typeface="Calibri"/>
                <a:cs typeface="Calibri"/>
              </a:rPr>
              <a:t>making </a:t>
            </a:r>
            <a:r>
              <a:rPr sz="2000" spc="-20" dirty="0">
                <a:latin typeface="Calibri"/>
                <a:cs typeface="Calibri"/>
              </a:rPr>
              <a:t>inquiries’,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 credit </a:t>
            </a:r>
            <a:r>
              <a:rPr sz="2000" spc="-10" dirty="0">
                <a:latin typeface="Calibri"/>
                <a:cs typeface="Calibri"/>
              </a:rPr>
              <a:t>request, </a:t>
            </a:r>
            <a:r>
              <a:rPr sz="2000" spc="-5" dirty="0">
                <a:latin typeface="Calibri"/>
                <a:cs typeface="Calibri"/>
              </a:rPr>
              <a:t>requesting </a:t>
            </a:r>
            <a:r>
              <a:rPr sz="2000" dirty="0">
                <a:latin typeface="Calibri"/>
                <a:cs typeface="Calibri"/>
              </a:rPr>
              <a:t>claims and </a:t>
            </a:r>
            <a:r>
              <a:rPr sz="2000" spc="-5" dirty="0">
                <a:latin typeface="Calibri"/>
                <a:cs typeface="Calibri"/>
              </a:rPr>
              <a:t>adjustment,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apologize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wrong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convey </a:t>
            </a:r>
            <a:r>
              <a:rPr sz="2000" spc="-5" dirty="0">
                <a:latin typeface="Calibri"/>
                <a:cs typeface="Calibri"/>
              </a:rPr>
              <a:t>goodwill.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86385" marR="444500" indent="-274320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spc="-20" dirty="0">
                <a:latin typeface="Calibri"/>
                <a:cs typeface="Calibri"/>
              </a:rPr>
              <a:t>Even </a:t>
            </a:r>
            <a:r>
              <a:rPr sz="2000" spc="-35" dirty="0">
                <a:latin typeface="Calibri"/>
                <a:cs typeface="Calibri"/>
              </a:rPr>
              <a:t>today,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dirty="0">
                <a:latin typeface="Calibri"/>
                <a:cs typeface="Calibri"/>
              </a:rPr>
              <a:t> because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permanent </a:t>
            </a:r>
            <a:r>
              <a:rPr sz="2000" b="1" spc="-10" dirty="0">
                <a:latin typeface="Calibri"/>
                <a:cs typeface="Calibri"/>
              </a:rPr>
              <a:t>record,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confidential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formal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delivers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persuasive,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well-considered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messages.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000" dirty="0">
                <a:latin typeface="Calibri"/>
                <a:cs typeface="Calibri"/>
              </a:rPr>
              <a:t>Style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the parties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concerned.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519125"/>
            <a:ext cx="6284595" cy="4838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"/>
              <a:tabLst>
                <a:tab pos="287020" algn="l"/>
                <a:tab pos="287655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Examples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Good/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Neutral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news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letters: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10" dirty="0">
                <a:latin typeface="Calibri"/>
                <a:cs typeface="Calibri"/>
              </a:rPr>
              <a:t>Approving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Credit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10" dirty="0">
                <a:latin typeface="Calibri"/>
                <a:cs typeface="Calibri"/>
              </a:rPr>
              <a:t>Acknowledgements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10" dirty="0">
                <a:latin typeface="Calibri"/>
                <a:cs typeface="Calibri"/>
              </a:rPr>
              <a:t>Acceptance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letters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20" dirty="0">
                <a:latin typeface="Calibri"/>
                <a:cs typeface="Calibri"/>
              </a:rPr>
              <a:t>Letters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Appreciation, Congratulations,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Condolence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10" dirty="0">
                <a:latin typeface="Calibri"/>
                <a:cs typeface="Calibri"/>
              </a:rPr>
              <a:t>Confirmations,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Granting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favors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requests.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10" dirty="0">
                <a:latin typeface="Calibri"/>
                <a:cs typeface="Calibri"/>
              </a:rPr>
              <a:t>Summaries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10" dirty="0">
                <a:latin typeface="Calibri"/>
                <a:cs typeface="Calibri"/>
              </a:rPr>
              <a:t>Adjustments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25" dirty="0">
                <a:latin typeface="Calibri"/>
                <a:cs typeface="Calibri"/>
              </a:rPr>
              <a:t>Transmittals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5" dirty="0">
                <a:latin typeface="Calibri"/>
                <a:cs typeface="Calibri"/>
              </a:rPr>
              <a:t>Announcements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5" dirty="0">
                <a:latin typeface="Calibri"/>
                <a:cs typeface="Calibri"/>
              </a:rPr>
              <a:t>Goodwill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endParaRPr sz="22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655" algn="l"/>
              </a:tabLst>
            </a:pPr>
            <a:r>
              <a:rPr sz="2200" spc="-10" dirty="0">
                <a:latin typeface="Calibri"/>
                <a:cs typeface="Calibri"/>
              </a:rPr>
              <a:t>Thank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001000" cy="792480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0"/>
              </a:spcBef>
            </a:pPr>
            <a:r>
              <a:rPr sz="3200" dirty="0">
                <a:solidFill>
                  <a:srgbClr val="292300"/>
                </a:solidFill>
              </a:rPr>
              <a:t>BAD</a:t>
            </a:r>
            <a:r>
              <a:rPr sz="3200" spc="-35" dirty="0">
                <a:solidFill>
                  <a:srgbClr val="292300"/>
                </a:solidFill>
              </a:rPr>
              <a:t> </a:t>
            </a:r>
            <a:r>
              <a:rPr sz="3200" dirty="0">
                <a:solidFill>
                  <a:srgbClr val="292300"/>
                </a:solidFill>
              </a:rPr>
              <a:t>/</a:t>
            </a:r>
            <a:r>
              <a:rPr sz="3200" spc="-10" dirty="0">
                <a:solidFill>
                  <a:srgbClr val="292300"/>
                </a:solidFill>
              </a:rPr>
              <a:t> NEGATIVE </a:t>
            </a:r>
            <a:r>
              <a:rPr sz="3200" dirty="0">
                <a:solidFill>
                  <a:srgbClr val="292300"/>
                </a:solidFill>
              </a:rPr>
              <a:t>NEWS</a:t>
            </a:r>
            <a:r>
              <a:rPr sz="3200" spc="-15" dirty="0">
                <a:solidFill>
                  <a:srgbClr val="292300"/>
                </a:solidFill>
              </a:rPr>
              <a:t> </a:t>
            </a:r>
            <a:r>
              <a:rPr sz="3200" spc="-5" dirty="0">
                <a:solidFill>
                  <a:srgbClr val="292300"/>
                </a:solidFill>
              </a:rPr>
              <a:t>LETTERS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440" y="1327149"/>
            <a:ext cx="7740015" cy="476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indent="-4635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"/>
              <a:tabLst>
                <a:tab pos="462915" algn="l"/>
                <a:tab pos="463550" algn="l"/>
              </a:tabLst>
            </a:pPr>
            <a:r>
              <a:rPr sz="2200" b="1" spc="-10" dirty="0">
                <a:latin typeface="Calibri"/>
                <a:cs typeface="Calibri"/>
              </a:rPr>
              <a:t>OPENING</a:t>
            </a:r>
            <a:endParaRPr sz="22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70"/>
              </a:spcBef>
              <a:buClr>
                <a:srgbClr val="FD8537"/>
              </a:buClr>
              <a:buSzPct val="68181"/>
              <a:buAutoNum type="arabicPeriod"/>
              <a:tabLst>
                <a:tab pos="456565" algn="l"/>
                <a:tab pos="457200" algn="l"/>
              </a:tabLst>
            </a:pPr>
            <a:r>
              <a:rPr sz="2200" spc="-15" dirty="0">
                <a:latin typeface="Calibri"/>
                <a:cs typeface="Calibri"/>
              </a:rPr>
              <a:t>Buffer</a:t>
            </a:r>
            <a:endParaRPr sz="22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181"/>
              <a:buAutoNum type="arabicPeriod"/>
              <a:tabLst>
                <a:tab pos="456565" algn="l"/>
                <a:tab pos="457200" algn="l"/>
              </a:tabLst>
            </a:pPr>
            <a:r>
              <a:rPr sz="2200" spc="-5" dirty="0">
                <a:latin typeface="Calibri"/>
                <a:cs typeface="Calibri"/>
              </a:rPr>
              <a:t>Begin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10" dirty="0">
                <a:latin typeface="Calibri"/>
                <a:cs typeface="Calibri"/>
              </a:rPr>
              <a:t> reader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interest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information.</a:t>
            </a:r>
            <a:endParaRPr sz="22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181"/>
              <a:buAutoNum type="arabicPeriod"/>
              <a:tabLst>
                <a:tab pos="456565" algn="l"/>
                <a:tab pos="457200" algn="l"/>
              </a:tabLst>
            </a:pPr>
            <a:r>
              <a:rPr sz="2200" spc="-10" dirty="0">
                <a:latin typeface="Calibri"/>
                <a:cs typeface="Calibri"/>
              </a:rPr>
              <a:t>Agreement,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Appreciation,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Assurance,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Compliment,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Cooperation.</a:t>
            </a:r>
            <a:endParaRPr sz="22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70"/>
              </a:spcBef>
              <a:buClr>
                <a:srgbClr val="FD8537"/>
              </a:buClr>
              <a:buSzPct val="68181"/>
              <a:buAutoNum type="arabicPeriod"/>
              <a:tabLst>
                <a:tab pos="456565" algn="l"/>
                <a:tab pos="457200" algn="l"/>
              </a:tabLst>
            </a:pPr>
            <a:r>
              <a:rPr sz="2200" spc="-10" dirty="0">
                <a:latin typeface="Calibri"/>
                <a:cs typeface="Calibri"/>
              </a:rPr>
              <a:t>Give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good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news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(if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grant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"/>
              <a:tabLst>
                <a:tab pos="456565" algn="l"/>
                <a:tab pos="457200" algn="l"/>
              </a:tabLst>
            </a:pPr>
            <a:r>
              <a:rPr sz="2200" b="1" spc="-10" dirty="0">
                <a:latin typeface="Calibri"/>
                <a:cs typeface="Calibri"/>
              </a:rPr>
              <a:t>MIDDLE</a:t>
            </a:r>
            <a:endParaRPr sz="22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70"/>
              </a:spcBef>
              <a:buClr>
                <a:srgbClr val="FD8537"/>
              </a:buClr>
              <a:buSzPct val="68181"/>
              <a:buAutoNum type="arabicPeriod"/>
              <a:tabLst>
                <a:tab pos="456565" algn="l"/>
                <a:tab pos="457200" algn="l"/>
              </a:tabLst>
            </a:pPr>
            <a:r>
              <a:rPr sz="2200" spc="-10" dirty="0">
                <a:latin typeface="Calibri"/>
                <a:cs typeface="Calibri"/>
              </a:rPr>
              <a:t>Present</a:t>
            </a:r>
            <a:r>
              <a:rPr sz="2200" spc="-15" dirty="0">
                <a:latin typeface="Calibri"/>
                <a:cs typeface="Calibri"/>
              </a:rPr>
              <a:t> negative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positively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possible.</a:t>
            </a:r>
            <a:endParaRPr sz="2200">
              <a:latin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75"/>
              </a:spcBef>
              <a:buClr>
                <a:srgbClr val="FD8537"/>
              </a:buClr>
              <a:buSzPct val="68181"/>
              <a:buAutoNum type="arabicPeriod"/>
              <a:tabLst>
                <a:tab pos="456565" algn="l"/>
                <a:tab pos="457200" algn="l"/>
              </a:tabLst>
            </a:pPr>
            <a:r>
              <a:rPr sz="2200" spc="-10" dirty="0">
                <a:latin typeface="Calibri"/>
                <a:cs typeface="Calibri"/>
              </a:rPr>
              <a:t>Explanation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circumstances.</a:t>
            </a:r>
            <a:endParaRPr sz="2200">
              <a:latin typeface="Calibri"/>
              <a:cs typeface="Calibri"/>
            </a:endParaRPr>
          </a:p>
          <a:p>
            <a:pPr marL="456565" marR="869315" indent="-456565">
              <a:lnSpc>
                <a:spcPts val="2110"/>
              </a:lnSpc>
              <a:spcBef>
                <a:spcPts val="585"/>
              </a:spcBef>
              <a:buClr>
                <a:srgbClr val="FD8537"/>
              </a:buClr>
              <a:buSzPct val="68181"/>
              <a:buAutoNum type="arabicPeriod"/>
              <a:tabLst>
                <a:tab pos="456565" algn="l"/>
                <a:tab pos="457200" algn="l"/>
              </a:tabLst>
            </a:pPr>
            <a:r>
              <a:rPr sz="2200" spc="-5" dirty="0">
                <a:latin typeface="Calibri"/>
                <a:cs typeface="Calibri"/>
              </a:rPr>
              <a:t>Decision,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implied</a:t>
            </a:r>
            <a:r>
              <a:rPr sz="2200" dirty="0">
                <a:latin typeface="Calibri"/>
                <a:cs typeface="Calibri"/>
              </a:rPr>
              <a:t> 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expressed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resale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helpful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suggestions.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Calibri"/>
              <a:cs typeface="Calibri"/>
            </a:endParaRPr>
          </a:p>
          <a:p>
            <a:pPr marL="462915" indent="-46355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"/>
              <a:tabLst>
                <a:tab pos="462915" algn="l"/>
                <a:tab pos="463550" algn="l"/>
              </a:tabLst>
            </a:pPr>
            <a:r>
              <a:rPr sz="2200" b="1" spc="-5" dirty="0"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tabLst>
                <a:tab pos="456565" algn="l"/>
              </a:tabLst>
            </a:pPr>
            <a:r>
              <a:rPr sz="1500" spc="10" dirty="0">
                <a:solidFill>
                  <a:srgbClr val="FD8537"/>
                </a:solidFill>
                <a:latin typeface="Calibri"/>
                <a:cs typeface="Calibri"/>
              </a:rPr>
              <a:t>1.	</a:t>
            </a:r>
            <a:r>
              <a:rPr sz="2200" spc="-15" dirty="0">
                <a:latin typeface="Calibri"/>
                <a:cs typeface="Calibri"/>
              </a:rPr>
              <a:t>Positive,</a:t>
            </a:r>
            <a:r>
              <a:rPr sz="2200" spc="-10" dirty="0">
                <a:latin typeface="Calibri"/>
                <a:cs typeface="Calibri"/>
              </a:rPr>
              <a:t> courteous,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friendly,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firm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forward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looking </a:t>
            </a:r>
            <a:r>
              <a:rPr sz="2200" spc="-10" dirty="0">
                <a:latin typeface="Calibri"/>
                <a:cs typeface="Calibri"/>
              </a:rPr>
              <a:t>ending.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548972"/>
            <a:ext cx="5805805" cy="29070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181"/>
              <a:buFont typeface="Wingdings"/>
              <a:buChar char=""/>
              <a:tabLst>
                <a:tab pos="287020" algn="l"/>
              </a:tabLst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Examples</a:t>
            </a:r>
            <a:r>
              <a:rPr sz="22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2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Bad/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Negative</a:t>
            </a:r>
            <a:r>
              <a:rPr sz="22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News</a:t>
            </a:r>
            <a:r>
              <a:rPr sz="22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letters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15" dirty="0">
                <a:latin typeface="Calibri"/>
                <a:cs typeface="Calibri"/>
              </a:rPr>
              <a:t>Refusing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Credit.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15" dirty="0">
                <a:latin typeface="Calibri"/>
                <a:cs typeface="Calibri"/>
              </a:rPr>
              <a:t>Refusing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adjustments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 Claims 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Complaints.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Answering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Non-Sales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related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inquiries.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Declining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invitations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requests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favours.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Announcing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bad </a:t>
            </a:r>
            <a:r>
              <a:rPr sz="2200" spc="-15" dirty="0">
                <a:latin typeface="Calibri"/>
                <a:cs typeface="Calibri"/>
              </a:rPr>
              <a:t>news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prices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services.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Rejection</a:t>
            </a:r>
            <a:r>
              <a:rPr sz="2200" spc="-20" dirty="0">
                <a:latin typeface="Calibri"/>
                <a:cs typeface="Calibri"/>
              </a:rPr>
              <a:t> Letters.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63"/>
            <a:ext cx="7848600" cy="884555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825"/>
              </a:spcBef>
            </a:pPr>
            <a:r>
              <a:rPr sz="3000" spc="-25" dirty="0">
                <a:solidFill>
                  <a:srgbClr val="292300"/>
                </a:solidFill>
              </a:rPr>
              <a:t>APPLY</a:t>
            </a:r>
            <a:r>
              <a:rPr sz="3000" spc="-35" dirty="0">
                <a:solidFill>
                  <a:srgbClr val="292300"/>
                </a:solidFill>
              </a:rPr>
              <a:t> </a:t>
            </a:r>
            <a:r>
              <a:rPr sz="4000" dirty="0">
                <a:solidFill>
                  <a:srgbClr val="292300"/>
                </a:solidFill>
              </a:rPr>
              <a:t>“</a:t>
            </a:r>
            <a:r>
              <a:rPr sz="3200" dirty="0">
                <a:solidFill>
                  <a:srgbClr val="292300"/>
                </a:solidFill>
              </a:rPr>
              <a:t>SEVEN</a:t>
            </a:r>
            <a:r>
              <a:rPr sz="3200" spc="145" dirty="0">
                <a:solidFill>
                  <a:srgbClr val="292300"/>
                </a:solidFill>
              </a:rPr>
              <a:t> </a:t>
            </a:r>
            <a:r>
              <a:rPr sz="4000" spc="-10" dirty="0">
                <a:solidFill>
                  <a:srgbClr val="292300"/>
                </a:solidFill>
              </a:rPr>
              <a:t>C’S”</a:t>
            </a:r>
            <a:r>
              <a:rPr sz="4000" spc="-15" dirty="0">
                <a:solidFill>
                  <a:srgbClr val="292300"/>
                </a:solidFill>
              </a:rPr>
              <a:t> </a:t>
            </a:r>
            <a:r>
              <a:rPr sz="3000" dirty="0">
                <a:solidFill>
                  <a:srgbClr val="292300"/>
                </a:solidFill>
              </a:rPr>
              <a:t>OF</a:t>
            </a:r>
            <a:r>
              <a:rPr sz="3000" spc="-10" dirty="0">
                <a:solidFill>
                  <a:srgbClr val="292300"/>
                </a:solidFill>
              </a:rPr>
              <a:t> COMMUNICATION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4540" y="1689861"/>
            <a:ext cx="7310755" cy="464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AutoNum type="arabicPeriod"/>
              <a:tabLst>
                <a:tab pos="470534" algn="l"/>
              </a:tabLst>
            </a:pPr>
            <a:r>
              <a:rPr sz="2400" b="1" spc="-5" dirty="0">
                <a:latin typeface="Calibri"/>
                <a:cs typeface="Calibri"/>
              </a:rPr>
              <a:t>COMPLETENESS: </a:t>
            </a:r>
            <a:r>
              <a:rPr sz="2400" spc="-15" dirty="0">
                <a:latin typeface="Calibri"/>
                <a:cs typeface="Calibri"/>
              </a:rPr>
              <a:t>Letter </a:t>
            </a:r>
            <a:r>
              <a:rPr sz="2400" spc="-5" dirty="0">
                <a:latin typeface="Calibri"/>
                <a:cs typeface="Calibri"/>
              </a:rPr>
              <a:t>should not </a:t>
            </a:r>
            <a:r>
              <a:rPr sz="2400" spc="-10" dirty="0">
                <a:latin typeface="Calibri"/>
                <a:cs typeface="Calibri"/>
              </a:rPr>
              <a:t>lacks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purpose.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necessary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quantity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also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size,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price,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packaging,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delivery,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charges,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discount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 item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 marL="469900" indent="-457834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AutoNum type="arabicPeriod"/>
              <a:tabLst>
                <a:tab pos="470534" algn="l"/>
              </a:tabLst>
            </a:pPr>
            <a:r>
              <a:rPr sz="2400" b="1" spc="-5" dirty="0">
                <a:latin typeface="Calibri"/>
                <a:cs typeface="Calibri"/>
              </a:rPr>
              <a:t>CONCISENESS:</a:t>
            </a:r>
            <a:r>
              <a:rPr sz="2400" b="1" spc="8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8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8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8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point,</a:t>
            </a:r>
            <a:r>
              <a:rPr sz="2400" spc="86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spc="8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unnecessary</a:t>
            </a:r>
            <a:endParaRPr sz="24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repetitions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5" dirty="0">
                <a:latin typeface="Calibri"/>
                <a:cs typeface="Calibri"/>
              </a:rPr>
              <a:t>relevant </a:t>
            </a:r>
            <a:r>
              <a:rPr sz="2400" spc="-5" dirty="0">
                <a:latin typeface="Calibri"/>
                <a:cs typeface="Calibri"/>
              </a:rPr>
              <a:t>material.</a:t>
            </a:r>
            <a:endParaRPr sz="2400">
              <a:latin typeface="Calibri"/>
              <a:cs typeface="Calibri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 startAt="3"/>
              <a:tabLst>
                <a:tab pos="470534" algn="l"/>
              </a:tabLst>
            </a:pPr>
            <a:r>
              <a:rPr sz="2400" b="1" spc="-20" dirty="0">
                <a:latin typeface="Calibri"/>
                <a:cs typeface="Calibri"/>
              </a:rPr>
              <a:t>CONSIDERATION: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Focus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“you”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instead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“I”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“We”,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benefits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emphasize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pleasant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facts.</a:t>
            </a:r>
            <a:endParaRPr sz="2400">
              <a:latin typeface="Calibri"/>
              <a:cs typeface="Calibri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 startAt="3"/>
              <a:tabLst>
                <a:tab pos="470534" algn="l"/>
              </a:tabLst>
            </a:pPr>
            <a:r>
              <a:rPr sz="2400" b="1" spc="-5" dirty="0">
                <a:latin typeface="Calibri"/>
                <a:cs typeface="Calibri"/>
              </a:rPr>
              <a:t>CONCRETENESS: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specific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figures,</a:t>
            </a:r>
            <a:r>
              <a:rPr sz="2400" spc="-5" dirty="0">
                <a:latin typeface="Calibri"/>
                <a:cs typeface="Calibri"/>
              </a:rPr>
              <a:t> put </a:t>
            </a:r>
            <a:r>
              <a:rPr sz="2400" dirty="0">
                <a:latin typeface="Calibri"/>
                <a:cs typeface="Calibri"/>
              </a:rPr>
              <a:t> action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verbs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choose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building </a:t>
            </a:r>
            <a:r>
              <a:rPr sz="2400" spc="-15" dirty="0">
                <a:latin typeface="Calibri"/>
                <a:cs typeface="Calibri"/>
              </a:rPr>
              <a:t>words.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54709"/>
            <a:ext cx="8068309" cy="383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9530" indent="-45720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AutoNum type="arabicPeriod" startAt="5"/>
              <a:tabLst>
                <a:tab pos="469265" algn="l"/>
                <a:tab pos="469900" algn="l"/>
                <a:tab pos="1704339" algn="l"/>
              </a:tabLst>
            </a:pPr>
            <a:r>
              <a:rPr sz="2400" b="1" spc="-25" dirty="0">
                <a:latin typeface="Calibri"/>
                <a:cs typeface="Calibri"/>
              </a:rPr>
              <a:t>CLARITY:	</a:t>
            </a:r>
            <a:r>
              <a:rPr sz="2400" spc="-5" dirty="0">
                <a:latin typeface="Calibri"/>
                <a:cs typeface="Calibri"/>
              </a:rPr>
              <a:t>Choose precise, </a:t>
            </a:r>
            <a:r>
              <a:rPr sz="2400" spc="-15" dirty="0">
                <a:latin typeface="Calibri"/>
                <a:cs typeface="Calibri"/>
              </a:rPr>
              <a:t>concrete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familiar </a:t>
            </a:r>
            <a:r>
              <a:rPr sz="2400" spc="-15" dirty="0">
                <a:latin typeface="Calibri"/>
                <a:cs typeface="Calibri"/>
              </a:rPr>
              <a:t>words.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Construct </a:t>
            </a:r>
            <a:r>
              <a:rPr sz="2400" spc="-15" dirty="0">
                <a:latin typeface="Calibri"/>
                <a:cs typeface="Calibri"/>
              </a:rPr>
              <a:t>effective </a:t>
            </a:r>
            <a:r>
              <a:rPr sz="2400" spc="-10" dirty="0">
                <a:latin typeface="Calibri"/>
                <a:cs typeface="Calibri"/>
              </a:rPr>
              <a:t>sentences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paragraphs. Reader should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matter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reading.</a:t>
            </a:r>
            <a:endParaRPr sz="2400">
              <a:latin typeface="Calibri"/>
              <a:cs typeface="Calibri"/>
            </a:endParaRPr>
          </a:p>
          <a:p>
            <a:pPr marL="469900" marR="277495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 startAt="5"/>
              <a:tabLst>
                <a:tab pos="469265" algn="l"/>
                <a:tab pos="469900" algn="l"/>
              </a:tabLst>
            </a:pPr>
            <a:r>
              <a:rPr sz="2400" b="1" spc="-35" dirty="0">
                <a:latin typeface="Calibri"/>
                <a:cs typeface="Calibri"/>
              </a:rPr>
              <a:t>COURTESY: </a:t>
            </a:r>
            <a:r>
              <a:rPr sz="2400" dirty="0">
                <a:latin typeface="Calibri"/>
                <a:cs typeface="Calibri"/>
              </a:rPr>
              <a:t>Whether writing a </a:t>
            </a:r>
            <a:r>
              <a:rPr sz="2400" spc="-10" dirty="0">
                <a:latin typeface="Calibri"/>
                <a:cs typeface="Calibri"/>
              </a:rPr>
              <a:t>complaint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concern,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sincere,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thoughtful,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appreciative,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courteous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respectful.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Offer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do</a:t>
            </a:r>
            <a:r>
              <a:rPr sz="2400" spc="-15" dirty="0">
                <a:latin typeface="Calibri"/>
                <a:cs typeface="Calibri"/>
              </a:rPr>
              <a:t> whatever</a:t>
            </a:r>
            <a:r>
              <a:rPr sz="2400" spc="-10" dirty="0">
                <a:latin typeface="Calibri"/>
                <a:cs typeface="Calibri"/>
              </a:rPr>
              <a:t> 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reason,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accommodating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helpful.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 startAt="5"/>
              <a:tabLst>
                <a:tab pos="469265" algn="l"/>
                <a:tab pos="469900" algn="l"/>
                <a:tab pos="2492375" algn="l"/>
              </a:tabLst>
            </a:pPr>
            <a:r>
              <a:rPr sz="2400" b="1" spc="-10" dirty="0">
                <a:latin typeface="Calibri"/>
                <a:cs typeface="Calibri"/>
              </a:rPr>
              <a:t>CORRECTNESS:	</a:t>
            </a:r>
            <a:r>
              <a:rPr sz="2400" spc="-5" dirty="0">
                <a:latin typeface="Calibri"/>
                <a:cs typeface="Calibri"/>
              </a:rPr>
              <a:t>Use right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of language. Double </a:t>
            </a:r>
            <a:r>
              <a:rPr sz="2400" dirty="0">
                <a:latin typeface="Calibri"/>
                <a:cs typeface="Calibri"/>
              </a:rPr>
              <a:t>check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facts, figures, dates, </a:t>
            </a:r>
            <a:r>
              <a:rPr sz="2400" spc="-5" dirty="0">
                <a:latin typeface="Calibri"/>
                <a:cs typeface="Calibri"/>
              </a:rPr>
              <a:t>price, spelling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0" dirty="0">
                <a:latin typeface="Calibri"/>
                <a:cs typeface="Calibri"/>
              </a:rPr>
              <a:t>grammar. </a:t>
            </a:r>
            <a:r>
              <a:rPr sz="2400" spc="-10" dirty="0">
                <a:latin typeface="Calibri"/>
                <a:cs typeface="Calibri"/>
              </a:rPr>
              <a:t>Maintain </a:t>
            </a:r>
            <a:r>
              <a:rPr sz="2400" spc="-5" dirty="0">
                <a:latin typeface="Calibri"/>
                <a:cs typeface="Calibri"/>
              </a:rPr>
              <a:t> acceptable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mechanics.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450850"/>
          <a:ext cx="7467600" cy="560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Starting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tc>
                  <a:txBody>
                    <a:bodyPr/>
                    <a:lstStyle/>
                    <a:p>
                      <a:pPr marL="220345" indent="-20193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 MT"/>
                        <a:buChar char="•"/>
                        <a:tabLst>
                          <a:tab pos="220979" algn="l"/>
                        </a:tabLst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writing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63270" lvl="1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762635" algn="l"/>
                          <a:tab pos="763270" algn="l"/>
                        </a:tabLst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inform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that 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63270" lvl="1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762635" algn="l"/>
                          <a:tab pos="763270" algn="l"/>
                        </a:tabLst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confirm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63270" lvl="1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762635" algn="l"/>
                          <a:tab pos="763270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request...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63270" lvl="1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762635" algn="l"/>
                          <a:tab pos="763270" algn="l"/>
                        </a:tabLst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enquire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pPr marL="19050" marR="3505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Referring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2000" b="1" spc="-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contact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14414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Thank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letter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March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15.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Thank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contacting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us.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Thank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for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letter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regarding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telephone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conversation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yesterday...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0" marR="1333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pleasure meeting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London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last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month.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90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request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09220" indent="-90805">
                        <a:lnSpc>
                          <a:spcPct val="100000"/>
                        </a:lnSpc>
                        <a:spcBef>
                          <a:spcPts val="25"/>
                        </a:spcBef>
                        <a:buSzPct val="95000"/>
                        <a:buFont typeface="Arial MT"/>
                        <a:buChar char="•"/>
                        <a:tabLst>
                          <a:tab pos="109855" algn="l"/>
                        </a:tabLst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appreciate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9220" indent="-90805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Font typeface="Arial MT"/>
                        <a:buChar char="•"/>
                        <a:tabLst>
                          <a:tab pos="10985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addition,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9220" indent="-90805">
                        <a:lnSpc>
                          <a:spcPct val="100000"/>
                        </a:lnSpc>
                        <a:buSzPct val="95000"/>
                        <a:buFont typeface="Arial MT"/>
                        <a:buChar char="•"/>
                        <a:tabLst>
                          <a:tab pos="10985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helpful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if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9220" indent="-90805">
                        <a:lnSpc>
                          <a:spcPct val="100000"/>
                        </a:lnSpc>
                        <a:buSzPct val="95000"/>
                        <a:buFont typeface="Arial MT"/>
                        <a:buChar char="•"/>
                        <a:tabLst>
                          <a:tab pos="10985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am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interested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(obtaining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receiving)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0" marR="148590">
                        <a:lnSpc>
                          <a:spcPct val="100000"/>
                        </a:lnSpc>
                        <a:buSzPct val="95000"/>
                        <a:buFont typeface="Arial MT"/>
                        <a:buChar char="•"/>
                        <a:tabLst>
                          <a:tab pos="10985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Please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let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know what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action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 propose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take.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298450"/>
          <a:ext cx="8001000" cy="5797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730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Offering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help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144145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...?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happy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quite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willing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pleased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Giving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news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14414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pleased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announce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that 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delighted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inform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that 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pleased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learn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that ...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548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Giving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bad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news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144145">
                        <a:lnSpc>
                          <a:spcPct val="100000"/>
                        </a:lnSpc>
                        <a:spcBef>
                          <a:spcPts val="1035"/>
                        </a:spcBef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regret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 inform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that 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I'm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afraid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it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 possible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2560" indent="-14414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careful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consideration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decided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(not)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...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557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Complaining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144145">
                        <a:lnSpc>
                          <a:spcPct val="100000"/>
                        </a:lnSpc>
                        <a:spcBef>
                          <a:spcPts val="840"/>
                        </a:spcBef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 am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writing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express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dissatisfaction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...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0" marR="58801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Please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note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goods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we ordered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date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yet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arrived.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3830" indent="-14541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4465" algn="l"/>
                          <a:tab pos="4501515" algn="l"/>
                        </a:tabLst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regret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inform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-----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now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considerably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overdue.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0" marR="5143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631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would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like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query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transport charges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seem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unusually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high.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F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716280"/>
          </a:xfrm>
          <a:prstGeom prst="rect">
            <a:avLst/>
          </a:prstGeom>
          <a:solidFill>
            <a:srgbClr val="FD8537"/>
          </a:solidFill>
          <a:ln w="25400">
            <a:solidFill>
              <a:srgbClr val="BA6025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25"/>
              </a:spcBef>
            </a:pPr>
            <a:r>
              <a:rPr sz="3000" dirty="0">
                <a:solidFill>
                  <a:srgbClr val="292300"/>
                </a:solidFill>
              </a:rPr>
              <a:t>TIPS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235710"/>
            <a:ext cx="80664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113636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b="1" spc="-35" dirty="0">
                <a:latin typeface="Calibri"/>
                <a:cs typeface="Calibri"/>
              </a:rPr>
              <a:t>IMPORTANT: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Draft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your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message,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Revise,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Edit,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Rearrange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Proof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read.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113636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Maintain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proper </a:t>
            </a:r>
            <a:r>
              <a:rPr sz="2200" spc="-10" dirty="0">
                <a:latin typeface="Calibri"/>
                <a:cs typeface="Calibri"/>
              </a:rPr>
              <a:t>margins.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113636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 </a:t>
            </a:r>
            <a:r>
              <a:rPr sz="2200" spc="-25" dirty="0">
                <a:latin typeface="Calibri"/>
                <a:cs typeface="Calibri"/>
              </a:rPr>
              <a:t>font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style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colour.</a:t>
            </a:r>
            <a:endParaRPr sz="2200">
              <a:latin typeface="Calibri"/>
              <a:cs typeface="Calibri"/>
            </a:endParaRPr>
          </a:p>
          <a:p>
            <a:pPr marL="286385" marR="711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113636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20" dirty="0">
                <a:latin typeface="Calibri"/>
                <a:cs typeface="Calibri"/>
              </a:rPr>
              <a:t>Strike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tone: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brief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professional, don't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blunt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flattery.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113636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quality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pen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sign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letter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thoroughly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</a:t>
            </a:r>
            <a:r>
              <a:rPr sz="2200" spc="-20" dirty="0">
                <a:latin typeface="Calibri"/>
                <a:cs typeface="Calibri"/>
              </a:rPr>
              <a:t> before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endParaRPr sz="22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send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  <a:p>
            <a:pPr marL="286385" marR="5778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113636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Neatly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fold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letter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thirds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post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clean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envelope(with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company</a:t>
            </a:r>
            <a:r>
              <a:rPr sz="2200" spc="-5" dirty="0">
                <a:latin typeface="Calibri"/>
                <a:cs typeface="Calibri"/>
              </a:rPr>
              <a:t> logo).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113636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200" spc="-10" dirty="0">
                <a:latin typeface="Calibri"/>
                <a:cs typeface="Calibri"/>
              </a:rPr>
              <a:t>Neatly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print/write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return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address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recipient's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address</a:t>
            </a:r>
            <a:endParaRPr sz="22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envelope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28600"/>
            <a:ext cx="5003546" cy="6473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694" y="364930"/>
            <a:ext cx="8482330" cy="930275"/>
            <a:chOff x="178694" y="364930"/>
            <a:chExt cx="8482330" cy="93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94" y="364930"/>
              <a:ext cx="8481811" cy="9301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381000"/>
              <a:ext cx="8382000" cy="8382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382000" cy="838200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610"/>
              </a:spcBef>
              <a:tabLst>
                <a:tab pos="1156970" algn="l"/>
              </a:tabLst>
            </a:pPr>
            <a:r>
              <a:rPr sz="2700" spc="-5" dirty="0">
                <a:solidFill>
                  <a:srgbClr val="000000"/>
                </a:solidFill>
                <a:latin typeface="Arial"/>
                <a:cs typeface="Arial"/>
              </a:rPr>
              <a:t>1.	</a:t>
            </a:r>
            <a:r>
              <a:rPr sz="27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150" dirty="0">
                <a:solidFill>
                  <a:srgbClr val="000000"/>
                </a:solidFill>
                <a:latin typeface="Arial"/>
                <a:cs typeface="Arial"/>
              </a:rPr>
              <a:t>HE</a:t>
            </a:r>
            <a:r>
              <a:rPr sz="215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150" dirty="0">
                <a:solidFill>
                  <a:srgbClr val="000000"/>
                </a:solidFill>
                <a:latin typeface="Arial"/>
                <a:cs typeface="Arial"/>
              </a:rPr>
              <a:t>ETTER</a:t>
            </a:r>
            <a:r>
              <a:rPr sz="2150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50" dirty="0">
                <a:solidFill>
                  <a:srgbClr val="000000"/>
                </a:solidFill>
                <a:latin typeface="Arial"/>
                <a:cs typeface="Arial"/>
              </a:rPr>
              <a:t>EAD</a:t>
            </a:r>
            <a:r>
              <a:rPr sz="2150" spc="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0000"/>
                </a:solidFill>
                <a:latin typeface="Arial"/>
                <a:cs typeface="Arial"/>
              </a:rPr>
              <a:t>/ T</a:t>
            </a:r>
            <a:r>
              <a:rPr sz="2150" dirty="0">
                <a:solidFill>
                  <a:srgbClr val="000000"/>
                </a:solidFill>
                <a:latin typeface="Arial"/>
                <a:cs typeface="Arial"/>
              </a:rPr>
              <a:t>HE</a:t>
            </a:r>
            <a:r>
              <a:rPr sz="2150" spc="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000000"/>
                </a:solidFill>
                <a:latin typeface="Arial"/>
                <a:cs typeface="Arial"/>
              </a:rPr>
              <a:t>SENDER</a:t>
            </a:r>
            <a:r>
              <a:rPr sz="2700" spc="5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z="2150" spc="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15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150" dirty="0">
                <a:solidFill>
                  <a:srgbClr val="000000"/>
                </a:solidFill>
                <a:latin typeface="Arial"/>
                <a:cs typeface="Arial"/>
              </a:rPr>
              <a:t>DDRESS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461261"/>
            <a:ext cx="7863840" cy="456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Includes the </a:t>
            </a:r>
            <a:r>
              <a:rPr sz="2400" spc="-20" dirty="0">
                <a:latin typeface="Calibri"/>
                <a:cs typeface="Calibri"/>
              </a:rPr>
              <a:t>company’s </a:t>
            </a:r>
            <a:r>
              <a:rPr sz="2400" spc="-10" dirty="0">
                <a:latin typeface="Calibri"/>
                <a:cs typeface="Calibri"/>
              </a:rPr>
              <a:t>logo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5" dirty="0">
                <a:latin typeface="Calibri"/>
                <a:cs typeface="Calibri"/>
              </a:rPr>
              <a:t>name, address, </a:t>
            </a:r>
            <a:r>
              <a:rPr sz="2400" spc="-80" dirty="0">
                <a:latin typeface="Calibri"/>
                <a:cs typeface="Calibri"/>
              </a:rPr>
              <a:t>ZIP, 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telephone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fax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website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company.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Printed</a:t>
            </a:r>
            <a:r>
              <a:rPr sz="2400" spc="-15" dirty="0">
                <a:latin typeface="Calibri"/>
                <a:cs typeface="Calibri"/>
              </a:rPr>
              <a:t> 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center/left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right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SENDER’S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ADDRESS:</a:t>
            </a:r>
            <a:endParaRPr sz="2400">
              <a:latin typeface="Calibri"/>
              <a:cs typeface="Calibri"/>
            </a:endParaRPr>
          </a:p>
          <a:p>
            <a:pPr marL="393700" marR="48183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letter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93700" marR="484505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Sender’s </a:t>
            </a:r>
            <a:r>
              <a:rPr sz="2400" b="1" dirty="0">
                <a:latin typeface="Calibri"/>
                <a:cs typeface="Calibri"/>
              </a:rPr>
              <a:t>Name,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Contact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details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typed.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8863" y="3276600"/>
            <a:ext cx="4220337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2094" y="441134"/>
            <a:ext cx="7567930" cy="883285"/>
            <a:chOff x="712094" y="441134"/>
            <a:chExt cx="7567930" cy="883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094" y="441134"/>
              <a:ext cx="7567410" cy="8828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457136"/>
              <a:ext cx="7467600" cy="7921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457136"/>
            <a:ext cx="7467600" cy="792480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510790">
              <a:lnSpc>
                <a:spcPct val="100000"/>
              </a:lnSpc>
              <a:spcBef>
                <a:spcPts val="1235"/>
              </a:spcBef>
              <a:tabLst>
                <a:tab pos="3025775" algn="l"/>
              </a:tabLst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2.	R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EFERENCE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13661"/>
            <a:ext cx="783272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identify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or </a:t>
            </a:r>
            <a:r>
              <a:rPr sz="2400" spc="-10" dirty="0">
                <a:latin typeface="Calibri"/>
                <a:cs typeface="Calibri"/>
              </a:rPr>
              <a:t>case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number,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invoice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identifying</a:t>
            </a:r>
            <a:r>
              <a:rPr sz="2400" spc="-10" dirty="0">
                <a:latin typeface="Calibri"/>
                <a:cs typeface="Calibri"/>
              </a:rPr>
              <a:t> information,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 marL="286385" marR="4254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companies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 </a:t>
            </a:r>
            <a:r>
              <a:rPr sz="2400" dirty="0">
                <a:latin typeface="Calibri"/>
                <a:cs typeface="Calibri"/>
              </a:rPr>
              <a:t>either in a </a:t>
            </a:r>
            <a:r>
              <a:rPr sz="2400" spc="-20" dirty="0">
                <a:latin typeface="Calibri"/>
                <a:cs typeface="Calibri"/>
              </a:rPr>
              <a:t>reference </a:t>
            </a:r>
            <a:r>
              <a:rPr sz="2400" dirty="0">
                <a:latin typeface="Calibri"/>
                <a:cs typeface="Calibri"/>
              </a:rPr>
              <a:t>line </a:t>
            </a:r>
            <a:r>
              <a:rPr sz="2400" spc="-10" dirty="0">
                <a:latin typeface="Calibri"/>
                <a:cs typeface="Calibri"/>
              </a:rPr>
              <a:t>below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date,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bottom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letter.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REF.HMT/25/2005/114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7294" y="517492"/>
            <a:ext cx="8025130" cy="823594"/>
            <a:chOff x="407294" y="517492"/>
            <a:chExt cx="8025130" cy="8235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94" y="517492"/>
              <a:ext cx="8024611" cy="8231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533463"/>
              <a:ext cx="7924800" cy="73183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33463"/>
            <a:ext cx="7924800" cy="732155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3302000">
              <a:lnSpc>
                <a:spcPct val="100000"/>
              </a:lnSpc>
              <a:spcBef>
                <a:spcPts val="994"/>
              </a:spcBef>
              <a:tabLst>
                <a:tab pos="3816985" algn="l"/>
              </a:tabLst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3.	</a:t>
            </a:r>
            <a:r>
              <a:rPr sz="2400" spc="-50" dirty="0">
                <a:solidFill>
                  <a:srgbClr val="000000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b="0" spc="-15" dirty="0">
                <a:latin typeface="Calibri"/>
                <a:cs typeface="Calibri"/>
              </a:rPr>
              <a:t>Date</a:t>
            </a:r>
            <a:r>
              <a:rPr b="0" spc="-10" dirty="0">
                <a:latin typeface="Calibri"/>
                <a:cs typeface="Calibri"/>
              </a:rPr>
              <a:t> consists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of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spc="-15" dirty="0"/>
              <a:t>date,</a:t>
            </a:r>
            <a:r>
              <a:rPr dirty="0"/>
              <a:t> name</a:t>
            </a:r>
            <a:r>
              <a:rPr spc="-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month</a:t>
            </a:r>
            <a:r>
              <a:rPr spc="-2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the </a:t>
            </a:r>
            <a:r>
              <a:rPr spc="-50" dirty="0"/>
              <a:t>year.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b="0" dirty="0">
                <a:latin typeface="Calibri"/>
                <a:cs typeface="Calibri"/>
              </a:rPr>
              <a:t>If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letter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sheet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includes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 </a:t>
            </a:r>
            <a:r>
              <a:rPr b="0" spc="-5" dirty="0">
                <a:latin typeface="Calibri"/>
                <a:cs typeface="Calibri"/>
              </a:rPr>
              <a:t>letterhead,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type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date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from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2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to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3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lines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under </a:t>
            </a:r>
            <a:r>
              <a:rPr b="0" spc="-4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letterhead,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else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type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under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 </a:t>
            </a:r>
            <a:r>
              <a:rPr b="0" spc="-5" dirty="0">
                <a:latin typeface="Calibri"/>
                <a:cs typeface="Calibri"/>
              </a:rPr>
              <a:t>return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address.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pc="-10" dirty="0"/>
              <a:t>Never </a:t>
            </a:r>
            <a:r>
              <a:rPr dirty="0"/>
              <a:t>send</a:t>
            </a:r>
            <a:r>
              <a:rPr spc="-20" dirty="0"/>
              <a:t> </a:t>
            </a:r>
            <a:r>
              <a:rPr dirty="0"/>
              <a:t>a </a:t>
            </a:r>
            <a:r>
              <a:rPr spc="-15" dirty="0"/>
              <a:t>letter </a:t>
            </a:r>
            <a:r>
              <a:rPr spc="-5" dirty="0"/>
              <a:t>without</a:t>
            </a:r>
            <a:r>
              <a:rPr spc="-4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5" dirty="0"/>
              <a:t>date.</a:t>
            </a: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950"/>
          </a:p>
          <a:p>
            <a:pPr marL="341630" indent="-329565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341630" algn="l"/>
                <a:tab pos="342265" algn="l"/>
              </a:tabLst>
            </a:pPr>
            <a:r>
              <a:rPr b="0" spc="-5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date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written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two</a:t>
            </a:r>
            <a:r>
              <a:rPr b="0" spc="-5" dirty="0">
                <a:latin typeface="Calibri"/>
                <a:cs typeface="Calibri"/>
              </a:rPr>
              <a:t> styles.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3903040"/>
            <a:ext cx="1600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D8537"/>
                </a:solidFill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444" y="3751220"/>
            <a:ext cx="5863590" cy="788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British</a:t>
            </a:r>
            <a:r>
              <a:rPr sz="2000" dirty="0">
                <a:latin typeface="Calibri"/>
                <a:cs typeface="Calibri"/>
              </a:rPr>
              <a:t> 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(ordinal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4</a:t>
            </a:r>
            <a:r>
              <a:rPr sz="1950" b="1" spc="7" baseline="25641" dirty="0">
                <a:latin typeface="Calibri"/>
                <a:cs typeface="Calibri"/>
              </a:rPr>
              <a:t>th</a:t>
            </a:r>
            <a:r>
              <a:rPr sz="1950" b="1" spc="217" baseline="2564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July,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2012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American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(cardinal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numbers)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5" dirty="0">
                <a:latin typeface="Calibri"/>
                <a:cs typeface="Calibri"/>
              </a:rPr>
              <a:t> July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4,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2012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4284345"/>
            <a:ext cx="160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D8537"/>
                </a:solidFill>
                <a:latin typeface="Calibri"/>
                <a:cs typeface="Calibri"/>
              </a:rPr>
              <a:t>2.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4970145"/>
            <a:ext cx="85267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-10" dirty="0">
                <a:latin typeface="Calibri"/>
                <a:cs typeface="Calibri"/>
              </a:rPr>
              <a:t>Never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write </a:t>
            </a:r>
            <a:r>
              <a:rPr sz="2000" b="1" spc="-15" dirty="0">
                <a:latin typeface="Calibri"/>
                <a:cs typeface="Calibri"/>
              </a:rPr>
              <a:t>like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7-2-12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7/2/12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writer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careless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</a:t>
            </a:r>
            <a:r>
              <a:rPr sz="2000" spc="-20" dirty="0">
                <a:latin typeface="Calibri"/>
                <a:cs typeface="Calibri"/>
              </a:rPr>
              <a:t> hurry.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7294" y="258288"/>
            <a:ext cx="8025130" cy="960755"/>
            <a:chOff x="407294" y="258288"/>
            <a:chExt cx="8025130" cy="960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94" y="258288"/>
              <a:ext cx="8024611" cy="960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74637"/>
              <a:ext cx="7924800" cy="8683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924800" cy="868680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1986280">
              <a:lnSpc>
                <a:spcPct val="100000"/>
              </a:lnSpc>
              <a:spcBef>
                <a:spcPts val="1535"/>
              </a:spcBef>
              <a:tabLst>
                <a:tab pos="2501900" algn="l"/>
              </a:tabLst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4.	T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HE</a:t>
            </a:r>
            <a:r>
              <a:rPr sz="2400" spc="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NSIDE</a:t>
            </a:r>
            <a:r>
              <a:rPr sz="24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DDRESS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6710"/>
            <a:ext cx="7876540" cy="3272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38608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6036945" algn="l"/>
              </a:tabLst>
            </a:pPr>
            <a:r>
              <a:rPr sz="2200" spc="-5" dirty="0">
                <a:latin typeface="Calibri"/>
                <a:cs typeface="Calibri"/>
              </a:rPr>
              <a:t>Includes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name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address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firm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	</a:t>
            </a:r>
            <a:r>
              <a:rPr sz="2200" b="1" spc="-5" dirty="0">
                <a:latin typeface="Calibri"/>
                <a:cs typeface="Calibri"/>
              </a:rPr>
              <a:t>individual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whom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letter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written.</a:t>
            </a:r>
            <a:endParaRPr sz="2200">
              <a:latin typeface="Calibri"/>
              <a:cs typeface="Calibri"/>
            </a:endParaRPr>
          </a:p>
          <a:p>
            <a:pPr marL="286385" marR="18415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25" dirty="0">
                <a:latin typeface="Calibri"/>
                <a:cs typeface="Calibri"/>
              </a:rPr>
              <a:t>Written</a:t>
            </a:r>
            <a:r>
              <a:rPr sz="2200" dirty="0">
                <a:latin typeface="Calibri"/>
                <a:cs typeface="Calibri"/>
              </a:rPr>
              <a:t> on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left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side,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beside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below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date-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line.</a:t>
            </a:r>
            <a:endParaRPr sz="22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Courtesy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titles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before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such</a:t>
            </a:r>
            <a:r>
              <a:rPr sz="2200" spc="-5" dirty="0">
                <a:latin typeface="Calibri"/>
                <a:cs typeface="Calibri"/>
              </a:rPr>
              <a:t> 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55" dirty="0">
                <a:latin typeface="Calibri"/>
                <a:cs typeface="Calibri"/>
              </a:rPr>
              <a:t>Mr.,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Mrs.,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Shri,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Smt.,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Miss,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Ms,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Messrs,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5" dirty="0">
                <a:latin typeface="Calibri"/>
                <a:cs typeface="Calibri"/>
              </a:rPr>
              <a:t>Dr,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Prof.,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Capt.,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Maj.,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Col.,</a:t>
            </a:r>
            <a:r>
              <a:rPr sz="2200" b="1" spc="-5" dirty="0">
                <a:latin typeface="Calibri"/>
                <a:cs typeface="Calibri"/>
              </a:rPr>
              <a:t> Gen.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286385" marR="2984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libri"/>
                <a:cs typeface="Calibri"/>
              </a:rPr>
              <a:t>The address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begin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job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title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department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don’t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name).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e.g.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Sales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Manager,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Accounts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Department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0"/>
            <a:ext cx="8867140" cy="6858000"/>
            <a:chOff x="277368" y="0"/>
            <a:chExt cx="88671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763" y="498347"/>
              <a:ext cx="8424672" cy="1004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368" y="605028"/>
              <a:ext cx="7670292" cy="6781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533463"/>
              <a:ext cx="8305800" cy="8842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533463"/>
              <a:ext cx="8305800" cy="884555"/>
            </a:xfrm>
            <a:custGeom>
              <a:avLst/>
              <a:gdLst/>
              <a:ahLst/>
              <a:cxnLst/>
              <a:rect l="l" t="t" r="r" b="b"/>
              <a:pathLst>
                <a:path w="8305800" h="884555">
                  <a:moveTo>
                    <a:pt x="0" y="884237"/>
                  </a:moveTo>
                  <a:lnTo>
                    <a:pt x="8305800" y="884237"/>
                  </a:lnTo>
                  <a:lnTo>
                    <a:pt x="8305800" y="0"/>
                  </a:lnTo>
                  <a:lnTo>
                    <a:pt x="0" y="0"/>
                  </a:lnTo>
                  <a:lnTo>
                    <a:pt x="0" y="884237"/>
                  </a:lnTo>
                  <a:close/>
                </a:path>
              </a:pathLst>
            </a:custGeom>
            <a:ln w="1270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723646"/>
            <a:ext cx="7188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5.	S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UBJECT</a:t>
            </a:r>
            <a:r>
              <a:rPr sz="24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spc="1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RECEIVERS</a:t>
            </a:r>
            <a:r>
              <a:rPr sz="2400" spc="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REFERENCE</a:t>
            </a:r>
            <a:r>
              <a:rPr sz="2400" spc="2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840" y="1616709"/>
            <a:ext cx="766635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marR="1778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325120" algn="l"/>
              </a:tabLst>
            </a:pPr>
            <a:r>
              <a:rPr sz="2000" dirty="0">
                <a:latin typeface="Calibri"/>
                <a:cs typeface="Calibri"/>
              </a:rPr>
              <a:t>Subject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immediately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about.</a:t>
            </a:r>
            <a:endParaRPr sz="2000">
              <a:latin typeface="Calibri"/>
              <a:cs typeface="Calibri"/>
            </a:endParaRPr>
          </a:p>
          <a:p>
            <a:pPr marL="379730" indent="-32956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379730" algn="l"/>
                <a:tab pos="380365" algn="l"/>
              </a:tabLst>
            </a:pP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b="1" spc="5" dirty="0">
                <a:latin typeface="Calibri"/>
                <a:cs typeface="Calibri"/>
              </a:rPr>
              <a:t>“Subject”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“Re”.</a:t>
            </a:r>
            <a:endParaRPr sz="2000">
              <a:latin typeface="Calibri"/>
              <a:cs typeface="Calibri"/>
            </a:endParaRPr>
          </a:p>
          <a:p>
            <a:pPr marL="379730" indent="-32956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379730" algn="l"/>
                <a:tab pos="380365" algn="l"/>
              </a:tabLst>
            </a:pPr>
            <a:r>
              <a:rPr sz="2000" dirty="0">
                <a:latin typeface="Calibri"/>
                <a:cs typeface="Calibri"/>
              </a:rPr>
              <a:t>Subject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10" dirty="0">
                <a:latin typeface="Calibri"/>
                <a:cs typeface="Calibri"/>
              </a:rPr>
              <a:t>Salutation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30" dirty="0">
                <a:latin typeface="Calibri"/>
                <a:cs typeface="Calibri"/>
              </a:rPr>
              <a:t>body.</a:t>
            </a:r>
            <a:endParaRPr sz="2000">
              <a:latin typeface="Calibri"/>
              <a:cs typeface="Calibri"/>
            </a:endParaRPr>
          </a:p>
          <a:p>
            <a:pPr marL="324485" marR="27241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3251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receiver's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receiver’s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pervious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mentioned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heading</a:t>
            </a:r>
            <a:r>
              <a:rPr sz="2000" spc="-15" dirty="0">
                <a:latin typeface="Calibri"/>
                <a:cs typeface="Calibri"/>
              </a:rPr>
              <a:t> reference.</a:t>
            </a:r>
            <a:endParaRPr sz="2000">
              <a:latin typeface="Calibri"/>
              <a:cs typeface="Calibri"/>
            </a:endParaRPr>
          </a:p>
          <a:p>
            <a:pPr marL="379730" indent="-32956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379730" algn="l"/>
                <a:tab pos="380365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easily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copy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 </a:t>
            </a:r>
            <a:r>
              <a:rPr sz="2000" spc="-10" dirty="0">
                <a:latin typeface="Calibri"/>
                <a:cs typeface="Calibri"/>
              </a:rPr>
              <a:t>letter</a:t>
            </a:r>
            <a:endParaRPr sz="2000">
              <a:latin typeface="Calibri"/>
              <a:cs typeface="Calibri"/>
            </a:endParaRPr>
          </a:p>
          <a:p>
            <a:pPr marL="32448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his files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matter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5" dirty="0">
                <a:latin typeface="Calibri"/>
                <a:cs typeface="Calibri"/>
              </a:rPr>
              <a:t>reply.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Calibri"/>
              <a:cs typeface="Calibri"/>
            </a:endParaRPr>
          </a:p>
          <a:p>
            <a:pPr marL="325120" indent="-274320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325120" algn="l"/>
                <a:tab pos="965200" algn="l"/>
              </a:tabLst>
            </a:pPr>
            <a:r>
              <a:rPr sz="2000" spc="5" dirty="0">
                <a:latin typeface="Calibri"/>
                <a:cs typeface="Calibri"/>
              </a:rPr>
              <a:t>e.g.	</a:t>
            </a:r>
            <a:r>
              <a:rPr sz="2000" b="1" spc="-40" dirty="0">
                <a:latin typeface="Calibri"/>
                <a:cs typeface="Calibri"/>
              </a:rPr>
              <a:t>Your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Reference</a:t>
            </a:r>
            <a:r>
              <a:rPr sz="2000" b="1" dirty="0">
                <a:latin typeface="Calibri"/>
                <a:cs typeface="Calibri"/>
              </a:rPr>
              <a:t> :MBM/SD/285/05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DATED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5</a:t>
            </a:r>
            <a:r>
              <a:rPr sz="1950" b="1" spc="15" baseline="25641" dirty="0">
                <a:latin typeface="Calibri"/>
                <a:cs typeface="Calibri"/>
              </a:rPr>
              <a:t>th</a:t>
            </a:r>
            <a:r>
              <a:rPr sz="1950" b="1" spc="232" baseline="25641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oct.2005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9694" y="441292"/>
            <a:ext cx="7644130" cy="823594"/>
            <a:chOff x="559694" y="441292"/>
            <a:chExt cx="7644130" cy="8235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694" y="441292"/>
              <a:ext cx="7643610" cy="8231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8167" y="452628"/>
              <a:ext cx="2990087" cy="6781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457263"/>
              <a:ext cx="7543800" cy="7318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457263"/>
            <a:ext cx="7543800" cy="732155"/>
          </a:xfrm>
          <a:prstGeom prst="rect">
            <a:avLst/>
          </a:prstGeom>
          <a:ln w="12700">
            <a:solidFill>
              <a:srgbClr val="FF6903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531110">
              <a:lnSpc>
                <a:spcPct val="100000"/>
              </a:lnSpc>
              <a:spcBef>
                <a:spcPts val="994"/>
              </a:spcBef>
              <a:tabLst>
                <a:tab pos="3046095" algn="l"/>
              </a:tabLst>
            </a:pPr>
            <a:r>
              <a:rPr sz="3000" spc="-5" dirty="0">
                <a:solidFill>
                  <a:srgbClr val="292300"/>
                </a:solidFill>
                <a:latin typeface="Arial"/>
                <a:cs typeface="Arial"/>
              </a:rPr>
              <a:t>6.	</a:t>
            </a:r>
            <a:r>
              <a:rPr sz="3000" spc="-40" dirty="0">
                <a:solidFill>
                  <a:srgbClr val="292300"/>
                </a:solidFill>
                <a:latin typeface="Arial"/>
                <a:cs typeface="Arial"/>
              </a:rPr>
              <a:t>S</a:t>
            </a:r>
            <a:r>
              <a:rPr sz="2400" spc="-40" dirty="0">
                <a:solidFill>
                  <a:srgbClr val="292300"/>
                </a:solidFill>
                <a:latin typeface="Arial"/>
                <a:cs typeface="Arial"/>
              </a:rPr>
              <a:t>ALUTATION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541119"/>
            <a:ext cx="7920990" cy="2159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compliment 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greeting.</a:t>
            </a:r>
            <a:endParaRPr sz="2000">
              <a:latin typeface="Calibri"/>
              <a:cs typeface="Calibri"/>
            </a:endParaRPr>
          </a:p>
          <a:p>
            <a:pPr marL="286385" marR="698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  <a:tab pos="1214755" algn="l"/>
                <a:tab pos="2030095" algn="l"/>
                <a:tab pos="2512060" algn="l"/>
                <a:tab pos="3006090" algn="l"/>
                <a:tab pos="3676650" algn="l"/>
                <a:tab pos="4615180" algn="l"/>
                <a:tab pos="5162550" algn="l"/>
                <a:tab pos="5998210" algn="l"/>
                <a:tab pos="6786245" algn="l"/>
                <a:tab pos="7273925" algn="l"/>
              </a:tabLst>
            </a:pPr>
            <a:r>
              <a:rPr sz="2000" spc="-6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en	</a:t>
            </a:r>
            <a:r>
              <a:rPr sz="2000" spc="-5" dirty="0">
                <a:latin typeface="Calibri"/>
                <a:cs typeface="Calibri"/>
              </a:rPr>
              <a:t>bes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	the	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t	h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nd	</a:t>
            </a:r>
            <a:r>
              <a:rPr sz="2000" b="1" spc="-5" dirty="0">
                <a:latin typeface="Calibri"/>
                <a:cs typeface="Calibri"/>
              </a:rPr>
              <a:t>ma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gi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,	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o	s</a:t>
            </a:r>
            <a:r>
              <a:rPr sz="2000" b="1" spc="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aces	</a:t>
            </a:r>
            <a:r>
              <a:rPr sz="2000" b="1" spc="-1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elo</a:t>
            </a:r>
            <a:r>
              <a:rPr sz="2000" b="1" dirty="0">
                <a:latin typeface="Calibri"/>
                <a:cs typeface="Calibri"/>
              </a:rPr>
              <a:t>w	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he	I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de  </a:t>
            </a:r>
            <a:r>
              <a:rPr sz="2000" b="1" spc="-5" dirty="0">
                <a:latin typeface="Calibri"/>
                <a:cs typeface="Calibri"/>
              </a:rPr>
              <a:t>address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two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above</a:t>
            </a:r>
            <a:r>
              <a:rPr sz="2000" b="1" dirty="0">
                <a:latin typeface="Calibri"/>
                <a:cs typeface="Calibri"/>
              </a:rPr>
              <a:t> 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body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letter.</a:t>
            </a:r>
            <a:endParaRPr sz="20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followed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comma </a:t>
            </a:r>
            <a:r>
              <a:rPr sz="2000" dirty="0">
                <a:latin typeface="Calibri"/>
                <a:cs typeface="Calibri"/>
              </a:rPr>
              <a:t>(,)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colon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(:).</a:t>
            </a:r>
            <a:endParaRPr sz="20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5" dirty="0">
                <a:latin typeface="Calibri"/>
                <a:cs typeface="Calibri"/>
              </a:rPr>
              <a:t>Salutation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gender,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type,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social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status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person </a:t>
            </a:r>
            <a:r>
              <a:rPr sz="2000" spc="-5" dirty="0">
                <a:latin typeface="Calibri"/>
                <a:cs typeface="Calibri"/>
              </a:rPr>
              <a:t>addressed.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4127372"/>
            <a:ext cx="35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994" y="4041114"/>
            <a:ext cx="156908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libri"/>
                <a:cs typeface="Calibri"/>
              </a:rPr>
              <a:t>Dear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Sir,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Dear </a:t>
            </a:r>
            <a:r>
              <a:rPr sz="2000" dirty="0">
                <a:latin typeface="Calibri"/>
                <a:cs typeface="Calibri"/>
              </a:rPr>
              <a:t>Madam,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Das,</a:t>
            </a:r>
            <a:endParaRPr sz="2000">
              <a:latin typeface="Calibri"/>
              <a:cs typeface="Calibri"/>
            </a:endParaRPr>
          </a:p>
          <a:p>
            <a:pPr marL="12700" marR="5016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Dear </a:t>
            </a:r>
            <a:r>
              <a:rPr sz="2000" spc="-70" dirty="0">
                <a:latin typeface="Calibri"/>
                <a:cs typeface="Calibri"/>
              </a:rPr>
              <a:t>Mr. </a:t>
            </a:r>
            <a:r>
              <a:rPr sz="2000" dirty="0">
                <a:latin typeface="Calibri"/>
                <a:cs typeface="Calibri"/>
              </a:rPr>
              <a:t>John,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Nancy,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4175" y="4131690"/>
            <a:ext cx="29381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53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Dear Sales </a:t>
            </a:r>
            <a:r>
              <a:rPr sz="2000" spc="-25" dirty="0">
                <a:latin typeface="Calibri"/>
                <a:cs typeface="Calibri"/>
              </a:rPr>
              <a:t>Manager,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Customer,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Ladies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Gentlemen,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Sir,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1995</Words>
  <Application>Microsoft Macintosh PowerPoint</Application>
  <PresentationFormat>On-screen Show (4:3)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Candara</vt:lpstr>
      <vt:lpstr>Wingdings</vt:lpstr>
      <vt:lpstr>Office Theme</vt:lpstr>
      <vt:lpstr>BUSINESS LETTER</vt:lpstr>
      <vt:lpstr>BUSINESS LETTER</vt:lpstr>
      <vt:lpstr>PowerPoint Presentation</vt:lpstr>
      <vt:lpstr>1. THE LETTER HEAD / THE SENDER’S ADDRESS</vt:lpstr>
      <vt:lpstr>2. REFERENCE</vt:lpstr>
      <vt:lpstr>3. DATE</vt:lpstr>
      <vt:lpstr>4. THE INSIDE ADDRESS</vt:lpstr>
      <vt:lpstr>5. SUBJECT AND RECEIVERS REFERENCE NO</vt:lpstr>
      <vt:lpstr>6. SALUTATION</vt:lpstr>
      <vt:lpstr>7. BODY</vt:lpstr>
      <vt:lpstr>8. COMPLIMENTARY CLOSE</vt:lpstr>
      <vt:lpstr>9. THE SIGNATURE AND DESIGNATION</vt:lpstr>
      <vt:lpstr>10. ENCLOSURES</vt:lpstr>
      <vt:lpstr>11. REFERENCE INITIALS</vt:lpstr>
      <vt:lpstr>12. COPY NOTATION</vt:lpstr>
      <vt:lpstr>LAYOUT</vt:lpstr>
      <vt:lpstr>PowerPoint Presentation</vt:lpstr>
      <vt:lpstr>TYPES OF BUSINESS LETTERS</vt:lpstr>
      <vt:lpstr>GOOD / NEUTRAL NEWS LETTERS</vt:lpstr>
      <vt:lpstr>PowerPoint Presentation</vt:lpstr>
      <vt:lpstr>BAD / NEGATIVE NEWS LETTERS</vt:lpstr>
      <vt:lpstr>PowerPoint Presentation</vt:lpstr>
      <vt:lpstr>APPLY “SEVEN C’S” OF COMMUNICATION</vt:lpstr>
      <vt:lpstr>PowerPoint Presentation</vt:lpstr>
      <vt:lpstr>PowerPoint Presentation</vt:lpstr>
      <vt:lpstr>PowerPoint Presentation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LETTER</dc:title>
  <cp:lastModifiedBy>Microsoft Office User</cp:lastModifiedBy>
  <cp:revision>1</cp:revision>
  <dcterms:created xsi:type="dcterms:W3CDTF">2023-02-02T04:25:52Z</dcterms:created>
  <dcterms:modified xsi:type="dcterms:W3CDTF">2023-02-02T04:27:07Z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2023-02-02T00:00:00Z</vt:filetime>
  </property>
</Properties>
</file>