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0"/>
  </p:normalViewPr>
  <p:slideViewPr>
    <p:cSldViewPr>
      <p:cViewPr varScale="1">
        <p:scale>
          <a:sx n="118" d="100"/>
          <a:sy n="118" d="100"/>
        </p:scale>
        <p:origin x="172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48D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1725" y="497840"/>
            <a:ext cx="440054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2896870"/>
            <a:ext cx="3892550" cy="260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48D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589" y="2645409"/>
            <a:ext cx="4276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Technical</a:t>
            </a:r>
            <a:r>
              <a:rPr spc="-60" dirty="0"/>
              <a:t> </a:t>
            </a:r>
            <a:r>
              <a:rPr dirty="0"/>
              <a:t>Proposal</a:t>
            </a: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490" y="497840"/>
            <a:ext cx="2574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</a:t>
            </a:r>
            <a:r>
              <a:rPr spc="5" dirty="0"/>
              <a:t>s</a:t>
            </a:r>
            <a:r>
              <a:rPr spc="10" dirty="0"/>
              <a:t>o</a:t>
            </a:r>
            <a:r>
              <a:rPr dirty="0"/>
              <a:t>lici</a:t>
            </a:r>
            <a:r>
              <a:rPr spc="-5" dirty="0"/>
              <a:t>t</a:t>
            </a:r>
            <a:r>
              <a:rPr spc="5" dirty="0"/>
              <a:t>e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783399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Written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request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proposal.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Calibri"/>
              <a:cs typeface="Calibri"/>
            </a:endParaRPr>
          </a:p>
          <a:p>
            <a:pPr marL="355600" marR="847090" indent="-342900">
              <a:lnSpc>
                <a:spcPts val="345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Are initiated by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organization that 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attempting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 obtain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change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funding.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Calibri"/>
              <a:cs typeface="Calibri"/>
            </a:endParaRPr>
          </a:p>
          <a:p>
            <a:pPr marL="355600" marR="5080" indent="-342900">
              <a:lnSpc>
                <a:spcPts val="345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convince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audience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-10" dirty="0">
                <a:latin typeface="Calibri"/>
                <a:cs typeface="Calibri"/>
              </a:rPr>
              <a:t> the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funding is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the best interest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879" y="133350"/>
            <a:ext cx="2174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</a:t>
            </a:r>
            <a:r>
              <a:rPr dirty="0"/>
              <a:t>xa</a:t>
            </a:r>
            <a:r>
              <a:rPr spc="5" dirty="0"/>
              <a:t>m</a:t>
            </a:r>
            <a:r>
              <a:rPr spc="-5" dirty="0"/>
              <a:t>p</a:t>
            </a:r>
            <a:r>
              <a:rPr dirty="0"/>
              <a:t>l</a:t>
            </a:r>
            <a:r>
              <a:rPr spc="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0440"/>
            <a:ext cx="8037195" cy="50279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173355" indent="-342900">
              <a:lnSpc>
                <a:spcPct val="90000"/>
              </a:lnSpc>
              <a:spcBef>
                <a:spcPts val="434"/>
              </a:spcBef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7F007F"/>
                </a:solidFill>
                <a:latin typeface="Calibri"/>
                <a:cs typeface="Calibri"/>
              </a:rPr>
              <a:t>Sales</a:t>
            </a:r>
            <a:r>
              <a:rPr sz="2800" b="1" spc="10" dirty="0">
                <a:solidFill>
                  <a:srgbClr val="7F007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F007F"/>
                </a:solidFill>
                <a:latin typeface="Calibri"/>
                <a:cs typeface="Calibri"/>
              </a:rPr>
              <a:t>Proposal</a:t>
            </a:r>
            <a:r>
              <a:rPr sz="2800" b="1" spc="-10" dirty="0">
                <a:solidFill>
                  <a:srgbClr val="7F00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designed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convince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customer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purchase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 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solve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problem,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improve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operations</a:t>
            </a:r>
            <a:r>
              <a:rPr sz="2800" dirty="0">
                <a:latin typeface="Calibri"/>
                <a:cs typeface="Calibri"/>
              </a:rPr>
              <a:t> 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offer benefits.</a:t>
            </a:r>
            <a:endParaRPr sz="2800">
              <a:latin typeface="Calibri"/>
              <a:cs typeface="Calibri"/>
            </a:endParaRPr>
          </a:p>
          <a:p>
            <a:pPr marL="355600" marR="789305" indent="-342900">
              <a:lnSpc>
                <a:spcPts val="3020"/>
              </a:lnSpc>
              <a:spcBef>
                <a:spcPts val="745"/>
              </a:spcBef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7F007F"/>
                </a:solidFill>
                <a:latin typeface="Calibri"/>
                <a:cs typeface="Calibri"/>
              </a:rPr>
              <a:t>Sales</a:t>
            </a:r>
            <a:r>
              <a:rPr sz="2800" b="1" spc="10" dirty="0">
                <a:solidFill>
                  <a:srgbClr val="7F007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F007F"/>
                </a:solidFill>
                <a:latin typeface="Calibri"/>
                <a:cs typeface="Calibri"/>
              </a:rPr>
              <a:t>Proposal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-5" dirty="0">
                <a:latin typeface="Calibri"/>
                <a:cs typeface="Calibri"/>
              </a:rPr>
              <a:t> sell </a:t>
            </a:r>
            <a:r>
              <a:rPr sz="2800" spc="-10" dirty="0">
                <a:latin typeface="Calibri"/>
                <a:cs typeface="Calibri"/>
              </a:rPr>
              <a:t>solutions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rather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spc="-10" dirty="0">
                <a:latin typeface="Calibri"/>
                <a:cs typeface="Calibri"/>
              </a:rPr>
              <a:t>equipment</a:t>
            </a:r>
            <a:r>
              <a:rPr sz="2800" dirty="0">
                <a:latin typeface="Calibri"/>
                <a:cs typeface="Calibri"/>
              </a:rPr>
              <a:t> 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Calibri"/>
              <a:cs typeface="Calibri"/>
            </a:endParaRPr>
          </a:p>
          <a:p>
            <a:pPr marL="355600" marR="565785" indent="-342900" algn="just">
              <a:lnSpc>
                <a:spcPts val="3020"/>
              </a:lnSpc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7F007F"/>
                </a:solidFill>
                <a:latin typeface="Calibri"/>
                <a:cs typeface="Calibri"/>
              </a:rPr>
              <a:t>Grant Proposal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request </a:t>
            </a:r>
            <a:r>
              <a:rPr sz="2800" spc="-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funding </a:t>
            </a:r>
            <a:r>
              <a:rPr sz="2800" spc="-5" dirty="0">
                <a:latin typeface="Calibri"/>
                <a:cs typeface="Calibri"/>
              </a:rPr>
              <a:t>to start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020"/>
              </a:lnSpc>
              <a:spcBef>
                <a:spcPts val="700"/>
              </a:spcBef>
            </a:pPr>
            <a:r>
              <a:rPr sz="2800" spc="-5" dirty="0">
                <a:latin typeface="Calibri"/>
                <a:cs typeface="Calibri"/>
              </a:rPr>
              <a:t>The project </a:t>
            </a:r>
            <a:r>
              <a:rPr sz="2800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research,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5" dirty="0">
                <a:latin typeface="Calibri"/>
                <a:cs typeface="Calibri"/>
              </a:rPr>
              <a:t>facility,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beneficial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activity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curriculum, </a:t>
            </a:r>
            <a:r>
              <a:rPr sz="2800" dirty="0">
                <a:latin typeface="Calibri"/>
                <a:cs typeface="Calibri"/>
              </a:rPr>
              <a:t>or any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0" dirty="0">
                <a:latin typeface="Calibri"/>
                <a:cs typeface="Calibri"/>
              </a:rPr>
              <a:t>plan </a:t>
            </a:r>
            <a:r>
              <a:rPr sz="2800" spc="-5" dirty="0">
                <a:latin typeface="Calibri"/>
                <a:cs typeface="Calibri"/>
              </a:rPr>
              <a:t>that </a:t>
            </a:r>
            <a:r>
              <a:rPr sz="2800" spc="-10" dirty="0">
                <a:latin typeface="Calibri"/>
                <a:cs typeface="Calibri"/>
              </a:rPr>
              <a:t>requires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initiate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complete.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871220"/>
            <a:ext cx="3556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7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66620"/>
            <a:ext cx="7818120" cy="233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0370" indent="-3429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F007F"/>
                </a:solidFill>
                <a:latin typeface="Calibri"/>
                <a:cs typeface="Calibri"/>
              </a:rPr>
              <a:t>Business</a:t>
            </a:r>
            <a:r>
              <a:rPr sz="2800" b="1" dirty="0">
                <a:solidFill>
                  <a:srgbClr val="7F007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F007F"/>
                </a:solidFill>
                <a:latin typeface="Calibri"/>
                <a:cs typeface="Calibri"/>
              </a:rPr>
              <a:t>Plan</a:t>
            </a:r>
            <a:r>
              <a:rPr sz="2800" b="1" dirty="0">
                <a:solidFill>
                  <a:srgbClr val="7F007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proposal designed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present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business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potential </a:t>
            </a:r>
            <a:r>
              <a:rPr sz="2800" spc="-10" dirty="0">
                <a:latin typeface="Calibri"/>
                <a:cs typeface="Calibri"/>
              </a:rPr>
              <a:t>investors—banks, </a:t>
            </a:r>
            <a:r>
              <a:rPr sz="280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7F007F"/>
                </a:solidFill>
                <a:latin typeface="Calibri"/>
                <a:cs typeface="Calibri"/>
              </a:rPr>
              <a:t>Policy</a:t>
            </a:r>
            <a:r>
              <a:rPr sz="2800" b="1" dirty="0">
                <a:solidFill>
                  <a:srgbClr val="7F007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F007F"/>
                </a:solidFill>
                <a:latin typeface="Calibri"/>
                <a:cs typeface="Calibri"/>
              </a:rPr>
              <a:t>Proposal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requests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change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plan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policy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laws.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889" y="317500"/>
            <a:ext cx="4556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PERSUASIVE</a:t>
            </a:r>
            <a:r>
              <a:rPr sz="4000" spc="-60" dirty="0"/>
              <a:t> </a:t>
            </a:r>
            <a:r>
              <a:rPr sz="4000" spc="-5" dirty="0"/>
              <a:t>WRITING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595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176020"/>
            <a:ext cx="591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Proposals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are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informative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-</a:t>
            </a:r>
            <a:r>
              <a:rPr sz="2400" b="1" i="1" spc="-5" dirty="0">
                <a:latin typeface="Calibri"/>
                <a:cs typeface="Calibri"/>
              </a:rPr>
              <a:t> educate</a:t>
            </a:r>
            <a:r>
              <a:rPr sz="2400" b="1" i="1" spc="-10" dirty="0">
                <a:latin typeface="Calibri"/>
                <a:cs typeface="Calibri"/>
              </a:rPr>
              <a:t> the </a:t>
            </a:r>
            <a:r>
              <a:rPr sz="2400" b="1" i="1" spc="-5" dirty="0">
                <a:latin typeface="Calibri"/>
                <a:cs typeface="Calibri"/>
              </a:rPr>
              <a:t>reader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853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072640"/>
            <a:ext cx="7672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Persuasive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writing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-to</a:t>
            </a:r>
            <a:r>
              <a:rPr sz="2400" b="1" i="1" spc="-10" dirty="0">
                <a:latin typeface="Calibri"/>
                <a:cs typeface="Calibri"/>
              </a:rPr>
              <a:t> convince</a:t>
            </a:r>
            <a:r>
              <a:rPr sz="2400" b="1" i="1" spc="-5" dirty="0">
                <a:latin typeface="Calibri"/>
                <a:cs typeface="Calibri"/>
              </a:rPr>
              <a:t> that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reader</a:t>
            </a:r>
            <a:r>
              <a:rPr sz="2400" b="1" i="1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to </a:t>
            </a:r>
            <a:r>
              <a:rPr sz="2400" b="1" i="1" spc="5" dirty="0">
                <a:latin typeface="Calibri"/>
                <a:cs typeface="Calibri"/>
              </a:rPr>
              <a:t>do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something</a:t>
            </a:r>
            <a:r>
              <a:rPr sz="2800" b="1" i="1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078479"/>
            <a:ext cx="141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89" y="3013709"/>
            <a:ext cx="7187565" cy="13779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50"/>
              </a:spcBef>
            </a:pPr>
            <a:r>
              <a:rPr sz="2600" i="1" dirty="0">
                <a:latin typeface="Calibri"/>
                <a:cs typeface="Calibri"/>
              </a:rPr>
              <a:t>believe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that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the</a:t>
            </a:r>
            <a:r>
              <a:rPr sz="2600" i="1" spc="-5" dirty="0">
                <a:latin typeface="Calibri"/>
                <a:cs typeface="Calibri"/>
              </a:rPr>
              <a:t> solution</a:t>
            </a:r>
            <a:r>
              <a:rPr sz="2600" i="1" spc="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is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practical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and</a:t>
            </a:r>
            <a:r>
              <a:rPr sz="2600" i="1" spc="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appropriate-</a:t>
            </a:r>
            <a:endParaRPr sz="2600">
              <a:latin typeface="Calibri"/>
              <a:cs typeface="Calibri"/>
            </a:endParaRPr>
          </a:p>
          <a:p>
            <a:pPr marL="57150" marR="401320" indent="-44450">
              <a:lnSpc>
                <a:spcPct val="100000"/>
              </a:lnSpc>
              <a:spcBef>
                <a:spcPts val="650"/>
              </a:spcBef>
            </a:pPr>
            <a:r>
              <a:rPr sz="2600" i="1" dirty="0">
                <a:latin typeface="Calibri"/>
                <a:cs typeface="Calibri"/>
              </a:rPr>
              <a:t>(the </a:t>
            </a:r>
            <a:r>
              <a:rPr sz="2600" i="1" spc="-5" dirty="0">
                <a:latin typeface="Calibri"/>
                <a:cs typeface="Calibri"/>
              </a:rPr>
              <a:t>case </a:t>
            </a:r>
            <a:r>
              <a:rPr sz="2600" i="1" dirty="0">
                <a:latin typeface="Calibri"/>
                <a:cs typeface="Calibri"/>
              </a:rPr>
              <a:t>is built by the demonstration </a:t>
            </a:r>
            <a:r>
              <a:rPr sz="2600" i="1" spc="-5" dirty="0">
                <a:latin typeface="Calibri"/>
                <a:cs typeface="Calibri"/>
              </a:rPr>
              <a:t>of logic </a:t>
            </a:r>
            <a:r>
              <a:rPr sz="2600" i="1" dirty="0">
                <a:latin typeface="Calibri"/>
                <a:cs typeface="Calibri"/>
              </a:rPr>
              <a:t>and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reason </a:t>
            </a:r>
            <a:r>
              <a:rPr sz="2600" i="1" dirty="0">
                <a:latin typeface="Calibri"/>
                <a:cs typeface="Calibri"/>
              </a:rPr>
              <a:t>in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the</a:t>
            </a:r>
            <a:r>
              <a:rPr sz="2600" i="1" spc="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approach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taken in</a:t>
            </a:r>
            <a:r>
              <a:rPr sz="2600" i="1" spc="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the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solution).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66929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4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9" y="152400"/>
            <a:ext cx="7729220" cy="10121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 marR="5080" indent="684530">
              <a:lnSpc>
                <a:spcPct val="79900"/>
              </a:lnSpc>
              <a:spcBef>
                <a:spcPts val="965"/>
              </a:spcBef>
              <a:tabLst>
                <a:tab pos="1868170" algn="l"/>
                <a:tab pos="3089275" algn="l"/>
                <a:tab pos="3747135" algn="l"/>
                <a:tab pos="5461635" algn="l"/>
                <a:tab pos="6057265" algn="l"/>
              </a:tabLst>
            </a:pPr>
            <a:r>
              <a:rPr sz="3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AIDA	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b="1" spc="-15" dirty="0">
                <a:latin typeface="Calibri"/>
                <a:cs typeface="Calibri"/>
              </a:rPr>
              <a:t>–</a:t>
            </a:r>
            <a:r>
              <a:rPr sz="3600" b="1" dirty="0">
                <a:latin typeface="Calibri"/>
                <a:cs typeface="Calibri"/>
              </a:rPr>
              <a:t>a	f</a:t>
            </a:r>
            <a:r>
              <a:rPr sz="3600" b="1" spc="-10" dirty="0">
                <a:latin typeface="Calibri"/>
                <a:cs typeface="Calibri"/>
              </a:rPr>
              <a:t>o</a:t>
            </a:r>
            <a:r>
              <a:rPr sz="3600" b="1" dirty="0">
                <a:latin typeface="Calibri"/>
                <a:cs typeface="Calibri"/>
              </a:rPr>
              <a:t>rm</a:t>
            </a:r>
            <a:r>
              <a:rPr sz="3600" b="1" spc="-5" dirty="0">
                <a:latin typeface="Calibri"/>
                <a:cs typeface="Calibri"/>
              </a:rPr>
              <a:t>u</a:t>
            </a:r>
            <a:r>
              <a:rPr sz="3600" b="1" spc="5" dirty="0">
                <a:latin typeface="Calibri"/>
                <a:cs typeface="Calibri"/>
              </a:rPr>
              <a:t>l</a:t>
            </a:r>
            <a:r>
              <a:rPr sz="3600" b="1" dirty="0">
                <a:latin typeface="Calibri"/>
                <a:cs typeface="Calibri"/>
              </a:rPr>
              <a:t>a	</a:t>
            </a:r>
            <a:r>
              <a:rPr sz="3600" b="1" spc="-10" dirty="0">
                <a:latin typeface="Calibri"/>
                <a:cs typeface="Calibri"/>
              </a:rPr>
              <a:t>o</a:t>
            </a:r>
            <a:r>
              <a:rPr sz="3600" b="1" dirty="0">
                <a:latin typeface="Calibri"/>
                <a:cs typeface="Calibri"/>
              </a:rPr>
              <a:t>f	</a:t>
            </a:r>
            <a:r>
              <a:rPr sz="3600" b="1" spc="-5" dirty="0">
                <a:latin typeface="Calibri"/>
                <a:cs typeface="Calibri"/>
              </a:rPr>
              <a:t>e</a:t>
            </a:r>
            <a:r>
              <a:rPr sz="3600" b="1" dirty="0">
                <a:latin typeface="Calibri"/>
                <a:cs typeface="Calibri"/>
              </a:rPr>
              <a:t>ff</a:t>
            </a:r>
            <a:r>
              <a:rPr sz="3600" b="1" spc="-5" dirty="0">
                <a:latin typeface="Calibri"/>
                <a:cs typeface="Calibri"/>
              </a:rPr>
              <a:t>e</a:t>
            </a:r>
            <a:r>
              <a:rPr sz="3600" b="1" dirty="0">
                <a:latin typeface="Calibri"/>
                <a:cs typeface="Calibri"/>
              </a:rPr>
              <a:t>ct</a:t>
            </a:r>
            <a:r>
              <a:rPr sz="3600" b="1" spc="5" dirty="0">
                <a:latin typeface="Calibri"/>
                <a:cs typeface="Calibri"/>
              </a:rPr>
              <a:t>i</a:t>
            </a:r>
            <a:r>
              <a:rPr sz="3600" b="1" spc="-5" dirty="0">
                <a:latin typeface="Calibri"/>
                <a:cs typeface="Calibri"/>
              </a:rPr>
              <a:t>v</a:t>
            </a:r>
            <a:r>
              <a:rPr sz="3600" b="1" dirty="0">
                <a:latin typeface="Calibri"/>
                <a:cs typeface="Calibri"/>
              </a:rPr>
              <a:t>e  </a:t>
            </a:r>
            <a:r>
              <a:rPr sz="3600" b="1" spc="-5" dirty="0">
                <a:latin typeface="Calibri"/>
                <a:cs typeface="Calibri"/>
              </a:rPr>
              <a:t>sales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communication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764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695450"/>
            <a:ext cx="7510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Attention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caught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towards what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being</a:t>
            </a:r>
            <a:r>
              <a:rPr sz="2800" spc="-5" dirty="0">
                <a:latin typeface="Calibri"/>
                <a:cs typeface="Calibri"/>
              </a:rPr>
              <a:t> proposed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53619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555240"/>
            <a:ext cx="7729855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Interest</a:t>
            </a:r>
            <a:r>
              <a:rPr sz="2800" b="1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created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pointing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work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executed.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7363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3756659"/>
            <a:ext cx="7729855" cy="7924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>
              <a:lnSpc>
                <a:spcPct val="79800"/>
              </a:lnSpc>
              <a:spcBef>
                <a:spcPts val="77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Desire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generated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accept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highlighting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benefits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advantages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93775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4956809"/>
            <a:ext cx="6055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Action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induced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persuasive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369" y="560070"/>
            <a:ext cx="6263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Letter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Transmittal</a:t>
            </a:r>
            <a:r>
              <a:rPr sz="2800" spc="-5" dirty="0"/>
              <a:t>/</a:t>
            </a:r>
            <a:r>
              <a:rPr sz="2800" spc="-10" dirty="0"/>
              <a:t> </a:t>
            </a:r>
            <a:r>
              <a:rPr sz="2800" spc="-5" dirty="0"/>
              <a:t>statement</a:t>
            </a:r>
            <a:r>
              <a:rPr sz="2800" spc="-10" dirty="0"/>
              <a:t> </a:t>
            </a:r>
            <a:r>
              <a:rPr sz="2800" spc="-5" dirty="0"/>
              <a:t>of</a:t>
            </a:r>
            <a:r>
              <a:rPr sz="2800" spc="-15" dirty="0"/>
              <a:t> </a:t>
            </a:r>
            <a:r>
              <a:rPr sz="2800" spc="-5" dirty="0"/>
              <a:t>request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417067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40" y="989329"/>
            <a:ext cx="7877809" cy="492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b="1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dirty="0">
                <a:latin typeface="Calibri"/>
                <a:cs typeface="Calibri"/>
              </a:rPr>
              <a:t>Name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proposer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Designation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Organization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dirty="0">
                <a:latin typeface="Calibri"/>
                <a:cs typeface="Calibri"/>
              </a:rPr>
              <a:t>Name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addressee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Designation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Organization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Subject:……….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Sir</a:t>
            </a:r>
            <a:endParaRPr sz="1800">
              <a:latin typeface="Calibri"/>
              <a:cs typeface="Calibri"/>
            </a:endParaRPr>
          </a:p>
          <a:p>
            <a:pPr marL="368300" marR="99695" indent="-342900">
              <a:lnSpc>
                <a:spcPct val="79600"/>
              </a:lnSpc>
              <a:spcBef>
                <a:spcPts val="459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advertisement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7</a:t>
            </a:r>
            <a:r>
              <a:rPr sz="1575" spc="-7" baseline="29100" dirty="0">
                <a:latin typeface="Calibri"/>
                <a:cs typeface="Calibri"/>
              </a:rPr>
              <a:t>th</a:t>
            </a:r>
            <a:r>
              <a:rPr sz="1575" spc="262" baseline="29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may’05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submit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proposal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enclosed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herewith.</a:t>
            </a:r>
            <a:endParaRPr sz="1800">
              <a:latin typeface="Calibri"/>
              <a:cs typeface="Calibri"/>
            </a:endParaRPr>
          </a:p>
          <a:p>
            <a:pPr marL="368300" marR="17780">
              <a:lnSpc>
                <a:spcPct val="796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shall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thankful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kindly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let</a:t>
            </a:r>
            <a:r>
              <a:rPr sz="1800" dirty="0">
                <a:latin typeface="Calibri"/>
                <a:cs typeface="Calibri"/>
              </a:rPr>
              <a:t> 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proposal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earliest.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Yours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faithfully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Sign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latin typeface="Calibri"/>
                <a:cs typeface="Calibri"/>
              </a:rPr>
              <a:t>Designation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15442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6165850"/>
            <a:ext cx="177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Enclosed: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Proposal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80" y="497840"/>
            <a:ext cx="6085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Important</a:t>
            </a:r>
            <a:r>
              <a:rPr spc="-40" dirty="0"/>
              <a:t> </a:t>
            </a:r>
            <a:r>
              <a:rPr dirty="0"/>
              <a:t>preparatory</a:t>
            </a:r>
            <a:r>
              <a:rPr spc="-50" dirty="0"/>
              <a:t> </a:t>
            </a:r>
            <a:r>
              <a:rPr spc="5" dirty="0"/>
              <a:t>Q,S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5478780" cy="375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proposing?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WHEN</a:t>
            </a:r>
            <a:r>
              <a:rPr sz="3200" i="1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it, and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MUCH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going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cost?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8989060" cy="598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b="1" spc="-5" dirty="0">
                <a:latin typeface="Calibri"/>
                <a:cs typeface="Calibri"/>
              </a:rPr>
              <a:t>Structure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05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02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INTRODUCTION </a:t>
            </a:r>
            <a:r>
              <a:rPr sz="2800" spc="-5" dirty="0">
                <a:latin typeface="Calibri"/>
                <a:cs typeface="Calibri"/>
              </a:rPr>
              <a:t>presents and </a:t>
            </a:r>
            <a:r>
              <a:rPr sz="2800" spc="-10" dirty="0">
                <a:latin typeface="Calibri"/>
                <a:cs typeface="Calibri"/>
              </a:rPr>
              <a:t>summarizes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5" dirty="0">
                <a:latin typeface="Calibri"/>
                <a:cs typeface="Calibri"/>
              </a:rPr>
              <a:t> intend</a:t>
            </a:r>
            <a:r>
              <a:rPr sz="2800" dirty="0">
                <a:latin typeface="Calibri"/>
                <a:cs typeface="Calibri"/>
              </a:rPr>
              <a:t> 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</a:t>
            </a:r>
            <a:r>
              <a:rPr sz="2800" spc="-5" dirty="0">
                <a:latin typeface="Calibri"/>
                <a:cs typeface="Calibri"/>
              </a:rPr>
              <a:t> 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including </a:t>
            </a:r>
            <a:r>
              <a:rPr sz="2800" spc="-5" dirty="0">
                <a:latin typeface="Calibri"/>
                <a:cs typeface="Calibri"/>
              </a:rPr>
              <a:t>the benefits the reader/group will receive from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solution </a:t>
            </a:r>
            <a:r>
              <a:rPr sz="2800" spc="-5" dirty="0">
                <a:latin typeface="Calibri"/>
                <a:cs typeface="Calibri"/>
              </a:rPr>
              <a:t>and the</a:t>
            </a:r>
            <a:r>
              <a:rPr sz="2800" dirty="0">
                <a:latin typeface="Calibri"/>
                <a:cs typeface="Calibri"/>
              </a:rPr>
              <a:t> cost</a:t>
            </a:r>
            <a:r>
              <a:rPr sz="2800" spc="-5" dirty="0">
                <a:latin typeface="Calibri"/>
                <a:cs typeface="Calibri"/>
              </a:rPr>
              <a:t> of that </a:t>
            </a:r>
            <a:r>
              <a:rPr sz="2800" spc="-10" dirty="0">
                <a:latin typeface="Calibri"/>
                <a:cs typeface="Calibri"/>
              </a:rPr>
              <a:t>solution.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9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BODY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proposal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explain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complete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details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4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solution: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spc="4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4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done,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broken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into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tasks;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what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it,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including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equipment,</a:t>
            </a:r>
            <a:r>
              <a:rPr sz="2800" spc="-5" dirty="0">
                <a:latin typeface="Calibri"/>
                <a:cs typeface="Calibri"/>
              </a:rPr>
              <a:t> material,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personnel</a:t>
            </a:r>
            <a:r>
              <a:rPr sz="2800" spc="-5" dirty="0">
                <a:latin typeface="Calibri"/>
                <a:cs typeface="Calibri"/>
              </a:rPr>
              <a:t> that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would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required; </a:t>
            </a:r>
            <a:r>
              <a:rPr sz="2800" spc="-5" dirty="0">
                <a:latin typeface="Calibri"/>
                <a:cs typeface="Calibri"/>
              </a:rPr>
              <a:t>when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begin; and, when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job will be completed.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present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detailed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breakdown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14400"/>
            <a:ext cx="8378825" cy="452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999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CONCLUSION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-5" dirty="0">
                <a:latin typeface="Calibri"/>
                <a:cs typeface="Calibri"/>
              </a:rPr>
              <a:t> emphasize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benefits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 the reader will </a:t>
            </a:r>
            <a:r>
              <a:rPr sz="2800" spc="-10" dirty="0">
                <a:latin typeface="Calibri"/>
                <a:cs typeface="Calibri"/>
              </a:rPr>
              <a:t>realize </a:t>
            </a:r>
            <a:r>
              <a:rPr sz="2800" spc="-5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your solution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-5" dirty="0">
                <a:latin typeface="Calibri"/>
                <a:cs typeface="Calibri"/>
              </a:rPr>
              <a:t> urge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reader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action.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encouraging,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confident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assertive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tone.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39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Facts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-5" dirty="0">
                <a:latin typeface="Calibri"/>
                <a:cs typeface="Calibri"/>
              </a:rPr>
              <a:t> lead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inevitably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conclusion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and/or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presented.</a:t>
            </a:r>
            <a:r>
              <a:rPr sz="2800" spc="-5" dirty="0">
                <a:latin typeface="Calibri"/>
                <a:cs typeface="Calibri"/>
              </a:rPr>
              <a:t> Evidence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spc="-5" dirty="0">
                <a:latin typeface="Calibri"/>
                <a:cs typeface="Calibri"/>
              </a:rPr>
              <a:t>be given in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b="1" i="1" spc="-5" dirty="0">
                <a:latin typeface="Calibri"/>
                <a:cs typeface="Calibri"/>
              </a:rPr>
              <a:t>descending order </a:t>
            </a:r>
            <a:r>
              <a:rPr sz="2800" b="1" i="1" dirty="0">
                <a:latin typeface="Calibri"/>
                <a:cs typeface="Calibri"/>
              </a:rPr>
              <a:t>of </a:t>
            </a:r>
            <a:r>
              <a:rPr sz="2800" b="1" i="1" spc="-10" dirty="0">
                <a:latin typeface="Calibri"/>
                <a:cs typeface="Calibri"/>
              </a:rPr>
              <a:t>importance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beginning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most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r>
              <a:rPr sz="2800" spc="-5" dirty="0">
                <a:latin typeface="Calibri"/>
                <a:cs typeface="Calibri"/>
              </a:rPr>
              <a:t> evidence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330200"/>
            <a:ext cx="3853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Proposal</a:t>
            </a:r>
            <a:r>
              <a:rPr sz="4000" spc="-60" dirty="0"/>
              <a:t> </a:t>
            </a:r>
            <a:r>
              <a:rPr sz="4000" spc="-5" dirty="0"/>
              <a:t>Elements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991870"/>
            <a:ext cx="150495" cy="38036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010920"/>
            <a:ext cx="6111875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71495">
              <a:lnSpc>
                <a:spcPct val="1107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Cover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page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Summary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abstract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0700"/>
              </a:lnSpc>
            </a:pPr>
            <a:r>
              <a:rPr sz="2800" spc="-10" dirty="0">
                <a:latin typeface="Calibri"/>
                <a:cs typeface="Calibri"/>
              </a:rPr>
              <a:t>Problem </a:t>
            </a:r>
            <a:r>
              <a:rPr sz="2800" spc="-5" dirty="0">
                <a:latin typeface="Calibri"/>
                <a:cs typeface="Calibri"/>
              </a:rPr>
              <a:t>statement/needs assessment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Goals 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objectives/specific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aims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Methodology/research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plan/management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Qualifications/resources/technical </a:t>
            </a:r>
            <a:r>
              <a:rPr sz="2800" spc="-10" dirty="0">
                <a:latin typeface="Calibri"/>
                <a:cs typeface="Calibri"/>
              </a:rPr>
              <a:t>plan </a:t>
            </a:r>
            <a:r>
              <a:rPr sz="2800" spc="-5" dirty="0">
                <a:latin typeface="Calibri"/>
                <a:cs typeface="Calibri"/>
              </a:rPr>
              <a:t> Evaluation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Calibri"/>
                <a:cs typeface="Calibri"/>
              </a:rPr>
              <a:t>Budget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budget</a:t>
            </a:r>
            <a:r>
              <a:rPr sz="2800" spc="-5" dirty="0">
                <a:latin typeface="Calibri"/>
                <a:cs typeface="Calibri"/>
              </a:rPr>
              <a:t> justification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9" y="224790"/>
            <a:ext cx="2318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Definition</a:t>
            </a:r>
            <a:r>
              <a:rPr sz="4000" spc="-80" dirty="0"/>
              <a:t> </a:t>
            </a:r>
            <a:r>
              <a:rPr sz="4000" dirty="0"/>
              <a:t>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65770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may define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proposal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5" dirty="0">
                <a:latin typeface="Calibri"/>
                <a:cs typeface="Calibri"/>
              </a:rPr>
              <a:t>written offer 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undertake </a:t>
            </a:r>
            <a:r>
              <a:rPr sz="3200" dirty="0">
                <a:latin typeface="Calibri"/>
                <a:cs typeface="Calibri"/>
              </a:rPr>
              <a:t>a project for </a:t>
            </a:r>
            <a:r>
              <a:rPr sz="3200" spc="-5" dirty="0">
                <a:latin typeface="Calibri"/>
                <a:cs typeface="Calibri"/>
              </a:rPr>
              <a:t>designing, creating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something </a:t>
            </a:r>
            <a:r>
              <a:rPr sz="3200" dirty="0">
                <a:latin typeface="Calibri"/>
                <a:cs typeface="Calibri"/>
              </a:rPr>
              <a:t>new or </a:t>
            </a:r>
            <a:r>
              <a:rPr sz="3200" spc="-5" dirty="0">
                <a:latin typeface="Calibri"/>
                <a:cs typeface="Calibri"/>
              </a:rPr>
              <a:t>for changing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modifying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 existing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procedure, method,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system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or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structure within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specified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period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3271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0"/>
            <a:ext cx="567436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96545">
              <a:lnSpc>
                <a:spcPct val="100699"/>
              </a:lnSpc>
              <a:spcBef>
                <a:spcPts val="8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Letter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Transmittal</a:t>
            </a:r>
            <a:r>
              <a:rPr sz="2400" spc="-5" dirty="0">
                <a:latin typeface="Calibri"/>
                <a:cs typeface="Calibri"/>
              </a:rPr>
              <a:t>/ </a:t>
            </a:r>
            <a:r>
              <a:rPr sz="2400" dirty="0">
                <a:latin typeface="Calibri"/>
                <a:cs typeface="Calibri"/>
              </a:rPr>
              <a:t>statement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request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(approx.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200 </a:t>
            </a:r>
            <a:r>
              <a:rPr sz="2400" spc="-5" dirty="0">
                <a:latin typeface="Calibri"/>
                <a:cs typeface="Calibri"/>
              </a:rPr>
              <a:t>word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abstract)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7679" y="1356359"/>
            <a:ext cx="1951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PROPOSAL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7081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1724659"/>
            <a:ext cx="7939405" cy="126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Body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9900"/>
              </a:lnSpc>
              <a:spcBef>
                <a:spcPts val="290"/>
              </a:spcBef>
            </a:pPr>
            <a:r>
              <a:rPr sz="2400" spc="-5" dirty="0">
                <a:latin typeface="Calibri"/>
                <a:cs typeface="Calibri"/>
              </a:rPr>
              <a:t>Project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Proposal: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(Includes </a:t>
            </a:r>
            <a:r>
              <a:rPr sz="2400" dirty="0">
                <a:latin typeface="Calibri"/>
                <a:cs typeface="Calibri"/>
              </a:rPr>
              <a:t>Statement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Problem, Proposed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Solution(s), Program of Implementation,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Conclusions/Recommendations)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3210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3338829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Conclusion/Recommendations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40576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" y="4075429"/>
            <a:ext cx="8309609" cy="683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Bibliography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and/or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Works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Cited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Qualifications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writer(s)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and/or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implementers)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50863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640" y="5104129"/>
            <a:ext cx="8528050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Budget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9900"/>
              </a:lnSpc>
              <a:spcBef>
                <a:spcPts val="285"/>
              </a:spcBef>
            </a:pPr>
            <a:r>
              <a:rPr sz="2400" spc="-5" dirty="0">
                <a:latin typeface="Calibri"/>
                <a:cs typeface="Calibri"/>
              </a:rPr>
              <a:t>(Itemization of </a:t>
            </a:r>
            <a:r>
              <a:rPr sz="2400" dirty="0">
                <a:latin typeface="Calibri"/>
                <a:cs typeface="Calibri"/>
              </a:rPr>
              <a:t>expenses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implementation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operation of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proposed </a:t>
            </a:r>
            <a:r>
              <a:rPr sz="2400" dirty="0">
                <a:latin typeface="Calibri"/>
                <a:cs typeface="Calibri"/>
              </a:rPr>
              <a:t>plan,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detail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materials,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facilities, equipment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personnel)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0"/>
            <a:ext cx="1438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</a:t>
            </a:r>
            <a:r>
              <a:rPr sz="2800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0339" y="416559"/>
            <a:ext cx="3705225" cy="52209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23010" marR="1216660" algn="ctr">
              <a:lnSpc>
                <a:spcPct val="110700"/>
              </a:lnSpc>
            </a:pPr>
            <a:r>
              <a:rPr sz="2800" spc="-10" dirty="0">
                <a:latin typeface="Calibri"/>
                <a:cs typeface="Calibri"/>
              </a:rPr>
              <a:t>Pr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al  For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TITLE</a:t>
            </a:r>
            <a:endParaRPr sz="2800">
              <a:latin typeface="Calibri"/>
              <a:cs typeface="Calibri"/>
            </a:endParaRPr>
          </a:p>
          <a:p>
            <a:pPr marL="271780" marR="266065" indent="636270">
              <a:lnSpc>
                <a:spcPct val="110700"/>
              </a:lnSpc>
            </a:pPr>
            <a:r>
              <a:rPr sz="2800" spc="-10" dirty="0">
                <a:latin typeface="Calibri"/>
                <a:cs typeface="Calibri"/>
              </a:rPr>
              <a:t>Submitted </a:t>
            </a:r>
            <a:r>
              <a:rPr sz="2800" spc="-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recipient</a:t>
            </a:r>
            <a:endParaRPr sz="2800">
              <a:latin typeface="Calibri"/>
              <a:cs typeface="Calibri"/>
            </a:endParaRPr>
          </a:p>
          <a:p>
            <a:pPr marL="680720" marR="675005" indent="994410">
              <a:lnSpc>
                <a:spcPct val="110700"/>
              </a:lnSpc>
            </a:pP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Proposers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Calibri"/>
                <a:cs typeface="Calibri"/>
              </a:rPr>
              <a:t>Designation</a:t>
            </a:r>
            <a:endParaRPr sz="2800">
              <a:latin typeface="Calibri"/>
              <a:cs typeface="Calibri"/>
            </a:endParaRPr>
          </a:p>
          <a:p>
            <a:pPr marL="12700" marR="5080" algn="ctr">
              <a:lnSpc>
                <a:spcPct val="110700"/>
              </a:lnSpc>
            </a:pP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1379" y="361950"/>
            <a:ext cx="4841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55" dirty="0"/>
              <a:t> </a:t>
            </a:r>
            <a:r>
              <a:rPr spc="5" dirty="0"/>
              <a:t>or</a:t>
            </a:r>
            <a:r>
              <a:rPr spc="-40" dirty="0"/>
              <a:t> </a:t>
            </a:r>
            <a:r>
              <a:rPr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22020"/>
            <a:ext cx="8214995" cy="51231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Crucial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first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impression.</a:t>
            </a:r>
            <a:endParaRPr sz="3200">
              <a:latin typeface="Calibri"/>
              <a:cs typeface="Calibri"/>
            </a:endParaRPr>
          </a:p>
          <a:p>
            <a:pPr marL="355600" marR="82931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Summarize all important information from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proposal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(self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contained).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Anticipate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concerns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briefly</a:t>
            </a:r>
            <a:endParaRPr sz="3200">
              <a:latin typeface="Calibri"/>
              <a:cs typeface="Calibri"/>
            </a:endParaRPr>
          </a:p>
          <a:p>
            <a:pPr marL="355600" marR="1016635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project—what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problem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(what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basic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situation?)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what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opportunity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there for improving things?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Convey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enthusiasm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Write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last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361950"/>
            <a:ext cx="7882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5" dirty="0"/>
              <a:t> </a:t>
            </a:r>
            <a:r>
              <a:rPr spc="5" dirty="0"/>
              <a:t>or</a:t>
            </a:r>
            <a:r>
              <a:rPr spc="-15" dirty="0"/>
              <a:t> </a:t>
            </a:r>
            <a:r>
              <a:rPr dirty="0"/>
              <a:t>Need</a:t>
            </a:r>
            <a:r>
              <a:rPr spc="-10" dirty="0"/>
              <a:t> </a:t>
            </a:r>
            <a:r>
              <a:rPr dirty="0"/>
              <a:t>Statement(</a:t>
            </a:r>
            <a:r>
              <a:rPr dirty="0">
                <a:solidFill>
                  <a:srgbClr val="FF0000"/>
                </a:solidFill>
              </a:rPr>
              <a:t>WHY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98220"/>
            <a:ext cx="7353934" cy="50215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  <a:tab pos="1805305" algn="l"/>
              </a:tabLst>
            </a:pPr>
            <a:r>
              <a:rPr sz="3200" spc="-5" dirty="0">
                <a:latin typeface="Calibri"/>
                <a:cs typeface="Calibri"/>
              </a:rPr>
              <a:t>Identify	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define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problem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Indicate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importance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significance-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B09"/>
                </a:solidFill>
                <a:latin typeface="Calibri"/>
                <a:cs typeface="Calibri"/>
              </a:rPr>
              <a:t>BY</a:t>
            </a:r>
            <a:endParaRPr sz="3200">
              <a:latin typeface="Calibri"/>
              <a:cs typeface="Calibri"/>
            </a:endParaRPr>
          </a:p>
          <a:p>
            <a:pPr marL="355600" marR="5080" indent="-6858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Calibri"/>
                <a:cs typeface="Calibri"/>
              </a:rPr>
              <a:t>Citing examples, statistics, </a:t>
            </a:r>
            <a:r>
              <a:rPr sz="3200" dirty="0">
                <a:latin typeface="Calibri"/>
                <a:cs typeface="Calibri"/>
              </a:rPr>
              <a:t>etc. </a:t>
            </a:r>
            <a:r>
              <a:rPr sz="3200" spc="-5" dirty="0">
                <a:latin typeface="Calibri"/>
                <a:cs typeface="Calibri"/>
              </a:rPr>
              <a:t>(show </a:t>
            </a:r>
            <a:r>
              <a:rPr sz="3200" dirty="0">
                <a:latin typeface="Calibri"/>
                <a:cs typeface="Calibri"/>
              </a:rPr>
              <a:t>work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done and its inadequacy in present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circumstances)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Relate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sponsor’s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mission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goal.</a:t>
            </a:r>
            <a:endParaRPr sz="3200">
              <a:latin typeface="Calibri"/>
              <a:cs typeface="Calibri"/>
            </a:endParaRPr>
          </a:p>
          <a:p>
            <a:pPr marL="355600" marR="47625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Don’t take </a:t>
            </a:r>
            <a:r>
              <a:rPr sz="320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granted that the reader will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 what’s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your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mind. (Thorough)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Define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scope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limitations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project.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639" y="322579"/>
            <a:ext cx="6523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Goals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2020"/>
            <a:ext cx="7705090" cy="56108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Address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problem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  <a:tab pos="4577715" algn="l"/>
              </a:tabLst>
            </a:pPr>
            <a:r>
              <a:rPr sz="3200" spc="-5" dirty="0">
                <a:latin typeface="Calibri"/>
                <a:cs typeface="Calibri"/>
              </a:rPr>
              <a:t>Desired </a:t>
            </a:r>
            <a:r>
              <a:rPr sz="3200" dirty="0">
                <a:latin typeface="Calibri"/>
                <a:cs typeface="Calibri"/>
              </a:rPr>
              <a:t>outcomes</a:t>
            </a:r>
            <a:r>
              <a:rPr sz="3200" spc="-5" dirty="0">
                <a:latin typeface="Calibri"/>
                <a:cs typeface="Calibri"/>
              </a:rPr>
              <a:t> (what	extent)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Brief, focused,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to-the-point, measurable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achievable.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two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 five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objectives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flow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logically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next</a:t>
            </a:r>
            <a:endParaRPr sz="3200">
              <a:latin typeface="Calibri"/>
              <a:cs typeface="Calibri"/>
            </a:endParaRPr>
          </a:p>
          <a:p>
            <a:pPr marL="355600" marR="354965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Should be listed in terms </a:t>
            </a:r>
            <a:r>
              <a:rPr sz="3200" dirty="0">
                <a:latin typeface="Calibri"/>
                <a:cs typeface="Calibri"/>
              </a:rPr>
              <a:t>of long </a:t>
            </a:r>
            <a:r>
              <a:rPr sz="3200" spc="-5" dirty="0">
                <a:latin typeface="Calibri"/>
                <a:cs typeface="Calibri"/>
              </a:rPr>
              <a:t>and short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term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goals.</a:t>
            </a:r>
            <a:endParaRPr sz="3200">
              <a:latin typeface="Calibri"/>
              <a:cs typeface="Calibri"/>
            </a:endParaRPr>
          </a:p>
          <a:p>
            <a:pPr marL="355600" marR="500380" indent="-16002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Calibri"/>
                <a:cs typeface="Calibri"/>
              </a:rPr>
              <a:t>(Reinforces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advantages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making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realistic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comparisons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links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benefits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930" y="360679"/>
            <a:ext cx="645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Management</a:t>
            </a:r>
            <a:r>
              <a:rPr sz="3600" b="1" spc="-4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plan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(Methodology)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922020"/>
            <a:ext cx="8216265" cy="57404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Describe activities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undertaken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Describe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staffing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sequence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activities</a:t>
            </a:r>
            <a:endParaRPr sz="3200">
              <a:latin typeface="Calibri"/>
              <a:cs typeface="Calibri"/>
            </a:endParaRPr>
          </a:p>
          <a:p>
            <a:pPr marL="355600" marR="1651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Provide evidence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planning (time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5" dirty="0">
                <a:latin typeface="Calibri"/>
                <a:cs typeface="Calibri"/>
              </a:rPr>
              <a:t>task chart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examples)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Reasonable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scope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projected completion.</a:t>
            </a:r>
            <a:endParaRPr sz="3200">
              <a:latin typeface="Calibri"/>
              <a:cs typeface="Calibri"/>
            </a:endParaRPr>
          </a:p>
          <a:p>
            <a:pPr marL="355600" marR="115570" indent="114300">
              <a:lnSpc>
                <a:spcPct val="100000"/>
              </a:lnSpc>
              <a:spcBef>
                <a:spcPts val="800"/>
              </a:spcBef>
            </a:pPr>
            <a:r>
              <a:rPr sz="3200" spc="-10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timeline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projected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milestones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dates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reports’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submissions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marR="5080" indent="-203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alibri"/>
                <a:cs typeface="Calibri"/>
              </a:rPr>
              <a:t>The proposal</a:t>
            </a:r>
            <a:r>
              <a:rPr sz="2800" spc="-10" dirty="0">
                <a:latin typeface="Calibri"/>
                <a:cs typeface="Calibri"/>
              </a:rPr>
              <a:t> audience</a:t>
            </a:r>
            <a:r>
              <a:rPr sz="2800" spc="-5" dirty="0">
                <a:latin typeface="Calibri"/>
                <a:cs typeface="Calibri"/>
              </a:rPr>
              <a:t> uses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 decide whether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you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suited</a:t>
            </a:r>
            <a:r>
              <a:rPr sz="2800" spc="-5" dirty="0">
                <a:latin typeface="Calibri"/>
                <a:cs typeface="Calibri"/>
              </a:rPr>
              <a:t> 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Therefore, 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lists </a:t>
            </a:r>
            <a:r>
              <a:rPr sz="2800" spc="-5" dirty="0">
                <a:latin typeface="Calibri"/>
                <a:cs typeface="Calibri"/>
              </a:rPr>
              <a:t> work experience, similar projects, references, training,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education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shows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familiarity 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project.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57809"/>
            <a:ext cx="2711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Qualifications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87782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801370"/>
            <a:ext cx="8315959" cy="5706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492759" indent="-3429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Demonstrate </a:t>
            </a:r>
            <a:r>
              <a:rPr sz="2800" b="1" dirty="0">
                <a:latin typeface="Calibri"/>
                <a:cs typeface="Calibri"/>
              </a:rPr>
              <a:t>to </a:t>
            </a:r>
            <a:r>
              <a:rPr sz="2800" b="1" spc="-5" dirty="0">
                <a:latin typeface="Calibri"/>
                <a:cs typeface="Calibri"/>
              </a:rPr>
              <a:t>the reader that you are capable of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doing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what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you </a:t>
            </a:r>
            <a:r>
              <a:rPr sz="2800" b="1" spc="-5" dirty="0">
                <a:latin typeface="Calibri"/>
                <a:cs typeface="Calibri"/>
              </a:rPr>
              <a:t>propose.</a:t>
            </a:r>
            <a:endParaRPr sz="2800">
              <a:latin typeface="Calibri"/>
              <a:cs typeface="Calibri"/>
            </a:endParaRPr>
          </a:p>
          <a:p>
            <a:pPr marL="355600" marR="142875" indent="-20320">
              <a:lnSpc>
                <a:spcPts val="3020"/>
              </a:lnSpc>
              <a:spcBef>
                <a:spcPts val="700"/>
              </a:spcBef>
              <a:tabLst>
                <a:tab pos="155448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proposer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to </a:t>
            </a:r>
            <a:r>
              <a:rPr sz="2800" spc="-5" dirty="0">
                <a:latin typeface="Calibri"/>
                <a:cs typeface="Calibri"/>
              </a:rPr>
              <a:t>convince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authority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concerned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	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his </a:t>
            </a:r>
            <a:r>
              <a:rPr sz="2800" spc="-5" dirty="0">
                <a:latin typeface="Calibri"/>
                <a:cs typeface="Calibri"/>
              </a:rPr>
              <a:t>organization is </a:t>
            </a:r>
            <a:r>
              <a:rPr sz="2800" spc="-10" dirty="0">
                <a:latin typeface="Calibri"/>
                <a:cs typeface="Calibri"/>
              </a:rPr>
              <a:t>fully qualified </a:t>
            </a:r>
            <a:r>
              <a:rPr sz="2800" spc="-5" dirty="0">
                <a:latin typeface="Calibri"/>
                <a:cs typeface="Calibri"/>
              </a:rPr>
              <a:t>in all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respects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proposed </a:t>
            </a:r>
            <a:r>
              <a:rPr sz="2800" spc="-5" dirty="0">
                <a:latin typeface="Calibri"/>
                <a:cs typeface="Calibri"/>
              </a:rPr>
              <a:t>work.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sz="2800" b="1" spc="-5" dirty="0">
                <a:latin typeface="Calibri"/>
                <a:cs typeface="Calibri"/>
              </a:rPr>
              <a:t>Describe project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director’s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qualifications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&amp;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expertise.</a:t>
            </a:r>
            <a:endParaRPr sz="2800">
              <a:latin typeface="Calibri"/>
              <a:cs typeface="Calibri"/>
            </a:endParaRPr>
          </a:p>
          <a:p>
            <a:pPr marL="355600" marR="5080" indent="-20320">
              <a:lnSpc>
                <a:spcPct val="89900"/>
              </a:lnSpc>
              <a:spcBef>
                <a:spcPts val="700"/>
              </a:spcBef>
            </a:pPr>
            <a:r>
              <a:rPr sz="2800" spc="-5" dirty="0">
                <a:latin typeface="Calibri"/>
                <a:cs typeface="Calibri"/>
              </a:rPr>
              <a:t>Most </a:t>
            </a:r>
            <a:r>
              <a:rPr sz="2800" spc="-10" dirty="0">
                <a:latin typeface="Calibri"/>
                <a:cs typeface="Calibri"/>
              </a:rPr>
              <a:t>proposals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summary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proposing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individual's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organization's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qualifications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work.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It's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mini-resume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proposal.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audience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to </a:t>
            </a:r>
            <a:r>
              <a:rPr sz="2800" spc="-10" dirty="0">
                <a:latin typeface="Calibri"/>
                <a:cs typeface="Calibri"/>
              </a:rPr>
              <a:t>decide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you 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suited</a:t>
            </a:r>
            <a:r>
              <a:rPr sz="2800" spc="-5" dirty="0">
                <a:latin typeface="Calibri"/>
                <a:cs typeface="Calibri"/>
              </a:rPr>
              <a:t> 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Therefore,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 section</a:t>
            </a:r>
            <a:r>
              <a:rPr sz="2800" spc="-10" dirty="0">
                <a:latin typeface="Calibri"/>
                <a:cs typeface="Calibri"/>
              </a:rPr>
              <a:t> lists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experience,</a:t>
            </a:r>
            <a:r>
              <a:rPr sz="2800" spc="-10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projects,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references,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training, 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education 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familiarity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719" y="200659"/>
            <a:ext cx="7022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280" marR="5080" indent="-17195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Technical</a:t>
            </a:r>
            <a:r>
              <a:rPr sz="3600" spc="15" dirty="0"/>
              <a:t> </a:t>
            </a:r>
            <a:r>
              <a:rPr sz="3600" spc="-5" dirty="0"/>
              <a:t>Plan-recommendations</a:t>
            </a:r>
            <a:r>
              <a:rPr sz="3600" spc="5" dirty="0"/>
              <a:t> </a:t>
            </a:r>
            <a:r>
              <a:rPr sz="3600" spc="-5" dirty="0"/>
              <a:t>and </a:t>
            </a:r>
            <a:r>
              <a:rPr sz="3600" spc="-800" dirty="0"/>
              <a:t> </a:t>
            </a:r>
            <a:r>
              <a:rPr sz="3600" spc="-5" dirty="0"/>
              <a:t>proposed solutions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126619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09" y="1285240"/>
            <a:ext cx="7729220" cy="52057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13030" marR="32131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libri"/>
                <a:cs typeface="Calibri"/>
              </a:rPr>
              <a:t>Describe technically how the proposal would solve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  <a:p>
            <a:pPr marL="113030" marR="915669">
              <a:lnSpc>
                <a:spcPts val="3020"/>
              </a:lnSpc>
              <a:spcBef>
                <a:spcPts val="700"/>
              </a:spcBef>
            </a:pPr>
            <a:r>
              <a:rPr sz="2800" spc="-5" dirty="0">
                <a:latin typeface="Calibri"/>
                <a:cs typeface="Calibri"/>
              </a:rPr>
              <a:t>Available resources, </a:t>
            </a:r>
            <a:r>
              <a:rPr sz="2800" spc="-10" dirty="0">
                <a:latin typeface="Calibri"/>
                <a:cs typeface="Calibri"/>
              </a:rPr>
              <a:t>including </a:t>
            </a:r>
            <a:r>
              <a:rPr sz="2800" spc="-5" dirty="0">
                <a:latin typeface="Calibri"/>
                <a:cs typeface="Calibri"/>
              </a:rPr>
              <a:t>key </a:t>
            </a:r>
            <a:r>
              <a:rPr sz="2800" spc="-10" dirty="0">
                <a:latin typeface="Calibri"/>
                <a:cs typeface="Calibri"/>
              </a:rPr>
              <a:t>personnel </a:t>
            </a:r>
            <a:r>
              <a:rPr sz="2800" dirty="0">
                <a:latin typeface="Calibri"/>
                <a:cs typeface="Calibri"/>
              </a:rPr>
              <a:t>&amp;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technical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resources.</a:t>
            </a:r>
            <a:endParaRPr sz="2800">
              <a:latin typeface="Calibri"/>
              <a:cs typeface="Calibri"/>
            </a:endParaRPr>
          </a:p>
          <a:p>
            <a:pPr marL="113030" marR="5080">
              <a:lnSpc>
                <a:spcPts val="3030"/>
              </a:lnSpc>
              <a:spcBef>
                <a:spcPts val="695"/>
              </a:spcBef>
            </a:pPr>
            <a:r>
              <a:rPr sz="2800" spc="-5" dirty="0">
                <a:latin typeface="Calibri"/>
                <a:cs typeface="Calibri"/>
              </a:rPr>
              <a:t>Describe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organization,</a:t>
            </a:r>
            <a:r>
              <a:rPr sz="2800" spc="-5" dirty="0">
                <a:latin typeface="Calibri"/>
                <a:cs typeface="Calibri"/>
              </a:rPr>
              <a:t> 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purpose,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goals</a:t>
            </a:r>
            <a:r>
              <a:rPr sz="2800" dirty="0">
                <a:latin typeface="Calibri"/>
                <a:cs typeface="Calibri"/>
              </a:rPr>
              <a:t> &amp;</a:t>
            </a:r>
            <a:r>
              <a:rPr sz="2800" spc="-5" dirty="0">
                <a:latin typeface="Calibri"/>
                <a:cs typeface="Calibri"/>
              </a:rPr>
              <a:t> programs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 </a:t>
            </a:r>
            <a:r>
              <a:rPr sz="2800" spc="-10" dirty="0">
                <a:latin typeface="Calibri"/>
                <a:cs typeface="Calibri"/>
              </a:rPr>
              <a:t>administration</a:t>
            </a:r>
            <a:endParaRPr sz="2800">
              <a:latin typeface="Calibri"/>
              <a:cs typeface="Calibri"/>
            </a:endParaRPr>
          </a:p>
          <a:p>
            <a:pPr marL="113030">
              <a:lnSpc>
                <a:spcPct val="100000"/>
              </a:lnSpc>
              <a:spcBef>
                <a:spcPts val="305"/>
              </a:spcBef>
            </a:pPr>
            <a:r>
              <a:rPr sz="2800" spc="-5" dirty="0">
                <a:latin typeface="Calibri"/>
                <a:cs typeface="Calibri"/>
              </a:rPr>
              <a:t>Offer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statistics </a:t>
            </a:r>
            <a:r>
              <a:rPr sz="2800" dirty="0">
                <a:latin typeface="Calibri"/>
                <a:cs typeface="Calibri"/>
              </a:rPr>
              <a:t>&amp; </a:t>
            </a:r>
            <a:r>
              <a:rPr sz="2800" spc="-10" dirty="0">
                <a:latin typeface="Calibri"/>
                <a:cs typeface="Calibri"/>
              </a:rPr>
              <a:t>endorsements.</a:t>
            </a:r>
            <a:endParaRPr sz="2800">
              <a:latin typeface="Calibri"/>
              <a:cs typeface="Calibri"/>
            </a:endParaRPr>
          </a:p>
          <a:p>
            <a:pPr marL="113030" marR="232410">
              <a:lnSpc>
                <a:spcPts val="3030"/>
              </a:lnSpc>
              <a:spcBef>
                <a:spcPts val="735"/>
              </a:spcBef>
            </a:pPr>
            <a:r>
              <a:rPr sz="2800" spc="-5" dirty="0">
                <a:latin typeface="Calibri"/>
                <a:cs typeface="Calibri"/>
              </a:rPr>
              <a:t>Discuss the theoretical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analytical </a:t>
            </a:r>
            <a:r>
              <a:rPr sz="2800" spc="-10" dirty="0">
                <a:latin typeface="Calibri"/>
                <a:cs typeface="Calibri"/>
              </a:rPr>
              <a:t>experiments </a:t>
            </a:r>
            <a:r>
              <a:rPr sz="2800" spc="-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followed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you.</a:t>
            </a:r>
            <a:endParaRPr sz="2800">
              <a:latin typeface="Calibri"/>
              <a:cs typeface="Calibri"/>
            </a:endParaRPr>
          </a:p>
          <a:p>
            <a:pPr marL="113030" marR="294640">
              <a:lnSpc>
                <a:spcPts val="3030"/>
              </a:lnSpc>
              <a:spcBef>
                <a:spcPts val="680"/>
              </a:spcBef>
            </a:pPr>
            <a:r>
              <a:rPr sz="2800" spc="-5" dirty="0">
                <a:latin typeface="Calibri"/>
                <a:cs typeface="Calibri"/>
              </a:rPr>
              <a:t>Specify the </a:t>
            </a:r>
            <a:r>
              <a:rPr sz="2800" spc="-10" dirty="0">
                <a:latin typeface="Calibri"/>
                <a:cs typeface="Calibri"/>
              </a:rPr>
              <a:t>instruments, equipment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materials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 would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needed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utilized.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spc="-5" dirty="0">
                <a:latin typeface="Calibri"/>
                <a:cs typeface="Calibri"/>
              </a:rPr>
              <a:t>(Longest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Persuasive section, logically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structured)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1221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29781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788409"/>
            <a:ext cx="150495" cy="970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51625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8670" y="200659"/>
            <a:ext cx="2333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5" dirty="0"/>
              <a:t>u</a:t>
            </a:r>
            <a:r>
              <a:rPr spc="-5" dirty="0"/>
              <a:t>d</a:t>
            </a:r>
            <a:r>
              <a:rPr spc="10" dirty="0"/>
              <a:t>g</a:t>
            </a:r>
            <a:r>
              <a:rPr dirty="0"/>
              <a:t>eti</a:t>
            </a:r>
            <a:r>
              <a:rPr spc="-5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764540"/>
            <a:ext cx="150495" cy="15697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919" y="782319"/>
            <a:ext cx="7291070" cy="53378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latin typeface="Calibri"/>
                <a:cs typeface="Calibri"/>
              </a:rPr>
              <a:t>Itemize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&amp;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account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for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costs</a:t>
            </a:r>
            <a:endParaRPr sz="2800">
              <a:latin typeface="Calibri"/>
              <a:cs typeface="Calibri"/>
            </a:endParaRPr>
          </a:p>
          <a:p>
            <a:pPr marL="33020" marR="982344">
              <a:lnSpc>
                <a:spcPct val="120500"/>
              </a:lnSpc>
              <a:spcBef>
                <a:spcPts val="10"/>
              </a:spcBef>
            </a:pPr>
            <a:r>
              <a:rPr sz="2800" b="1" spc="-10" dirty="0">
                <a:latin typeface="Calibri"/>
                <a:cs typeface="Calibri"/>
              </a:rPr>
              <a:t>Budget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should flow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from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your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project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plan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Justify </a:t>
            </a:r>
            <a:r>
              <a:rPr sz="2800" b="1" spc="-10" dirty="0">
                <a:latin typeface="Calibri"/>
                <a:cs typeface="Calibri"/>
              </a:rPr>
              <a:t>budget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items.</a:t>
            </a:r>
            <a:endParaRPr sz="2800">
              <a:latin typeface="Calibri"/>
              <a:cs typeface="Calibri"/>
            </a:endParaRPr>
          </a:p>
          <a:p>
            <a:pPr marL="33020" marR="5080" indent="-2032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amount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required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 </a:t>
            </a:r>
            <a:r>
              <a:rPr sz="2800" spc="-5" dirty="0">
                <a:latin typeface="Calibri"/>
                <a:cs typeface="Calibri"/>
              </a:rPr>
              <a:t>items: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material,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equipment, </a:t>
            </a:r>
            <a:r>
              <a:rPr sz="2800" spc="-5" dirty="0">
                <a:latin typeface="Calibri"/>
                <a:cs typeface="Calibri"/>
              </a:rPr>
              <a:t>computer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lab testing, salaries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work, travel, infrastructural facilities such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land,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building,</a:t>
            </a:r>
            <a:r>
              <a:rPr sz="2800" spc="-5" dirty="0">
                <a:latin typeface="Calibri"/>
                <a:cs typeface="Calibri"/>
              </a:rPr>
              <a:t> water, electricity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33020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estimate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should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realistic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 logical.</a:t>
            </a:r>
            <a:endParaRPr sz="28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700"/>
              </a:spcBef>
            </a:pPr>
            <a:r>
              <a:rPr sz="2800" spc="-10" dirty="0">
                <a:latin typeface="Calibri"/>
                <a:cs typeface="Calibri"/>
              </a:rPr>
              <a:t>Don’t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overestimate </a:t>
            </a:r>
            <a:r>
              <a:rPr sz="2800" spc="-10" dirty="0">
                <a:latin typeface="Calibri"/>
                <a:cs typeface="Calibri"/>
              </a:rPr>
              <a:t>resource </a:t>
            </a:r>
            <a:r>
              <a:rPr sz="2800" spc="-5" dirty="0">
                <a:latin typeface="Calibri"/>
                <a:cs typeface="Calibri"/>
              </a:rPr>
              <a:t>needs</a:t>
            </a:r>
            <a:endParaRPr sz="28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690"/>
              </a:spcBef>
            </a:pPr>
            <a:r>
              <a:rPr sz="2800" spc="-10" dirty="0">
                <a:latin typeface="Calibri"/>
                <a:cs typeface="Calibri"/>
              </a:rPr>
              <a:t>Don’t </a:t>
            </a:r>
            <a:r>
              <a:rPr sz="2800" spc="-5" dirty="0">
                <a:latin typeface="Calibri"/>
                <a:cs typeface="Calibri"/>
              </a:rPr>
              <a:t>underestimate </a:t>
            </a:r>
            <a:r>
              <a:rPr sz="2800" spc="-10" dirty="0">
                <a:latin typeface="Calibri"/>
                <a:cs typeface="Calibri"/>
              </a:rPr>
              <a:t>resource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r>
              <a:rPr sz="2800" spc="-5" dirty="0">
                <a:latin typeface="Calibri"/>
                <a:cs typeface="Calibri"/>
              </a:rPr>
              <a:t> either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61899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1429" y="34290"/>
            <a:ext cx="9139555" cy="5875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3200" b="1" spc="-229" dirty="0">
                <a:latin typeface="Arial"/>
                <a:cs typeface="Arial"/>
              </a:rPr>
              <a:t>B</a:t>
            </a:r>
            <a:r>
              <a:rPr sz="3600" spc="-345" baseline="21990" dirty="0">
                <a:latin typeface="Arial MT"/>
                <a:cs typeface="Arial MT"/>
              </a:rPr>
              <a:t>•</a:t>
            </a:r>
            <a:r>
              <a:rPr sz="4800" b="1" spc="-345" baseline="-2604" dirty="0">
                <a:solidFill>
                  <a:srgbClr val="BFBFBF"/>
                </a:solidFill>
                <a:latin typeface="Arial"/>
                <a:cs typeface="Arial"/>
              </a:rPr>
              <a:t>B</a:t>
            </a:r>
            <a:r>
              <a:rPr sz="3200" b="1" spc="-229" dirty="0">
                <a:latin typeface="Arial"/>
                <a:cs typeface="Arial"/>
              </a:rPr>
              <a:t>ibliography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01600" marR="68580" algn="just">
              <a:lnSpc>
                <a:spcPct val="100000"/>
              </a:lnSpc>
              <a:buChar char="•"/>
              <a:tabLst>
                <a:tab pos="435609" algn="l"/>
              </a:tabLst>
            </a:pPr>
            <a:r>
              <a:rPr sz="3200" spc="-5" dirty="0">
                <a:latin typeface="Arial MT"/>
                <a:cs typeface="Arial MT"/>
              </a:rPr>
              <a:t>It </a:t>
            </a:r>
            <a:r>
              <a:rPr sz="3200" dirty="0">
                <a:latin typeface="Arial MT"/>
                <a:cs typeface="Arial MT"/>
              </a:rPr>
              <a:t>refers to a descriptive </a:t>
            </a:r>
            <a:r>
              <a:rPr sz="3200" spc="-5" dirty="0">
                <a:latin typeface="Arial MT"/>
                <a:cs typeface="Arial MT"/>
              </a:rPr>
              <a:t>list </a:t>
            </a:r>
            <a:r>
              <a:rPr sz="3200" dirty="0">
                <a:latin typeface="Arial MT"/>
                <a:cs typeface="Arial MT"/>
              </a:rPr>
              <a:t>of sources which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have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been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consulted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write</a:t>
            </a:r>
            <a:r>
              <a:rPr sz="3200" dirty="0">
                <a:latin typeface="Arial MT"/>
                <a:cs typeface="Arial MT"/>
              </a:rPr>
              <a:t> an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article</a:t>
            </a:r>
            <a:r>
              <a:rPr sz="3200" dirty="0">
                <a:latin typeface="Arial MT"/>
                <a:cs typeface="Arial MT"/>
              </a:rPr>
              <a:t> or</a:t>
            </a:r>
            <a:r>
              <a:rPr sz="3200" spc="88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report.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Information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dirty="0">
                <a:latin typeface="Arial MT"/>
                <a:cs typeface="Arial MT"/>
              </a:rPr>
              <a:t> bibliographies</a:t>
            </a:r>
            <a:r>
              <a:rPr sz="3200" spc="8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8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taken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right from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source.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101600" marR="109855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includes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all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sources-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books, </a:t>
            </a:r>
            <a:r>
              <a:rPr sz="3200" spc="-5" dirty="0">
                <a:latin typeface="Arial MT"/>
                <a:cs typeface="Arial MT"/>
              </a:rPr>
              <a:t>journals,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magazines,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websites, </a:t>
            </a:r>
            <a:r>
              <a:rPr sz="3200" spc="-5" dirty="0">
                <a:latin typeface="Arial MT"/>
                <a:cs typeface="Arial MT"/>
              </a:rPr>
              <a:t>articles</a:t>
            </a:r>
            <a:r>
              <a:rPr sz="3200" dirty="0">
                <a:latin typeface="Arial MT"/>
                <a:cs typeface="Arial MT"/>
              </a:rPr>
              <a:t> etc.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300">
              <a:latin typeface="Arial MT"/>
              <a:cs typeface="Arial MT"/>
            </a:endParaRPr>
          </a:p>
          <a:p>
            <a:pPr marL="101600" marR="1007744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Organized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alphabetically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listing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authors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name</a:t>
            </a:r>
            <a:r>
              <a:rPr sz="3200" spc="-5" dirty="0">
                <a:latin typeface="Arial MT"/>
                <a:cs typeface="Arial MT"/>
              </a:rPr>
              <a:t> in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reverse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order.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497840"/>
            <a:ext cx="2111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Purposes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270"/>
            <a:ext cx="150495" cy="2387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44320"/>
            <a:ext cx="7728584" cy="324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4445">
              <a:lnSpc>
                <a:spcPct val="1107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Solve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problem. </a:t>
            </a:r>
            <a:r>
              <a:rPr sz="2800" spc="-5" dirty="0">
                <a:latin typeface="Calibri"/>
                <a:cs typeface="Calibri"/>
              </a:rPr>
              <a:t> Alter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procedure.</a:t>
            </a:r>
            <a:endParaRPr sz="2800">
              <a:latin typeface="Calibri"/>
              <a:cs typeface="Calibri"/>
            </a:endParaRPr>
          </a:p>
          <a:p>
            <a:pPr marL="12700" marR="3867150">
              <a:lnSpc>
                <a:spcPct val="110700"/>
              </a:lnSpc>
            </a:pP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answers to </a:t>
            </a:r>
            <a:r>
              <a:rPr sz="2800" spc="-10" dirty="0">
                <a:latin typeface="Calibri"/>
                <a:cs typeface="Calibri"/>
              </a:rPr>
              <a:t>questions.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Offer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advice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training.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745"/>
              </a:spcBef>
            </a:pPr>
            <a:r>
              <a:rPr sz="2800" spc="-10" dirty="0">
                <a:latin typeface="Calibri"/>
                <a:cs typeface="Calibri"/>
              </a:rPr>
              <a:t>Conduct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research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topic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interest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spc="-10" dirty="0">
                <a:latin typeface="Calibri"/>
                <a:cs typeface="Calibri"/>
              </a:rPr>
              <a:t>obtaining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commercial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contracts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31672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280659"/>
            <a:ext cx="115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990" y="209550"/>
            <a:ext cx="1431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B</a:t>
            </a:r>
            <a:r>
              <a:rPr b="1" spc="5" dirty="0">
                <a:latin typeface="Calibri"/>
                <a:cs typeface="Calibri"/>
              </a:rPr>
              <a:t>o</a:t>
            </a:r>
            <a:r>
              <a:rPr b="1" spc="-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21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AABC5"/>
                </a:solidFill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871220"/>
            <a:ext cx="7718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AABC5"/>
                </a:solidFill>
                <a:latin typeface="Calibri"/>
                <a:cs typeface="Calibri"/>
              </a:rPr>
              <a:t>Okuda, M., </a:t>
            </a:r>
            <a:r>
              <a:rPr sz="2800" b="1" dirty="0">
                <a:solidFill>
                  <a:srgbClr val="4AABC5"/>
                </a:solidFill>
                <a:latin typeface="Calibri"/>
                <a:cs typeface="Calibri"/>
              </a:rPr>
              <a:t>&amp; </a:t>
            </a:r>
            <a:r>
              <a:rPr sz="2800" b="1" spc="-5" dirty="0">
                <a:solidFill>
                  <a:srgbClr val="4AABC5"/>
                </a:solidFill>
                <a:latin typeface="Calibri"/>
                <a:cs typeface="Calibri"/>
              </a:rPr>
              <a:t>Okuda, </a:t>
            </a:r>
            <a:r>
              <a:rPr sz="2800" b="1" dirty="0">
                <a:solidFill>
                  <a:srgbClr val="4AABC5"/>
                </a:solidFill>
                <a:latin typeface="Calibri"/>
                <a:cs typeface="Calibri"/>
              </a:rPr>
              <a:t>D.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(1993). </a:t>
            </a:r>
            <a:r>
              <a:rPr sz="2800" b="1" i="1" spc="-5" dirty="0">
                <a:solidFill>
                  <a:srgbClr val="6F2F9F"/>
                </a:solidFill>
                <a:latin typeface="Calibri"/>
                <a:cs typeface="Calibri"/>
              </a:rPr>
              <a:t>Star trek </a:t>
            </a:r>
            <a:r>
              <a:rPr sz="2800" b="1" i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6F2F9F"/>
                </a:solidFill>
                <a:latin typeface="Calibri"/>
                <a:cs typeface="Calibri"/>
              </a:rPr>
              <a:t>chronology: The history </a:t>
            </a:r>
            <a:r>
              <a:rPr sz="2800" b="1" i="1" dirty="0">
                <a:solidFill>
                  <a:srgbClr val="6F2F9F"/>
                </a:solidFill>
                <a:latin typeface="Calibri"/>
                <a:cs typeface="Calibri"/>
              </a:rPr>
              <a:t>of </a:t>
            </a:r>
            <a:r>
              <a:rPr sz="2800" b="1" i="1" spc="-5" dirty="0">
                <a:solidFill>
                  <a:srgbClr val="6F2F9F"/>
                </a:solidFill>
                <a:latin typeface="Calibri"/>
                <a:cs typeface="Calibri"/>
              </a:rPr>
              <a:t>the future. </a:t>
            </a:r>
            <a:r>
              <a:rPr sz="2800" b="1" spc="-5" dirty="0">
                <a:solidFill>
                  <a:srgbClr val="9ABA58"/>
                </a:solidFill>
                <a:latin typeface="Calibri"/>
                <a:cs typeface="Calibri"/>
              </a:rPr>
              <a:t>New York, </a:t>
            </a:r>
            <a:r>
              <a:rPr sz="2800" b="1" spc="-10" dirty="0">
                <a:solidFill>
                  <a:srgbClr val="9ABA58"/>
                </a:solidFill>
                <a:latin typeface="Calibri"/>
                <a:cs typeface="Calibri"/>
              </a:rPr>
              <a:t>NY: </a:t>
            </a:r>
            <a:r>
              <a:rPr sz="2800" b="1" spc="-620" dirty="0">
                <a:solidFill>
                  <a:srgbClr val="9ABA58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36B09"/>
                </a:solidFill>
                <a:latin typeface="Calibri"/>
                <a:cs typeface="Calibri"/>
              </a:rPr>
              <a:t>Pocket Books.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150109"/>
            <a:ext cx="6735445" cy="311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548DD4"/>
                </a:solidFill>
                <a:latin typeface="Calibri"/>
                <a:cs typeface="Calibri"/>
              </a:rPr>
              <a:t>Name of the author (sir name and first initial) </a:t>
            </a:r>
            <a:r>
              <a:rPr sz="2800" b="1" spc="-620" dirty="0">
                <a:solidFill>
                  <a:srgbClr val="548DD4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548DD4"/>
                </a:solidFill>
                <a:latin typeface="Calibri"/>
                <a:cs typeface="Calibri"/>
              </a:rPr>
              <a:t>Full stop</a:t>
            </a:r>
            <a:endParaRPr sz="2800">
              <a:latin typeface="Calibri"/>
              <a:cs typeface="Calibri"/>
            </a:endParaRPr>
          </a:p>
          <a:p>
            <a:pPr marL="12700" marR="2880995">
              <a:lnSpc>
                <a:spcPct val="120700"/>
              </a:lnSpc>
              <a:spcBef>
                <a:spcPts val="5"/>
              </a:spcBef>
              <a:tabLst>
                <a:tab pos="2727325" algn="l"/>
              </a:tabLst>
            </a:pPr>
            <a:r>
              <a:rPr sz="2800" b="1" spc="-5" dirty="0">
                <a:latin typeface="Calibri"/>
                <a:cs typeface="Calibri"/>
              </a:rPr>
              <a:t>Date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year	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(1970</a:t>
            </a:r>
            <a:r>
              <a:rPr sz="28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). </a:t>
            </a:r>
            <a:r>
              <a:rPr sz="2800" b="1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Name of the book 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: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Italics </a:t>
            </a:r>
            <a:r>
              <a:rPr sz="2800" b="1" spc="-6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91CF4F"/>
                </a:solidFill>
                <a:latin typeface="Calibri"/>
                <a:cs typeface="Calibri"/>
              </a:rPr>
              <a:t>Place of publication </a:t>
            </a:r>
            <a:r>
              <a:rPr sz="2800" b="1" dirty="0">
                <a:solidFill>
                  <a:srgbClr val="91CF4F"/>
                </a:solidFill>
                <a:latin typeface="Calibri"/>
                <a:cs typeface="Calibri"/>
              </a:rPr>
              <a:t>: </a:t>
            </a:r>
            <a:r>
              <a:rPr sz="2800" b="1" spc="5" dirty="0">
                <a:solidFill>
                  <a:srgbClr val="91CF4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36B09"/>
                </a:solidFill>
                <a:latin typeface="Calibri"/>
                <a:cs typeface="Calibri"/>
              </a:rPr>
              <a:t>Name</a:t>
            </a:r>
            <a:r>
              <a:rPr sz="2800" b="1" spc="-15" dirty="0">
                <a:solidFill>
                  <a:srgbClr val="E36B09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36B09"/>
                </a:solidFill>
                <a:latin typeface="Calibri"/>
                <a:cs typeface="Calibri"/>
              </a:rPr>
              <a:t>of publisher.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239" y="246379"/>
            <a:ext cx="3522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Journal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Article: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7420"/>
            <a:ext cx="7969884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548DD4"/>
                </a:solidFill>
                <a:latin typeface="Calibri"/>
                <a:cs typeface="Calibri"/>
              </a:rPr>
              <a:t>Devine, P. G., </a:t>
            </a:r>
            <a:r>
              <a:rPr sz="3200" b="1" dirty="0">
                <a:solidFill>
                  <a:srgbClr val="548DD4"/>
                </a:solidFill>
                <a:latin typeface="Calibri"/>
                <a:cs typeface="Calibri"/>
              </a:rPr>
              <a:t>&amp; </a:t>
            </a:r>
            <a:r>
              <a:rPr sz="3200" b="1" spc="-5" dirty="0">
                <a:solidFill>
                  <a:srgbClr val="548DD4"/>
                </a:solidFill>
                <a:latin typeface="Calibri"/>
                <a:cs typeface="Calibri"/>
              </a:rPr>
              <a:t>Sherman, S. J. </a:t>
            </a:r>
            <a:r>
              <a:rPr sz="3200" b="1" spc="-5" dirty="0">
                <a:solidFill>
                  <a:srgbClr val="00AF4F"/>
                </a:solidFill>
                <a:latin typeface="Calibri"/>
                <a:cs typeface="Calibri"/>
              </a:rPr>
              <a:t>(1992). </a:t>
            </a:r>
            <a:r>
              <a:rPr sz="3200" b="1" dirty="0">
                <a:solidFill>
                  <a:srgbClr val="00AF4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36B09"/>
                </a:solidFill>
                <a:latin typeface="Calibri"/>
                <a:cs typeface="Calibri"/>
              </a:rPr>
              <a:t>Intuitive </a:t>
            </a:r>
            <a:r>
              <a:rPr sz="3200" b="1" spc="-5" dirty="0">
                <a:solidFill>
                  <a:srgbClr val="E36B09"/>
                </a:solidFill>
                <a:latin typeface="Calibri"/>
                <a:cs typeface="Calibri"/>
              </a:rPr>
              <a:t>versus </a:t>
            </a:r>
            <a:r>
              <a:rPr sz="3200" b="1" dirty="0">
                <a:solidFill>
                  <a:srgbClr val="E36B09"/>
                </a:solidFill>
                <a:latin typeface="Calibri"/>
                <a:cs typeface="Calibri"/>
              </a:rPr>
              <a:t>rational </a:t>
            </a:r>
            <a:r>
              <a:rPr sz="3200" b="1" spc="-5" dirty="0">
                <a:solidFill>
                  <a:srgbClr val="E36B09"/>
                </a:solidFill>
                <a:latin typeface="Calibri"/>
                <a:cs typeface="Calibri"/>
              </a:rPr>
              <a:t>judgment </a:t>
            </a:r>
            <a:r>
              <a:rPr sz="3200" b="1" dirty="0">
                <a:solidFill>
                  <a:srgbClr val="E36B09"/>
                </a:solidFill>
                <a:latin typeface="Calibri"/>
                <a:cs typeface="Calibri"/>
              </a:rPr>
              <a:t>and the </a:t>
            </a:r>
            <a:r>
              <a:rPr sz="3200" b="1" spc="5" dirty="0">
                <a:solidFill>
                  <a:srgbClr val="E36B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36B09"/>
                </a:solidFill>
                <a:latin typeface="Calibri"/>
                <a:cs typeface="Calibri"/>
              </a:rPr>
              <a:t>role of stereotyping in the </a:t>
            </a:r>
            <a:r>
              <a:rPr sz="3200" b="1" spc="-5" dirty="0">
                <a:solidFill>
                  <a:srgbClr val="E36B09"/>
                </a:solidFill>
                <a:latin typeface="Calibri"/>
                <a:cs typeface="Calibri"/>
              </a:rPr>
              <a:t>human </a:t>
            </a:r>
            <a:r>
              <a:rPr sz="3200" b="1" dirty="0">
                <a:solidFill>
                  <a:srgbClr val="E36B09"/>
                </a:solidFill>
                <a:latin typeface="Calibri"/>
                <a:cs typeface="Calibri"/>
              </a:rPr>
              <a:t>condition: </a:t>
            </a:r>
            <a:r>
              <a:rPr sz="3200" b="1" spc="5" dirty="0">
                <a:solidFill>
                  <a:srgbClr val="E36B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36B09"/>
                </a:solidFill>
                <a:latin typeface="Calibri"/>
                <a:cs typeface="Calibri"/>
              </a:rPr>
              <a:t>Kirk</a:t>
            </a:r>
            <a:r>
              <a:rPr sz="3200" b="1" spc="-15" dirty="0">
                <a:solidFill>
                  <a:srgbClr val="E36B09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E36B09"/>
                </a:solidFill>
                <a:latin typeface="Calibri"/>
                <a:cs typeface="Calibri"/>
              </a:rPr>
              <a:t>or</a:t>
            </a:r>
            <a:r>
              <a:rPr sz="3200" b="1" spc="-10" dirty="0">
                <a:solidFill>
                  <a:srgbClr val="E36B0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E36B09"/>
                </a:solidFill>
                <a:latin typeface="Calibri"/>
                <a:cs typeface="Calibri"/>
              </a:rPr>
              <a:t>Spock?</a:t>
            </a:r>
            <a:r>
              <a:rPr sz="3200" b="1" spc="-10" dirty="0">
                <a:solidFill>
                  <a:srgbClr val="E36B09"/>
                </a:solid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FFBF00"/>
                </a:solidFill>
                <a:latin typeface="Calibri"/>
                <a:cs typeface="Calibri"/>
              </a:rPr>
              <a:t>Psychological</a:t>
            </a:r>
            <a:r>
              <a:rPr sz="3200" b="1" i="1" spc="-5" dirty="0">
                <a:solidFill>
                  <a:srgbClr val="FFBF00"/>
                </a:solid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FFBF00"/>
                </a:solidFill>
                <a:latin typeface="Calibri"/>
                <a:cs typeface="Calibri"/>
              </a:rPr>
              <a:t>Inquiry,</a:t>
            </a:r>
            <a:r>
              <a:rPr sz="3200" b="1" i="1" spc="-10" dirty="0">
                <a:solidFill>
                  <a:srgbClr val="FFBF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938953"/>
                </a:solidFill>
                <a:latin typeface="Calibri"/>
                <a:cs typeface="Calibri"/>
              </a:rPr>
              <a:t>153-159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79090"/>
            <a:ext cx="150495" cy="25996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solidFill>
                  <a:srgbClr val="548DD4"/>
                </a:solidFill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00AF4F"/>
                </a:solidFill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E36B09"/>
                </a:solidFill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FFBF00"/>
                </a:solidFill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938953"/>
                </a:solidFill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93670">
              <a:lnSpc>
                <a:spcPct val="120800"/>
              </a:lnSpc>
              <a:spcBef>
                <a:spcPts val="100"/>
              </a:spcBef>
            </a:pPr>
            <a:r>
              <a:rPr spc="-10" dirty="0"/>
              <a:t>A</a:t>
            </a:r>
            <a:r>
              <a:rPr spc="-5" dirty="0"/>
              <a:t>utho</a:t>
            </a:r>
            <a:r>
              <a:rPr dirty="0"/>
              <a:t>rs  </a:t>
            </a:r>
            <a:r>
              <a:rPr spc="-5" dirty="0">
                <a:solidFill>
                  <a:srgbClr val="00AF4F"/>
                </a:solidFill>
              </a:rPr>
              <a:t>Date</a:t>
            </a: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pc="-5" dirty="0">
                <a:solidFill>
                  <a:srgbClr val="E36B09"/>
                </a:solidFill>
              </a:rPr>
              <a:t>Title</a:t>
            </a:r>
            <a:r>
              <a:rPr spc="-25" dirty="0">
                <a:solidFill>
                  <a:srgbClr val="E36B09"/>
                </a:solidFill>
              </a:rPr>
              <a:t> </a:t>
            </a:r>
            <a:r>
              <a:rPr spc="-5" dirty="0">
                <a:solidFill>
                  <a:srgbClr val="E36B09"/>
                </a:solidFill>
              </a:rPr>
              <a:t>of</a:t>
            </a:r>
            <a:r>
              <a:rPr spc="-20" dirty="0">
                <a:solidFill>
                  <a:srgbClr val="E36B09"/>
                </a:solidFill>
              </a:rPr>
              <a:t> </a:t>
            </a:r>
            <a:r>
              <a:rPr spc="-5" dirty="0">
                <a:solidFill>
                  <a:srgbClr val="E36B09"/>
                </a:solidFill>
              </a:rPr>
              <a:t>the</a:t>
            </a:r>
            <a:r>
              <a:rPr spc="-10" dirty="0">
                <a:solidFill>
                  <a:srgbClr val="E36B09"/>
                </a:solidFill>
              </a:rPr>
              <a:t> </a:t>
            </a:r>
            <a:r>
              <a:rPr spc="-5" dirty="0">
                <a:solidFill>
                  <a:srgbClr val="E36B09"/>
                </a:solidFill>
              </a:rPr>
              <a:t>article</a:t>
            </a:r>
          </a:p>
          <a:p>
            <a:pPr marL="12700" marR="5080">
              <a:lnSpc>
                <a:spcPct val="120800"/>
              </a:lnSpc>
            </a:pPr>
            <a:r>
              <a:rPr spc="-5" dirty="0">
                <a:solidFill>
                  <a:srgbClr val="FFBF00"/>
                </a:solidFill>
              </a:rPr>
              <a:t>Title of periodical in italics </a:t>
            </a:r>
            <a:r>
              <a:rPr spc="-620" dirty="0">
                <a:solidFill>
                  <a:srgbClr val="FFBF00"/>
                </a:solidFill>
              </a:rPr>
              <a:t> </a:t>
            </a:r>
            <a:r>
              <a:rPr spc="-5" dirty="0">
                <a:solidFill>
                  <a:srgbClr val="938953"/>
                </a:solidFill>
              </a:rPr>
              <a:t>Page</a:t>
            </a:r>
            <a:r>
              <a:rPr spc="-10" dirty="0">
                <a:solidFill>
                  <a:srgbClr val="938953"/>
                </a:solidFill>
              </a:rPr>
              <a:t> no's</a:t>
            </a: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8901430" cy="5426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AESTHETICS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CHECKLIST</a:t>
            </a:r>
            <a:endParaRPr sz="2800">
              <a:latin typeface="Calibri"/>
              <a:cs typeface="Calibri"/>
            </a:endParaRPr>
          </a:p>
          <a:p>
            <a:pPr marL="363855" marR="460375" indent="-36385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63855" algn="l"/>
              </a:tabLst>
            </a:pPr>
            <a:r>
              <a:rPr sz="2800" spc="-5" dirty="0">
                <a:latin typeface="Calibri"/>
                <a:cs typeface="Calibri"/>
              </a:rPr>
              <a:t>Does the cover express </a:t>
            </a:r>
            <a:r>
              <a:rPr sz="2800" spc="-10" dirty="0">
                <a:latin typeface="Calibri"/>
                <a:cs typeface="Calibri"/>
              </a:rPr>
              <a:t>something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content of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proposal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nature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your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organization?</a:t>
            </a:r>
            <a:endParaRPr sz="2800">
              <a:latin typeface="Calibri"/>
              <a:cs typeface="Calibri"/>
            </a:endParaRPr>
          </a:p>
          <a:p>
            <a:pPr marL="363220" indent="-35115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363855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Table of </a:t>
            </a:r>
            <a:r>
              <a:rPr sz="2800" spc="-10" dirty="0">
                <a:latin typeface="Calibri"/>
                <a:cs typeface="Calibri"/>
              </a:rPr>
              <a:t>Contents?</a:t>
            </a:r>
            <a:endParaRPr sz="2800">
              <a:latin typeface="Calibri"/>
              <a:cs typeface="Calibri"/>
            </a:endParaRPr>
          </a:p>
          <a:p>
            <a:pPr marL="363855" marR="1323340" indent="-36385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63855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title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page with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necessary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background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describing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document?</a:t>
            </a:r>
            <a:endParaRPr sz="2800">
              <a:latin typeface="Calibri"/>
              <a:cs typeface="Calibri"/>
            </a:endParaRPr>
          </a:p>
          <a:p>
            <a:pPr marL="363220" indent="-35115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363855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summary 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 more than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3/4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page long?</a:t>
            </a:r>
            <a:endParaRPr sz="2800">
              <a:latin typeface="Calibri"/>
              <a:cs typeface="Calibri"/>
            </a:endParaRPr>
          </a:p>
          <a:p>
            <a:pPr marL="363855" marR="5080" indent="-36385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63855" algn="l"/>
              </a:tabLst>
            </a:pPr>
            <a:r>
              <a:rPr sz="2800" spc="-5" dirty="0">
                <a:latin typeface="Calibri"/>
                <a:cs typeface="Calibri"/>
              </a:rPr>
              <a:t>Does the organization of the proposal enhance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content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make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easy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find/avoid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information?</a:t>
            </a:r>
            <a:endParaRPr sz="2800">
              <a:latin typeface="Calibri"/>
              <a:cs typeface="Calibri"/>
            </a:endParaRPr>
          </a:p>
          <a:p>
            <a:pPr marL="363220" indent="-35115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63855" algn="l"/>
              </a:tabLst>
            </a:pP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margins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consistent?</a:t>
            </a:r>
            <a:endParaRPr sz="2800">
              <a:latin typeface="Calibri"/>
              <a:cs typeface="Calibri"/>
            </a:endParaRPr>
          </a:p>
          <a:p>
            <a:pPr marL="363220" indent="-35115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363855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pagination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accurate?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65760"/>
            <a:ext cx="8060055" cy="51092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9890" indent="-377825">
              <a:lnSpc>
                <a:spcPct val="100000"/>
              </a:lnSpc>
              <a:spcBef>
                <a:spcPts val="480"/>
              </a:spcBef>
              <a:buSzPct val="114285"/>
              <a:buFont typeface="Calibri"/>
              <a:buAutoNum type="arabicPeriod" startAt="8"/>
              <a:tabLst>
                <a:tab pos="390525" algn="l"/>
              </a:tabLst>
            </a:pPr>
            <a:r>
              <a:rPr sz="2800" spc="-10" dirty="0">
                <a:latin typeface="Calibri"/>
                <a:cs typeface="Calibri"/>
              </a:rPr>
              <a:t>Did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type-style?</a:t>
            </a:r>
            <a:endParaRPr sz="2800">
              <a:latin typeface="Calibri"/>
              <a:cs typeface="Calibri"/>
            </a:endParaRPr>
          </a:p>
          <a:p>
            <a:pPr marL="363220" indent="-351155">
              <a:lnSpc>
                <a:spcPct val="100000"/>
              </a:lnSpc>
              <a:spcBef>
                <a:spcPts val="700"/>
              </a:spcBef>
              <a:buAutoNum type="arabicPeriod" startAt="8"/>
              <a:tabLst>
                <a:tab pos="363855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copying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high-quality?</a:t>
            </a:r>
            <a:endParaRPr sz="2800">
              <a:latin typeface="Calibri"/>
              <a:cs typeface="Calibri"/>
            </a:endParaRPr>
          </a:p>
          <a:p>
            <a:pPr marL="543560" indent="-531495">
              <a:lnSpc>
                <a:spcPct val="100000"/>
              </a:lnSpc>
              <a:spcBef>
                <a:spcPts val="690"/>
              </a:spcBef>
              <a:buAutoNum type="arabicPeriod" startAt="8"/>
              <a:tabLst>
                <a:tab pos="544195" algn="l"/>
              </a:tabLst>
            </a:pPr>
            <a:r>
              <a:rPr sz="2800" spc="-10" dirty="0">
                <a:latin typeface="Calibri"/>
                <a:cs typeface="Calibri"/>
              </a:rPr>
              <a:t>Did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narrate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footnote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543560" indent="-531495">
              <a:lnSpc>
                <a:spcPct val="100000"/>
              </a:lnSpc>
              <a:spcBef>
                <a:spcPts val="700"/>
              </a:spcBef>
              <a:buAutoNum type="arabicPeriod" startAt="8"/>
              <a:tabLst>
                <a:tab pos="544195" algn="l"/>
              </a:tabLst>
            </a:pPr>
            <a:r>
              <a:rPr sz="2800" spc="-10" dirty="0">
                <a:latin typeface="Calibri"/>
                <a:cs typeface="Calibri"/>
              </a:rPr>
              <a:t>Did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coding?</a:t>
            </a:r>
            <a:endParaRPr sz="2800">
              <a:latin typeface="Calibri"/>
              <a:cs typeface="Calibri"/>
            </a:endParaRPr>
          </a:p>
          <a:p>
            <a:pPr marL="543560" indent="-531495">
              <a:lnSpc>
                <a:spcPct val="100000"/>
              </a:lnSpc>
              <a:spcBef>
                <a:spcPts val="690"/>
              </a:spcBef>
              <a:buAutoNum type="arabicPeriod" startAt="8"/>
              <a:tabLst>
                <a:tab pos="544195" algn="l"/>
              </a:tabLst>
            </a:pPr>
            <a:r>
              <a:rPr sz="2800" spc="-10" dirty="0">
                <a:latin typeface="Calibri"/>
                <a:cs typeface="Calibri"/>
              </a:rPr>
              <a:t>Did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avoid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unnecessary charts,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diagrams?</a:t>
            </a:r>
            <a:endParaRPr sz="2800">
              <a:latin typeface="Calibri"/>
              <a:cs typeface="Calibri"/>
            </a:endParaRPr>
          </a:p>
          <a:p>
            <a:pPr marL="543560" indent="-531495">
              <a:lnSpc>
                <a:spcPct val="100000"/>
              </a:lnSpc>
              <a:spcBef>
                <a:spcPts val="700"/>
              </a:spcBef>
              <a:buAutoNum type="arabicPeriod" startAt="8"/>
              <a:tabLst>
                <a:tab pos="544195" algn="l"/>
              </a:tabLst>
            </a:pP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binding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attractive?</a:t>
            </a:r>
            <a:endParaRPr sz="2800">
              <a:latin typeface="Calibri"/>
              <a:cs typeface="Calibri"/>
            </a:endParaRPr>
          </a:p>
          <a:p>
            <a:pPr marL="543560" indent="-531495">
              <a:lnSpc>
                <a:spcPct val="100000"/>
              </a:lnSpc>
              <a:spcBef>
                <a:spcPts val="700"/>
              </a:spcBef>
              <a:buAutoNum type="arabicPeriod" startAt="8"/>
              <a:tabLst>
                <a:tab pos="544195" algn="l"/>
              </a:tabLst>
            </a:pP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reviewed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spelling/grammar/diction?</a:t>
            </a:r>
            <a:endParaRPr sz="2800">
              <a:latin typeface="Calibri"/>
              <a:cs typeface="Calibri"/>
            </a:endParaRPr>
          </a:p>
          <a:p>
            <a:pPr marL="543560" indent="-531495">
              <a:lnSpc>
                <a:spcPct val="100000"/>
              </a:lnSpc>
              <a:spcBef>
                <a:spcPts val="690"/>
              </a:spcBef>
              <a:buAutoNum type="arabicPeriod" startAt="8"/>
              <a:tabLst>
                <a:tab pos="544195" algn="l"/>
              </a:tabLst>
            </a:pP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typing </a:t>
            </a:r>
            <a:r>
              <a:rPr sz="2800" spc="-5" dirty="0">
                <a:latin typeface="Calibri"/>
                <a:cs typeface="Calibri"/>
              </a:rPr>
              <a:t>accurate?</a:t>
            </a:r>
            <a:endParaRPr sz="2800">
              <a:latin typeface="Calibri"/>
              <a:cs typeface="Calibri"/>
            </a:endParaRPr>
          </a:p>
          <a:p>
            <a:pPr marL="355600" marR="600075" indent="-342900">
              <a:lnSpc>
                <a:spcPct val="100000"/>
              </a:lnSpc>
              <a:spcBef>
                <a:spcPts val="700"/>
              </a:spcBef>
              <a:buAutoNum type="arabicPeriod" startAt="8"/>
              <a:tabLst>
                <a:tab pos="544195" algn="l"/>
              </a:tabLst>
            </a:pPr>
            <a:r>
              <a:rPr sz="2800" spc="-5" dirty="0">
                <a:latin typeface="Calibri"/>
                <a:cs typeface="Calibri"/>
              </a:rPr>
              <a:t>Are the</a:t>
            </a:r>
            <a:r>
              <a:rPr sz="2800" spc="-10" dirty="0">
                <a:latin typeface="Calibri"/>
                <a:cs typeface="Calibri"/>
              </a:rPr>
              <a:t> section-headings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clear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-5" dirty="0">
                <a:latin typeface="Calibri"/>
                <a:cs typeface="Calibri"/>
              </a:rPr>
              <a:t> consistent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format?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829" y="497840"/>
            <a:ext cx="4498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0" dirty="0"/>
              <a:t> </a:t>
            </a:r>
            <a:r>
              <a:rPr dirty="0"/>
              <a:t>Review</a:t>
            </a:r>
            <a:r>
              <a:rPr spc="-25" dirty="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2220"/>
            <a:ext cx="7744459" cy="481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Process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sponsor.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Remember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 reviewers may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expertise in your field, may not share your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interest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enthusiasm </a:t>
            </a:r>
            <a:r>
              <a:rPr sz="320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project, may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overworked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underpaid.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500">
              <a:latin typeface="Calibri"/>
              <a:cs typeface="Calibri"/>
            </a:endParaRPr>
          </a:p>
          <a:p>
            <a:pPr marL="355600" marR="172085" indent="-342900">
              <a:lnSpc>
                <a:spcPts val="3829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  <a:tab pos="2207260" algn="l"/>
              </a:tabLst>
            </a:pPr>
            <a:r>
              <a:rPr sz="3200" dirty="0">
                <a:latin typeface="Calibri"/>
                <a:cs typeface="Calibri"/>
              </a:rPr>
              <a:t>Key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point:	Make your proposal easy for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reviewer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789" y="246379"/>
            <a:ext cx="5647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20" dirty="0"/>
              <a:t> </a:t>
            </a:r>
            <a:r>
              <a:rPr dirty="0"/>
              <a:t>Points</a:t>
            </a:r>
            <a:r>
              <a:rPr spc="-3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2020"/>
            <a:ext cx="7167245" cy="51231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Project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planning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key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Project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overall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goals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plan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Place your </a:t>
            </a:r>
            <a:r>
              <a:rPr sz="3200" dirty="0">
                <a:latin typeface="Calibri"/>
                <a:cs typeface="Calibri"/>
              </a:rPr>
              <a:t>project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context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Discuss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your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expected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results</a:t>
            </a:r>
            <a:endParaRPr sz="3200">
              <a:latin typeface="Calibri"/>
              <a:cs typeface="Calibri"/>
            </a:endParaRPr>
          </a:p>
          <a:p>
            <a:pPr marL="355600" marR="43942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Anticipate problems in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project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propose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alternative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strategies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Write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reviewers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Budget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your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339" y="749300"/>
            <a:ext cx="6501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Common</a:t>
            </a:r>
            <a:r>
              <a:rPr sz="4000" spc="-25" dirty="0"/>
              <a:t> </a:t>
            </a:r>
            <a:r>
              <a:rPr sz="4000" spc="-5" dirty="0"/>
              <a:t>Reasons</a:t>
            </a:r>
            <a:r>
              <a:rPr sz="4000" spc="-20" dirty="0"/>
              <a:t> </a:t>
            </a:r>
            <a:r>
              <a:rPr sz="4000" spc="-5" dirty="0"/>
              <a:t>for</a:t>
            </a:r>
            <a:r>
              <a:rPr sz="4000" spc="-10" dirty="0"/>
              <a:t> </a:t>
            </a:r>
            <a:r>
              <a:rPr sz="4000" dirty="0"/>
              <a:t>Rejection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0739" y="1772920"/>
            <a:ext cx="6738620" cy="40589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27330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888888"/>
                </a:solidFill>
                <a:latin typeface="Calibri"/>
                <a:cs typeface="Calibri"/>
              </a:rPr>
              <a:t>Mechanical</a:t>
            </a:r>
            <a:r>
              <a:rPr sz="2800" b="1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888888"/>
                </a:solidFill>
                <a:latin typeface="Calibri"/>
                <a:cs typeface="Calibri"/>
              </a:rPr>
              <a:t>Reasons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700"/>
              </a:spcBef>
              <a:buChar char="-"/>
              <a:tabLst>
                <a:tab pos="202565" algn="l"/>
              </a:tabLst>
            </a:pP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Submission deadline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not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met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690"/>
              </a:spcBef>
              <a:buChar char="-"/>
              <a:tabLst>
                <a:tab pos="202565" algn="l"/>
              </a:tabLst>
            </a:pP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Guidelines</a:t>
            </a:r>
            <a:r>
              <a:rPr sz="28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not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followed</a:t>
            </a:r>
            <a:r>
              <a:rPr sz="28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888888"/>
                </a:solidFill>
                <a:latin typeface="Calibri"/>
                <a:cs typeface="Calibri"/>
              </a:rPr>
              <a:t>exactly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  <a:buChar char="-"/>
              <a:tabLst>
                <a:tab pos="202565" algn="l"/>
                <a:tab pos="6412865" algn="l"/>
              </a:tabLst>
            </a:pPr>
            <a:r>
              <a:rPr sz="2800" spc="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le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e or 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ncle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ar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s of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e	or 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more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700"/>
              </a:spcBef>
              <a:buChar char="-"/>
              <a:tabLst>
                <a:tab pos="202565" algn="l"/>
              </a:tabLst>
            </a:pP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Highly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partisan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positions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 on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 issues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690"/>
              </a:spcBef>
              <a:buChar char="-"/>
              <a:tabLst>
                <a:tab pos="202565" algn="l"/>
              </a:tabLst>
            </a:pP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Poor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writing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700"/>
              </a:spcBef>
              <a:buChar char="-"/>
              <a:tabLst>
                <a:tab pos="202565" algn="l"/>
              </a:tabLst>
            </a:pP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Carelessness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 inattention 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detail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369" y="520700"/>
            <a:ext cx="6704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Reasons</a:t>
            </a:r>
            <a:r>
              <a:rPr sz="4000" spc="-10" dirty="0"/>
              <a:t> </a:t>
            </a:r>
            <a:r>
              <a:rPr sz="4000" dirty="0"/>
              <a:t>for</a:t>
            </a:r>
            <a:r>
              <a:rPr sz="4000" spc="-10" dirty="0"/>
              <a:t> </a:t>
            </a:r>
            <a:r>
              <a:rPr sz="4000" spc="-5" dirty="0"/>
              <a:t>Rejection</a:t>
            </a:r>
            <a:r>
              <a:rPr sz="4000" spc="-10" dirty="0"/>
              <a:t> </a:t>
            </a:r>
            <a:r>
              <a:rPr sz="4000" spc="-5" dirty="0"/>
              <a:t>continued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15720"/>
            <a:ext cx="6612255" cy="47485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26945">
              <a:lnSpc>
                <a:spcPct val="100000"/>
              </a:lnSpc>
              <a:spcBef>
                <a:spcPts val="459"/>
              </a:spcBef>
            </a:pPr>
            <a:r>
              <a:rPr sz="2800" b="1" spc="-5" dirty="0">
                <a:solidFill>
                  <a:srgbClr val="888888"/>
                </a:solidFill>
                <a:latin typeface="Calibri"/>
                <a:cs typeface="Calibri"/>
              </a:rPr>
              <a:t>Methodological</a:t>
            </a:r>
            <a:r>
              <a:rPr sz="2800" b="1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888888"/>
                </a:solidFill>
                <a:latin typeface="Calibri"/>
                <a:cs typeface="Calibri"/>
              </a:rPr>
              <a:t>Reasons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359"/>
              </a:spcBef>
              <a:buChar char="-"/>
              <a:tabLst>
                <a:tab pos="202565" algn="l"/>
              </a:tabLst>
            </a:pP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Lack</a:t>
            </a:r>
            <a:r>
              <a:rPr sz="28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originality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359"/>
              </a:spcBef>
              <a:buChar char="-"/>
              <a:tabLst>
                <a:tab pos="202565" algn="l"/>
              </a:tabLst>
            </a:pP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Methodology</a:t>
            </a:r>
            <a:r>
              <a:rPr sz="28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unsuited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purpose</a:t>
            </a:r>
            <a:endParaRPr sz="2800">
              <a:latin typeface="Calibri"/>
              <a:cs typeface="Calibri"/>
            </a:endParaRPr>
          </a:p>
          <a:p>
            <a:pPr marL="2650490">
              <a:lnSpc>
                <a:spcPct val="100000"/>
              </a:lnSpc>
              <a:spcBef>
                <a:spcPts val="359"/>
              </a:spcBef>
            </a:pPr>
            <a:r>
              <a:rPr sz="2800" b="1" spc="-10" dirty="0">
                <a:solidFill>
                  <a:srgbClr val="888888"/>
                </a:solidFill>
                <a:latin typeface="Calibri"/>
                <a:cs typeface="Calibri"/>
              </a:rPr>
              <a:t>Personnel</a:t>
            </a:r>
            <a:r>
              <a:rPr sz="2800" b="1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888888"/>
                </a:solidFill>
                <a:latin typeface="Calibri"/>
                <a:cs typeface="Calibri"/>
              </a:rPr>
              <a:t>Reasons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359"/>
              </a:spcBef>
              <a:buChar char="-"/>
              <a:tabLst>
                <a:tab pos="202565" algn="l"/>
              </a:tabLst>
            </a:pP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Unfamiliarity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with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 field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359"/>
              </a:spcBef>
              <a:buChar char="-"/>
              <a:tabLst>
                <a:tab pos="202565" algn="l"/>
              </a:tabLst>
            </a:pP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Unqualified</a:t>
            </a:r>
            <a:r>
              <a:rPr sz="28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perform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work</a:t>
            </a:r>
            <a:endParaRPr sz="2800">
              <a:latin typeface="Calibri"/>
              <a:cs typeface="Calibri"/>
            </a:endParaRPr>
          </a:p>
          <a:p>
            <a:pPr marL="2476500">
              <a:lnSpc>
                <a:spcPct val="100000"/>
              </a:lnSpc>
              <a:spcBef>
                <a:spcPts val="359"/>
              </a:spcBef>
            </a:pPr>
            <a:r>
              <a:rPr sz="2800" b="1" spc="-5" dirty="0">
                <a:solidFill>
                  <a:srgbClr val="888888"/>
                </a:solidFill>
                <a:latin typeface="Calibri"/>
                <a:cs typeface="Calibri"/>
              </a:rPr>
              <a:t>Cost-Benefit</a:t>
            </a:r>
            <a:r>
              <a:rPr sz="2800" b="1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888888"/>
                </a:solidFill>
                <a:latin typeface="Calibri"/>
                <a:cs typeface="Calibri"/>
              </a:rPr>
              <a:t>Reasons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359"/>
              </a:spcBef>
              <a:buChar char="-"/>
              <a:tabLst>
                <a:tab pos="202565" algn="l"/>
              </a:tabLst>
            </a:pP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Not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agency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priority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 for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this year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359"/>
              </a:spcBef>
              <a:buChar char="-"/>
              <a:tabLst>
                <a:tab pos="202565" algn="l"/>
              </a:tabLst>
            </a:pP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Unrealistic</a:t>
            </a:r>
            <a:r>
              <a:rPr sz="28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budget</a:t>
            </a:r>
            <a:endParaRPr sz="2800">
              <a:latin typeface="Calibri"/>
              <a:cs typeface="Calibri"/>
            </a:endParaRPr>
          </a:p>
          <a:p>
            <a:pPr marL="201930" indent="-189865">
              <a:lnSpc>
                <a:spcPct val="100000"/>
              </a:lnSpc>
              <a:spcBef>
                <a:spcPts val="350"/>
              </a:spcBef>
              <a:buChar char="-"/>
              <a:tabLst>
                <a:tab pos="202565" algn="l"/>
              </a:tabLst>
            </a:pP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Costs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out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proportion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 to</a:t>
            </a: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potential</a:t>
            </a:r>
            <a:r>
              <a:rPr sz="28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benefits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660" y="497840"/>
            <a:ext cx="6201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Preparing</a:t>
            </a:r>
            <a:r>
              <a:rPr spc="-2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next</a:t>
            </a:r>
            <a:r>
              <a:rPr spc="-20" dirty="0"/>
              <a:t> </a:t>
            </a:r>
            <a:r>
              <a:rPr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978140" cy="38442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funded, don’t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up!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Ask </a:t>
            </a:r>
            <a:r>
              <a:rPr sz="3200" spc="-5" dirty="0">
                <a:latin typeface="Calibri"/>
                <a:cs typeface="Calibri"/>
              </a:rPr>
              <a:t>sponsor </a:t>
            </a:r>
            <a:r>
              <a:rPr sz="3200" dirty="0">
                <a:latin typeface="Calibri"/>
                <a:cs typeface="Calibri"/>
              </a:rPr>
              <a:t>for reviewer’s </a:t>
            </a:r>
            <a:r>
              <a:rPr sz="3200" spc="-5" dirty="0">
                <a:latin typeface="Calibri"/>
                <a:cs typeface="Calibri"/>
              </a:rPr>
              <a:t>written comments,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available</a:t>
            </a:r>
            <a:endParaRPr sz="3200">
              <a:latin typeface="Calibri"/>
              <a:cs typeface="Calibri"/>
            </a:endParaRPr>
          </a:p>
          <a:p>
            <a:pPr marL="355600" marR="426084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Ask </a:t>
            </a:r>
            <a:r>
              <a:rPr sz="3200" spc="-5" dirty="0">
                <a:latin typeface="Calibri"/>
                <a:cs typeface="Calibri"/>
              </a:rPr>
              <a:t>if it </a:t>
            </a:r>
            <a:r>
              <a:rPr sz="3200" dirty="0">
                <a:latin typeface="Calibri"/>
                <a:cs typeface="Calibri"/>
              </a:rPr>
              <a:t>would </a:t>
            </a:r>
            <a:r>
              <a:rPr sz="3200" spc="-5" dirty="0">
                <a:latin typeface="Calibri"/>
                <a:cs typeface="Calibri"/>
              </a:rPr>
              <a:t>be worth </a:t>
            </a:r>
            <a:r>
              <a:rPr sz="3200" spc="-10" dirty="0">
                <a:latin typeface="Calibri"/>
                <a:cs typeface="Calibri"/>
              </a:rPr>
              <a:t>submitting </a:t>
            </a:r>
            <a:r>
              <a:rPr sz="3200" spc="-5" dirty="0">
                <a:latin typeface="Calibri"/>
                <a:cs typeface="Calibri"/>
              </a:rPr>
              <a:t>another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proposal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future</a:t>
            </a:r>
            <a:endParaRPr sz="3200">
              <a:latin typeface="Calibri"/>
              <a:cs typeface="Calibri"/>
            </a:endParaRPr>
          </a:p>
          <a:p>
            <a:pPr marL="355600" marR="7747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5" dirty="0">
                <a:latin typeface="Calibri"/>
                <a:cs typeface="Calibri"/>
              </a:rPr>
              <a:t>revising, be responsive to </a:t>
            </a:r>
            <a:r>
              <a:rPr sz="3200" dirty="0">
                <a:latin typeface="Calibri"/>
                <a:cs typeface="Calibri"/>
              </a:rPr>
              <a:t>reviewer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comments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Reviewers</a:t>
            </a:r>
            <a:r>
              <a:rPr spc="-35" dirty="0"/>
              <a:t> </a:t>
            </a:r>
            <a:r>
              <a:rPr dirty="0"/>
              <a:t>look</a:t>
            </a:r>
            <a:r>
              <a:rPr spc="-30" dirty="0"/>
              <a:t> </a:t>
            </a:r>
            <a:r>
              <a:rPr dirty="0"/>
              <a:t>for: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134859" cy="23812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“doable”</a:t>
            </a:r>
            <a:r>
              <a:rPr sz="3200" dirty="0">
                <a:latin typeface="Calibri"/>
                <a:cs typeface="Calibri"/>
              </a:rPr>
              <a:t> project</a:t>
            </a:r>
            <a:r>
              <a:rPr sz="3200" spc="-5" dirty="0">
                <a:latin typeface="Calibri"/>
                <a:cs typeface="Calibri"/>
              </a:rPr>
              <a:t> (resources, approach)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worth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doing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Systematic, </a:t>
            </a:r>
            <a:r>
              <a:rPr sz="3200" dirty="0">
                <a:latin typeface="Calibri"/>
                <a:cs typeface="Calibri"/>
              </a:rPr>
              <a:t>logical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development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ideas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easily-read,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accessible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proposal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079" y="317500"/>
            <a:ext cx="5073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Importance</a:t>
            </a:r>
            <a:r>
              <a:rPr sz="4000" spc="-25" dirty="0"/>
              <a:t>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-5" dirty="0"/>
              <a:t>Proposals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045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023620"/>
            <a:ext cx="702881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019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Proposals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like reports, </a:t>
            </a:r>
            <a:r>
              <a:rPr sz="2800" spc="-5" dirty="0">
                <a:latin typeface="Calibri"/>
                <a:cs typeface="Calibri"/>
              </a:rPr>
              <a:t>are valuable records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Calibri"/>
                <a:cs typeface="Calibri"/>
              </a:rPr>
              <a:t>Act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index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company’s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growth.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2800" spc="-10" dirty="0">
                <a:latin typeface="Calibri"/>
                <a:cs typeface="Calibri"/>
              </a:rPr>
              <a:t>Successful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proposals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financial </a:t>
            </a:r>
            <a:r>
              <a:rPr sz="2800" spc="-10" dirty="0">
                <a:latin typeface="Calibri"/>
                <a:cs typeface="Calibri"/>
              </a:rPr>
              <a:t>returns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  <a:p>
            <a:pPr marL="12700" marR="2225040">
              <a:lnSpc>
                <a:spcPct val="120800"/>
              </a:lnSpc>
            </a:pPr>
            <a:r>
              <a:rPr sz="2800" spc="-5" dirty="0">
                <a:latin typeface="Calibri"/>
                <a:cs typeface="Calibri"/>
              </a:rPr>
              <a:t>Help </a:t>
            </a:r>
            <a:r>
              <a:rPr sz="2800" spc="-10" dirty="0">
                <a:latin typeface="Calibri"/>
                <a:cs typeface="Calibri"/>
              </a:rPr>
              <a:t>promote </a:t>
            </a:r>
            <a:r>
              <a:rPr sz="2800" spc="-5" dirty="0">
                <a:latin typeface="Calibri"/>
                <a:cs typeface="Calibri"/>
              </a:rPr>
              <a:t>research activities.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contracts for the </a:t>
            </a:r>
            <a:r>
              <a:rPr sz="2800" spc="-10" dirty="0">
                <a:latin typeface="Calibri"/>
                <a:cs typeface="Calibri"/>
              </a:rPr>
              <a:t>company.</a:t>
            </a:r>
            <a:endParaRPr sz="2800">
              <a:latin typeface="Calibri"/>
              <a:cs typeface="Calibri"/>
            </a:endParaRPr>
          </a:p>
          <a:p>
            <a:pPr marL="12700" marR="240665">
              <a:lnSpc>
                <a:spcPct val="100000"/>
              </a:lnSpc>
              <a:spcBef>
                <a:spcPts val="690"/>
              </a:spcBef>
            </a:pPr>
            <a:r>
              <a:rPr sz="2800" spc="-10" dirty="0">
                <a:latin typeface="Calibri"/>
                <a:cs typeface="Calibri"/>
              </a:rPr>
              <a:t>Proposal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useful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skills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communicative,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persuasive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organizational.</a:t>
            </a:r>
            <a:endParaRPr sz="2800">
              <a:latin typeface="Calibri"/>
              <a:cs typeface="Calibri"/>
            </a:endParaRPr>
          </a:p>
          <a:p>
            <a:pPr marL="12700" marR="448945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Calibri"/>
                <a:cs typeface="Calibri"/>
              </a:rPr>
              <a:t>Enhances power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estimation, judgment 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discrimination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writer.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856740"/>
            <a:ext cx="150495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315970"/>
            <a:ext cx="150495" cy="15697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3746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0" y="497840"/>
            <a:ext cx="2666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</a:t>
            </a:r>
            <a:r>
              <a:rPr spc="-5" dirty="0"/>
              <a:t>p</a:t>
            </a:r>
            <a:r>
              <a:rPr spc="5" dirty="0"/>
              <a:t>p</a:t>
            </a:r>
            <a:r>
              <a:rPr dirty="0"/>
              <a:t>e</a:t>
            </a:r>
            <a:r>
              <a:rPr spc="5" dirty="0"/>
              <a:t>nd</a:t>
            </a:r>
            <a:r>
              <a:rPr spc="-15" dirty="0"/>
              <a:t>i</a:t>
            </a:r>
            <a:r>
              <a:rPr dirty="0"/>
              <a:t>c</a:t>
            </a:r>
            <a:r>
              <a:rPr spc="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820659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Secondary materials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put 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appendices in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proposal.</a:t>
            </a:r>
            <a:endParaRPr sz="3200">
              <a:latin typeface="Calibri"/>
              <a:cs typeface="Calibri"/>
            </a:endParaRPr>
          </a:p>
          <a:p>
            <a:pPr marL="355600" marR="168783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 maintains continuity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logical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progression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avoid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distractions.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860" y="497840"/>
            <a:ext cx="4273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35" dirty="0"/>
              <a:t> </a:t>
            </a:r>
            <a:r>
              <a:rPr spc="5" dirty="0"/>
              <a:t>of</a:t>
            </a:r>
            <a:r>
              <a:rPr spc="-30" dirty="0"/>
              <a:t> </a:t>
            </a:r>
            <a:r>
              <a:rPr dirty="0"/>
              <a:t>proposals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27670" cy="384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Formal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informal-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according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structure.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Internal</a:t>
            </a:r>
            <a:r>
              <a:rPr sz="3200" b="1" dirty="0">
                <a:latin typeface="Calibri"/>
                <a:cs typeface="Calibri"/>
              </a:rPr>
              <a:t> and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external- </a:t>
            </a:r>
            <a:r>
              <a:rPr sz="3200" spc="-5" dirty="0">
                <a:latin typeface="Calibri"/>
                <a:cs typeface="Calibri"/>
              </a:rPr>
              <a:t>according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nature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audience.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450">
              <a:latin typeface="Calibri"/>
              <a:cs typeface="Calibri"/>
            </a:endParaRPr>
          </a:p>
          <a:p>
            <a:pPr marL="355600" marR="63563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Solicited and unsolicited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5" dirty="0">
                <a:latin typeface="Calibri"/>
                <a:cs typeface="Calibri"/>
              </a:rPr>
              <a:t>according to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source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origin.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709" y="497840"/>
            <a:ext cx="7688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Formal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Non-formal</a:t>
            </a:r>
            <a:r>
              <a:rPr spc="-20" dirty="0"/>
              <a:t> </a:t>
            </a:r>
            <a:r>
              <a:rPr dirty="0"/>
              <a:t>proposals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569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176020"/>
            <a:ext cx="7889240" cy="190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Non formal </a:t>
            </a:r>
            <a:r>
              <a:rPr sz="2800" spc="-5" dirty="0">
                <a:latin typeface="Calibri"/>
                <a:cs typeface="Calibri"/>
              </a:rPr>
              <a:t>gives brief </a:t>
            </a:r>
            <a:r>
              <a:rPr sz="2800" spc="-10" dirty="0">
                <a:latin typeface="Calibri"/>
                <a:cs typeface="Calibri"/>
              </a:rPr>
              <a:t>description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suggestions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recommendations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(introductory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nature).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short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initiate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10" dirty="0">
                <a:latin typeface="Calibri"/>
                <a:cs typeface="Calibri"/>
              </a:rPr>
              <a:t>Printed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forms.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format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letter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format.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009140"/>
            <a:ext cx="150495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554729"/>
            <a:ext cx="150495" cy="26022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576320"/>
            <a:ext cx="6722109" cy="259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10790">
              <a:lnSpc>
                <a:spcPct val="1205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Formal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proposals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longer.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initiate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0500"/>
              </a:lnSpc>
              <a:spcBef>
                <a:spcPts val="10"/>
              </a:spcBef>
            </a:pPr>
            <a:r>
              <a:rPr sz="2800" spc="-10" dirty="0">
                <a:latin typeface="Calibri"/>
                <a:cs typeface="Calibri"/>
              </a:rPr>
              <a:t>Require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elaborate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description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discussions.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manuscript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format.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Calibri"/>
                <a:cs typeface="Calibri"/>
              </a:rPr>
              <a:t>Several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sections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sub-sections.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9400"/>
            <a:ext cx="58642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alibri"/>
                <a:cs typeface="Calibri"/>
              </a:rPr>
              <a:t>Internal</a:t>
            </a:r>
            <a:r>
              <a:rPr sz="4000" b="1" spc="-7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Proposal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5" dirty="0">
                <a:latin typeface="Calibri"/>
                <a:cs typeface="Calibri"/>
              </a:rPr>
              <a:t>Within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03400"/>
            <a:ext cx="8061325" cy="315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request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implement </a:t>
            </a:r>
            <a:r>
              <a:rPr sz="2800" spc="-5" dirty="0">
                <a:latin typeface="Calibri"/>
                <a:cs typeface="Calibri"/>
              </a:rPr>
              <a:t>change</a:t>
            </a:r>
            <a:endParaRPr sz="2800">
              <a:latin typeface="Calibri"/>
              <a:cs typeface="Calibri"/>
            </a:endParaRPr>
          </a:p>
          <a:p>
            <a:pPr marL="355600" marR="872490" indent="-342900">
              <a:lnSpc>
                <a:spcPts val="302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Reorganizing </a:t>
            </a:r>
            <a:r>
              <a:rPr sz="2800" spc="-10" dirty="0">
                <a:latin typeface="Calibri"/>
                <a:cs typeface="Calibri"/>
              </a:rPr>
              <a:t>departments,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expanding </a:t>
            </a:r>
            <a:r>
              <a:rPr sz="2800" spc="-5" dirty="0">
                <a:latin typeface="Calibri"/>
                <a:cs typeface="Calibri"/>
              </a:rPr>
              <a:t>facilities,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reducing</a:t>
            </a:r>
            <a:r>
              <a:rPr sz="2800" spc="-5" dirty="0">
                <a:latin typeface="Calibri"/>
                <a:cs typeface="Calibri"/>
              </a:rPr>
              <a:t> budgets, </a:t>
            </a:r>
            <a:r>
              <a:rPr sz="2800" spc="-10" dirty="0">
                <a:latin typeface="Calibri"/>
                <a:cs typeface="Calibri"/>
              </a:rPr>
              <a:t>improving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procedures.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Request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policy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approval for </a:t>
            </a:r>
            <a:r>
              <a:rPr sz="2800" spc="-10" dirty="0">
                <a:latin typeface="Calibri"/>
                <a:cs typeface="Calibri"/>
              </a:rPr>
              <a:t>funds.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tabLst>
                <a:tab pos="2835275" algn="l"/>
              </a:tabLst>
            </a:pP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internal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proposals,</a:t>
            </a:r>
            <a:r>
              <a:rPr sz="2800" spc="-5" dirty="0">
                <a:latin typeface="Calibri"/>
                <a:cs typeface="Calibri"/>
              </a:rPr>
              <a:t> you may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 have</a:t>
            </a:r>
            <a:r>
              <a:rPr sz="2800" dirty="0">
                <a:latin typeface="Calibri"/>
                <a:cs typeface="Calibri"/>
              </a:rPr>
              <a:t> to </a:t>
            </a:r>
            <a:r>
              <a:rPr sz="2800" spc="-10" dirty="0">
                <a:latin typeface="Calibri"/>
                <a:cs typeface="Calibri"/>
              </a:rPr>
              <a:t>include</a:t>
            </a:r>
            <a:r>
              <a:rPr sz="2800" dirty="0">
                <a:latin typeface="Calibri"/>
                <a:cs typeface="Calibri"/>
              </a:rPr>
              <a:t> 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qualifications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	</a:t>
            </a:r>
            <a:r>
              <a:rPr sz="2800" spc="-5" dirty="0">
                <a:latin typeface="Calibri"/>
                <a:cs typeface="Calibri"/>
              </a:rPr>
              <a:t>much </a:t>
            </a:r>
            <a:r>
              <a:rPr sz="2800" spc="-10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850" y="497840"/>
            <a:ext cx="1892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t</a:t>
            </a:r>
            <a:r>
              <a:rPr spc="5" dirty="0"/>
              <a:t>e</a:t>
            </a:r>
            <a:r>
              <a:rPr spc="-5" dirty="0"/>
              <a:t>r</a:t>
            </a:r>
            <a:r>
              <a:rPr spc="5" dirty="0"/>
              <a:t>n</a:t>
            </a:r>
            <a:r>
              <a:rPr dirty="0"/>
              <a:t>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6390"/>
            <a:ext cx="7336155" cy="282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External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Proposals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221500"/>
              </a:lnSpc>
            </a:pPr>
            <a:r>
              <a:rPr sz="2400" dirty="0">
                <a:latin typeface="Calibri"/>
                <a:cs typeface="Calibri"/>
              </a:rPr>
              <a:t>Are written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audiences </a:t>
            </a:r>
            <a:r>
              <a:rPr sz="2400" spc="-5" dirty="0">
                <a:latin typeface="Calibri"/>
                <a:cs typeface="Calibri"/>
              </a:rPr>
              <a:t>outside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your own organization.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preceded</a:t>
            </a:r>
            <a:r>
              <a:rPr sz="2400" spc="-5" dirty="0">
                <a:latin typeface="Calibri"/>
                <a:cs typeface="Calibri"/>
              </a:rPr>
              <a:t> by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5" dirty="0">
                <a:latin typeface="Calibri"/>
                <a:cs typeface="Calibri"/>
              </a:rPr>
              <a:t> Executive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Summary.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response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RFP</a:t>
            </a:r>
            <a:r>
              <a:rPr sz="2400" spc="-5" dirty="0">
                <a:latin typeface="Calibri"/>
                <a:cs typeface="Calibri"/>
              </a:rPr>
              <a:t> (request for proposal).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829" y="497840"/>
            <a:ext cx="1959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spc="10" dirty="0"/>
              <a:t>o</a:t>
            </a:r>
            <a:r>
              <a:rPr dirty="0"/>
              <a:t>lici</a:t>
            </a:r>
            <a:r>
              <a:rPr spc="-5" dirty="0"/>
              <a:t>t</a:t>
            </a:r>
            <a:r>
              <a:rPr spc="5" dirty="0"/>
              <a:t>e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22500"/>
            <a:ext cx="6887845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720" indent="-3429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Are written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response to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request 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proposal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(RFP)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Are usually written according to close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specifications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dictated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audience.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2265</Words>
  <Application>Microsoft Macintosh PowerPoint</Application>
  <PresentationFormat>On-screen Show (4:3)</PresentationFormat>
  <Paragraphs>317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 MT</vt:lpstr>
      <vt:lpstr>Calibri</vt:lpstr>
      <vt:lpstr>Office Theme</vt:lpstr>
      <vt:lpstr>Technical Proposal</vt:lpstr>
      <vt:lpstr>Definition :</vt:lpstr>
      <vt:lpstr>Purposes</vt:lpstr>
      <vt:lpstr>Importance of Proposals</vt:lpstr>
      <vt:lpstr>Types of proposals</vt:lpstr>
      <vt:lpstr>Formal and Non-formal proposals</vt:lpstr>
      <vt:lpstr>Internal Proposal Within the organization.</vt:lpstr>
      <vt:lpstr>External</vt:lpstr>
      <vt:lpstr>Solicited</vt:lpstr>
      <vt:lpstr>Unsolicited</vt:lpstr>
      <vt:lpstr>Examples</vt:lpstr>
      <vt:lpstr>More examples</vt:lpstr>
      <vt:lpstr>PERSUASIVE WRITING</vt:lpstr>
      <vt:lpstr>AIDA PLAN –a formula of effective  sales communication</vt:lpstr>
      <vt:lpstr>Letter of Transmittal/ statement of request</vt:lpstr>
      <vt:lpstr>Important preparatory Q,S</vt:lpstr>
      <vt:lpstr>PowerPoint Presentation</vt:lpstr>
      <vt:lpstr>PowerPoint Presentation</vt:lpstr>
      <vt:lpstr>Proposal Elements</vt:lpstr>
      <vt:lpstr>PowerPoint Presentation</vt:lpstr>
      <vt:lpstr>PowerPoint Presentation</vt:lpstr>
      <vt:lpstr>Summary or Abstract</vt:lpstr>
      <vt:lpstr>Problem or Need Statement(WHY)</vt:lpstr>
      <vt:lpstr>Project Goals and Objectives</vt:lpstr>
      <vt:lpstr>Management plan (Methodology)</vt:lpstr>
      <vt:lpstr>PowerPoint Presentation</vt:lpstr>
      <vt:lpstr>Technical Plan-recommendations and  proposed solutions</vt:lpstr>
      <vt:lpstr>Budgeting</vt:lpstr>
      <vt:lpstr>PowerPoint Presentation</vt:lpstr>
      <vt:lpstr>Books</vt:lpstr>
      <vt:lpstr>Journal Article:</vt:lpstr>
      <vt:lpstr>PowerPoint Presentation</vt:lpstr>
      <vt:lpstr>PowerPoint Presentation</vt:lpstr>
      <vt:lpstr>The Review Process</vt:lpstr>
      <vt:lpstr>Key Points to Remember</vt:lpstr>
      <vt:lpstr>Common Reasons for Rejection</vt:lpstr>
      <vt:lpstr>Reasons for Rejection continued</vt:lpstr>
      <vt:lpstr>Preparing for the next time</vt:lpstr>
      <vt:lpstr>Reviewers look for:</vt:lpstr>
      <vt:lpstr>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WRITING</dc:title>
  <dc:creator>msinghal</dc:creator>
  <cp:lastModifiedBy>Microsoft Office User</cp:lastModifiedBy>
  <cp:revision>1</cp:revision>
  <dcterms:created xsi:type="dcterms:W3CDTF">2023-02-09T04:52:13Z</dcterms:created>
  <dcterms:modified xsi:type="dcterms:W3CDTF">2023-02-09T05:00:05Z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2011-09-25T00:00:00Z</vt:filetime>
  </property>
  <property fmtid="{D5CDD505-2E9C-101B-9397-08002B2CF9AE}" pid="3" name="Creator">
    <vt:lpwstr>Impress</vt:lpwstr>
  </property>
  <property fmtid="{D5CDD505-2E9C-101B-9397-08002B2CF9AE}" pid="4" name="LastSaved">
    <vt:filetime>2011-09-25T00:00:00Z</vt:filetime>
  </property>
</Properties>
</file>