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70" r:id="rId11"/>
    <p:sldId id="271" r:id="rId12"/>
    <p:sldId id="272" r:id="rId13"/>
    <p:sldId id="273" r:id="rId14"/>
    <p:sldId id="274"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A78C4-FBAF-4CC8-8E0A-09629695BE48}" v="10" dt="2023-05-12T14:04:39.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9919-EAC3-7E9F-018D-40D87461B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40A903-17BB-1087-7E47-7B4859C73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069133-FF45-84DD-0246-762AC1319ED0}"/>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5" name="Footer Placeholder 4">
            <a:extLst>
              <a:ext uri="{FF2B5EF4-FFF2-40B4-BE49-F238E27FC236}">
                <a16:creationId xmlns:a16="http://schemas.microsoft.com/office/drawing/2014/main" id="{9035148A-2B6E-EA19-D920-4EB782101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D525E-D80F-D757-A459-090C81BECD0F}"/>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65313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93E6-A141-1DBF-293D-CFD6E32809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6FA36-36F7-C606-FA65-AD75E30C9E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F8898-0D45-2324-47C5-2536CFF94EC4}"/>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5" name="Footer Placeholder 4">
            <a:extLst>
              <a:ext uri="{FF2B5EF4-FFF2-40B4-BE49-F238E27FC236}">
                <a16:creationId xmlns:a16="http://schemas.microsoft.com/office/drawing/2014/main" id="{AE65AC0C-60C3-8608-CD0D-A64653FE5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B06BA-7DB0-C9E6-B6B1-4BF04210EADD}"/>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210344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B528C-71B8-03FB-13DE-E0BD006D10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DDCC66-8A1C-AD5C-9665-DDBEDC502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6B33A-8ACE-E898-2AB8-5623B00B5B05}"/>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5" name="Footer Placeholder 4">
            <a:extLst>
              <a:ext uri="{FF2B5EF4-FFF2-40B4-BE49-F238E27FC236}">
                <a16:creationId xmlns:a16="http://schemas.microsoft.com/office/drawing/2014/main" id="{AF14E432-4A4C-F34D-5F92-BB59D3EE38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AE745-C387-5428-4840-268BB4F9E299}"/>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146004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A221-6F11-AC06-6112-0A99DF07F3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2999A-BA4F-CEAC-9368-F77A845D8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5760D-DC50-6168-CCEE-A492A95F2192}"/>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5" name="Footer Placeholder 4">
            <a:extLst>
              <a:ext uri="{FF2B5EF4-FFF2-40B4-BE49-F238E27FC236}">
                <a16:creationId xmlns:a16="http://schemas.microsoft.com/office/drawing/2014/main" id="{5B0621C2-66D9-586A-DE00-8E44F8C4B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732E3-A1A5-9015-62E6-528383C396BC}"/>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106521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79D4-89FD-A0AF-5E10-F9228B621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717054-01F4-B3FD-30E0-726E86E2D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9FFAAB-A409-36F7-D0F8-0169DE7DE8EA}"/>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5" name="Footer Placeholder 4">
            <a:extLst>
              <a:ext uri="{FF2B5EF4-FFF2-40B4-BE49-F238E27FC236}">
                <a16:creationId xmlns:a16="http://schemas.microsoft.com/office/drawing/2014/main" id="{32E18ACB-C3CF-928E-A58A-3FA6F7E26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9FEBC-B65B-2524-EB44-E68D576FFB20}"/>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14507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03BC-A3CE-06E4-3DF6-36456CE23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D7AE9-D770-DADA-2EB7-0467C85727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53EFB1-C12E-FA05-659D-ADF411FBF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56B771-CB61-FAE5-1250-B373E48D0D05}"/>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6" name="Footer Placeholder 5">
            <a:extLst>
              <a:ext uri="{FF2B5EF4-FFF2-40B4-BE49-F238E27FC236}">
                <a16:creationId xmlns:a16="http://schemas.microsoft.com/office/drawing/2014/main" id="{159223CA-C4F0-5866-4151-ED7863FB87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2D5E0-7071-8F77-74EF-E54214F0DA65}"/>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348352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D11F-2D4A-6A9A-A4DB-896B471B6C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C27AC-EB6C-A670-1A10-CD20B8A55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D10F1-CC27-1B96-9453-27F35E6E23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41CDB-96D5-9CB0-3026-55B3A8D83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FEF3C-BC44-AE3E-A8A3-3DA3B620C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CB9676-0F89-5713-23E9-68EB8C5CC251}"/>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8" name="Footer Placeholder 7">
            <a:extLst>
              <a:ext uri="{FF2B5EF4-FFF2-40B4-BE49-F238E27FC236}">
                <a16:creationId xmlns:a16="http://schemas.microsoft.com/office/drawing/2014/main" id="{AD5C509E-AE61-EB71-DEBF-1EF1A45F8C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7C333D-3EFB-FEDE-8C8E-0E489A67FBEE}"/>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284097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7EED-E9E8-5E42-0079-AD2E08A382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89636E-2218-039A-3EF9-7CD91114EFBE}"/>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4" name="Footer Placeholder 3">
            <a:extLst>
              <a:ext uri="{FF2B5EF4-FFF2-40B4-BE49-F238E27FC236}">
                <a16:creationId xmlns:a16="http://schemas.microsoft.com/office/drawing/2014/main" id="{80657F18-6B4C-8291-E953-4F5C8A736D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38269B-7D1B-E038-AEAF-D39C6FE269EC}"/>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307486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7EF66-6FE8-7E0C-73E8-D947D133734D}"/>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3" name="Footer Placeholder 2">
            <a:extLst>
              <a:ext uri="{FF2B5EF4-FFF2-40B4-BE49-F238E27FC236}">
                <a16:creationId xmlns:a16="http://schemas.microsoft.com/office/drawing/2014/main" id="{256916BB-702F-0D7A-9D7C-051D06C0AC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A3FC22-37B0-6498-77A3-35D271245F70}"/>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336677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B36-7653-F5B9-21EF-78820F91B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ECE147-5E88-7CA7-B9F5-E0043A184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48680-A123-C910-7076-80C54A43B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D78004-2B9B-EE6A-2DA7-57FE66B01CB4}"/>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6" name="Footer Placeholder 5">
            <a:extLst>
              <a:ext uri="{FF2B5EF4-FFF2-40B4-BE49-F238E27FC236}">
                <a16:creationId xmlns:a16="http://schemas.microsoft.com/office/drawing/2014/main" id="{84B9D226-5188-62E7-A200-64DE5B2D77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EA6183-6094-DD72-7DC1-6C3433D2AE7E}"/>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269548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1565-0CC0-9154-EC97-5D9085EDA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666A2D-51FE-7409-5539-68383190E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366451-9A5C-10AE-7ECF-CCF143C40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B11B7-41AC-0C61-C577-48518063FE9D}"/>
              </a:ext>
            </a:extLst>
          </p:cNvPr>
          <p:cNvSpPr>
            <a:spLocks noGrp="1"/>
          </p:cNvSpPr>
          <p:nvPr>
            <p:ph type="dt" sz="half" idx="10"/>
          </p:nvPr>
        </p:nvSpPr>
        <p:spPr/>
        <p:txBody>
          <a:bodyPr/>
          <a:lstStyle/>
          <a:p>
            <a:fld id="{52F74ECE-53BF-4EF0-BE78-9BFEC0CAC660}" type="datetimeFigureOut">
              <a:rPr lang="en-IN" smtClean="0"/>
              <a:t>13-05-2023</a:t>
            </a:fld>
            <a:endParaRPr lang="en-IN"/>
          </a:p>
        </p:txBody>
      </p:sp>
      <p:sp>
        <p:nvSpPr>
          <p:cNvPr id="6" name="Footer Placeholder 5">
            <a:extLst>
              <a:ext uri="{FF2B5EF4-FFF2-40B4-BE49-F238E27FC236}">
                <a16:creationId xmlns:a16="http://schemas.microsoft.com/office/drawing/2014/main" id="{860150C1-5DE4-047F-CC05-A7EA6A846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80030-4CD2-1371-28D9-E06D560BD06F}"/>
              </a:ext>
            </a:extLst>
          </p:cNvPr>
          <p:cNvSpPr>
            <a:spLocks noGrp="1"/>
          </p:cNvSpPr>
          <p:nvPr>
            <p:ph type="sldNum" sz="quarter" idx="12"/>
          </p:nvPr>
        </p:nvSpPr>
        <p:spPr/>
        <p:txBody>
          <a:bodyPr/>
          <a:lstStyle/>
          <a:p>
            <a:fld id="{736B35BE-67AA-4022-88FB-545572AB0C21}" type="slidenum">
              <a:rPr lang="en-IN" smtClean="0"/>
              <a:t>‹#›</a:t>
            </a:fld>
            <a:endParaRPr lang="en-IN"/>
          </a:p>
        </p:txBody>
      </p:sp>
    </p:spTree>
    <p:extLst>
      <p:ext uri="{BB962C8B-B14F-4D97-AF65-F5344CB8AC3E}">
        <p14:creationId xmlns:p14="http://schemas.microsoft.com/office/powerpoint/2010/main" val="17760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06AA1-7912-2134-B350-AD358C8F7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18B721-3D55-7C59-75BD-60534A511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037F8-667A-0CE1-1083-43FE09458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74ECE-53BF-4EF0-BE78-9BFEC0CAC660}" type="datetimeFigureOut">
              <a:rPr lang="en-IN" smtClean="0"/>
              <a:t>13-05-2023</a:t>
            </a:fld>
            <a:endParaRPr lang="en-IN"/>
          </a:p>
        </p:txBody>
      </p:sp>
      <p:sp>
        <p:nvSpPr>
          <p:cNvPr id="5" name="Footer Placeholder 4">
            <a:extLst>
              <a:ext uri="{FF2B5EF4-FFF2-40B4-BE49-F238E27FC236}">
                <a16:creationId xmlns:a16="http://schemas.microsoft.com/office/drawing/2014/main" id="{4DEC56F4-6063-3586-5C48-308450192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006EF4-D0B3-2DB0-14C4-5584000CD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B35BE-67AA-4022-88FB-545572AB0C21}" type="slidenum">
              <a:rPr lang="en-IN" smtClean="0"/>
              <a:t>‹#›</a:t>
            </a:fld>
            <a:endParaRPr lang="en-IN"/>
          </a:p>
        </p:txBody>
      </p:sp>
    </p:spTree>
    <p:extLst>
      <p:ext uri="{BB962C8B-B14F-4D97-AF65-F5344CB8AC3E}">
        <p14:creationId xmlns:p14="http://schemas.microsoft.com/office/powerpoint/2010/main" val="2457811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D884-BE88-C225-3FA2-7854DDE93E65}"/>
              </a:ext>
            </a:extLst>
          </p:cNvPr>
          <p:cNvSpPr>
            <a:spLocks noGrp="1"/>
          </p:cNvSpPr>
          <p:nvPr>
            <p:ph type="ctrTitle"/>
          </p:nvPr>
        </p:nvSpPr>
        <p:spPr>
          <a:xfrm>
            <a:off x="587829" y="0"/>
            <a:ext cx="11448661" cy="2425959"/>
          </a:xfrm>
        </p:spPr>
        <p:txBody>
          <a:bodyPr>
            <a:normAutofit fontScale="90000"/>
          </a:bodyPr>
          <a:lstStyle/>
          <a:p>
            <a:r>
              <a:rPr lang="en-US" dirty="0"/>
              <a:t>Capstone Project On</a:t>
            </a:r>
            <a:br>
              <a:rPr lang="en-US" dirty="0"/>
            </a:br>
            <a:r>
              <a:rPr lang="en-IN" b="1" i="0" dirty="0">
                <a:solidFill>
                  <a:srgbClr val="FF0000"/>
                </a:solidFill>
                <a:effectLst/>
                <a:latin typeface="Roboto" panose="02000000000000000000" pitchFamily="2" charset="0"/>
              </a:rPr>
              <a:t>BOOK RECOMMENDATION SYSTEM</a:t>
            </a:r>
            <a:br>
              <a:rPr lang="en-IN" b="0" i="0" dirty="0">
                <a:solidFill>
                  <a:srgbClr val="212121"/>
                </a:solidFill>
                <a:effectLst/>
                <a:latin typeface="Roboto" panose="02000000000000000000" pitchFamily="2" charset="0"/>
              </a:rPr>
            </a:br>
            <a:endParaRPr lang="en-IN" dirty="0"/>
          </a:p>
        </p:txBody>
      </p:sp>
      <p:sp>
        <p:nvSpPr>
          <p:cNvPr id="3" name="Subtitle 2">
            <a:extLst>
              <a:ext uri="{FF2B5EF4-FFF2-40B4-BE49-F238E27FC236}">
                <a16:creationId xmlns:a16="http://schemas.microsoft.com/office/drawing/2014/main" id="{FE306E69-E39E-5DDC-1C9E-2C927AFD5BDB}"/>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061604F0-634D-6352-0696-A106760F5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10" y="2202024"/>
            <a:ext cx="11787674" cy="4352924"/>
          </a:xfrm>
          <a:prstGeom prst="rect">
            <a:avLst/>
          </a:prstGeom>
        </p:spPr>
      </p:pic>
    </p:spTree>
    <p:extLst>
      <p:ext uri="{BB962C8B-B14F-4D97-AF65-F5344CB8AC3E}">
        <p14:creationId xmlns:p14="http://schemas.microsoft.com/office/powerpoint/2010/main" val="280619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2800-29BB-8273-A96C-7466EA0ED5EE}"/>
              </a:ext>
            </a:extLst>
          </p:cNvPr>
          <p:cNvSpPr>
            <a:spLocks noGrp="1"/>
          </p:cNvSpPr>
          <p:nvPr>
            <p:ph type="title"/>
          </p:nvPr>
        </p:nvSpPr>
        <p:spPr>
          <a:xfrm>
            <a:off x="3256384" y="429207"/>
            <a:ext cx="8097416" cy="690465"/>
          </a:xfrm>
        </p:spPr>
        <p:txBody>
          <a:bodyPr>
            <a:normAutofit fontScale="90000"/>
          </a:bodyPr>
          <a:lstStyle/>
          <a:p>
            <a:r>
              <a:rPr lang="en-IN" b="1" i="0" dirty="0">
                <a:solidFill>
                  <a:srgbClr val="FF0000"/>
                </a:solidFill>
                <a:effectLst/>
                <a:latin typeface="sohne"/>
              </a:rPr>
              <a:t>Recommendation Models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7F71CE2C-7E5F-6554-6CEC-515B3E8F3BAA}"/>
              </a:ext>
            </a:extLst>
          </p:cNvPr>
          <p:cNvSpPr>
            <a:spLocks noGrp="1"/>
          </p:cNvSpPr>
          <p:nvPr>
            <p:ph idx="1"/>
          </p:nvPr>
        </p:nvSpPr>
        <p:spPr>
          <a:xfrm>
            <a:off x="765109" y="1240973"/>
            <a:ext cx="10327433" cy="877076"/>
          </a:xfrm>
        </p:spPr>
        <p:txBody>
          <a:bodyPr>
            <a:normAutofit fontScale="92500"/>
          </a:bodyPr>
          <a:lstStyle/>
          <a:p>
            <a:r>
              <a:rPr lang="en-US" b="0" i="0" dirty="0">
                <a:solidFill>
                  <a:srgbClr val="0070C0"/>
                </a:solidFill>
                <a:effectLst/>
                <a:latin typeface="source-serif-pro"/>
              </a:rPr>
              <a:t>We started building some basic recommendation systems and then implemented collaborative and content-based filtering methods as well.</a:t>
            </a:r>
            <a:endParaRPr lang="en-IN" dirty="0">
              <a:solidFill>
                <a:srgbClr val="0070C0"/>
              </a:solidFill>
            </a:endParaRPr>
          </a:p>
        </p:txBody>
      </p:sp>
      <p:pic>
        <p:nvPicPr>
          <p:cNvPr id="5" name="Picture 4">
            <a:extLst>
              <a:ext uri="{FF2B5EF4-FFF2-40B4-BE49-F238E27FC236}">
                <a16:creationId xmlns:a16="http://schemas.microsoft.com/office/drawing/2014/main" id="{0CE24FE8-C766-80A7-9E5F-206411A7C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8" y="2239350"/>
            <a:ext cx="9349273" cy="4338732"/>
          </a:xfrm>
          <a:prstGeom prst="rect">
            <a:avLst/>
          </a:prstGeom>
        </p:spPr>
      </p:pic>
    </p:spTree>
    <p:extLst>
      <p:ext uri="{BB962C8B-B14F-4D97-AF65-F5344CB8AC3E}">
        <p14:creationId xmlns:p14="http://schemas.microsoft.com/office/powerpoint/2010/main" val="259891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CDE2-B7C6-DB95-75C9-856FE58FD09B}"/>
              </a:ext>
            </a:extLst>
          </p:cNvPr>
          <p:cNvSpPr>
            <a:spLocks noGrp="1"/>
          </p:cNvSpPr>
          <p:nvPr>
            <p:ph type="title"/>
          </p:nvPr>
        </p:nvSpPr>
        <p:spPr/>
        <p:txBody>
          <a:bodyPr>
            <a:normAutofit fontScale="90000"/>
          </a:bodyPr>
          <a:lstStyle/>
          <a:p>
            <a:r>
              <a:rPr lang="en-US" b="1" i="0" dirty="0">
                <a:solidFill>
                  <a:srgbClr val="FF0000"/>
                </a:solidFill>
                <a:effectLst/>
                <a:latin typeface="sohne"/>
              </a:rPr>
              <a:t>Books by the same author, publisher of the given book name</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E997A19-9E50-8B99-8197-670C8486701F}"/>
              </a:ext>
            </a:extLst>
          </p:cNvPr>
          <p:cNvSpPr>
            <a:spLocks noGrp="1"/>
          </p:cNvSpPr>
          <p:nvPr>
            <p:ph idx="1"/>
          </p:nvPr>
        </p:nvSpPr>
        <p:spPr>
          <a:xfrm>
            <a:off x="569167" y="1520891"/>
            <a:ext cx="10784633" cy="951721"/>
          </a:xfrm>
        </p:spPr>
        <p:txBody>
          <a:bodyPr/>
          <a:lstStyle/>
          <a:p>
            <a:r>
              <a:rPr lang="en-US" b="0" i="0" dirty="0">
                <a:solidFill>
                  <a:srgbClr val="0070C0"/>
                </a:solidFill>
                <a:effectLst/>
                <a:latin typeface="source-serif-pro"/>
              </a:rPr>
              <a:t>For this model, we have sorted the books by rating for the same author and same publisher of the given book and recommended top n books.</a:t>
            </a:r>
            <a:endParaRPr lang="en-IN" dirty="0">
              <a:solidFill>
                <a:srgbClr val="0070C0"/>
              </a:solidFill>
            </a:endParaRPr>
          </a:p>
        </p:txBody>
      </p:sp>
      <p:pic>
        <p:nvPicPr>
          <p:cNvPr id="5" name="Picture 4">
            <a:extLst>
              <a:ext uri="{FF2B5EF4-FFF2-40B4-BE49-F238E27FC236}">
                <a16:creationId xmlns:a16="http://schemas.microsoft.com/office/drawing/2014/main" id="{E2EC8110-D88F-729E-9347-F185E77B9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67" y="2407297"/>
            <a:ext cx="10620693" cy="3610947"/>
          </a:xfrm>
          <a:prstGeom prst="rect">
            <a:avLst/>
          </a:prstGeom>
        </p:spPr>
      </p:pic>
    </p:spTree>
    <p:extLst>
      <p:ext uri="{BB962C8B-B14F-4D97-AF65-F5344CB8AC3E}">
        <p14:creationId xmlns:p14="http://schemas.microsoft.com/office/powerpoint/2010/main" val="256400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1129-6B5A-0EAA-E50C-93DFB1505193}"/>
              </a:ext>
            </a:extLst>
          </p:cNvPr>
          <p:cNvSpPr>
            <a:spLocks noGrp="1"/>
          </p:cNvSpPr>
          <p:nvPr>
            <p:ph type="title"/>
          </p:nvPr>
        </p:nvSpPr>
        <p:spPr>
          <a:xfrm>
            <a:off x="838200" y="365126"/>
            <a:ext cx="10515600" cy="987814"/>
          </a:xfrm>
        </p:spPr>
        <p:txBody>
          <a:bodyPr>
            <a:normAutofit fontScale="90000"/>
          </a:bodyPr>
          <a:lstStyle/>
          <a:p>
            <a:r>
              <a:rPr lang="en-IN" b="1" i="0" dirty="0">
                <a:solidFill>
                  <a:srgbClr val="FF0000"/>
                </a:solidFill>
                <a:effectLst/>
                <a:latin typeface="sohne"/>
              </a:rPr>
              <a:t>Nearest Neighbours Based</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A21D6F15-7A1F-6A1A-3A9E-46C518D4A0D1}"/>
              </a:ext>
            </a:extLst>
          </p:cNvPr>
          <p:cNvSpPr>
            <a:spLocks noGrp="1"/>
          </p:cNvSpPr>
          <p:nvPr>
            <p:ph idx="1"/>
          </p:nvPr>
        </p:nvSpPr>
        <p:spPr>
          <a:xfrm>
            <a:off x="625152" y="1147665"/>
            <a:ext cx="10728648" cy="2015413"/>
          </a:xfrm>
        </p:spPr>
        <p:txBody>
          <a:bodyPr/>
          <a:lstStyle/>
          <a:p>
            <a:r>
              <a:rPr lang="en-US" b="0" i="0" dirty="0">
                <a:solidFill>
                  <a:srgbClr val="0070C0"/>
                </a:solidFill>
                <a:effectLst/>
                <a:latin typeface="source-serif-pro"/>
              </a:rPr>
              <a:t>To train the Nearest </a:t>
            </a:r>
            <a:r>
              <a:rPr lang="en-US" b="0" i="0" dirty="0" err="1">
                <a:solidFill>
                  <a:srgbClr val="0070C0"/>
                </a:solidFill>
                <a:effectLst/>
                <a:latin typeface="source-serif-pro"/>
              </a:rPr>
              <a:t>Neighbours</a:t>
            </a:r>
            <a:r>
              <a:rPr lang="en-US" b="0" i="0" dirty="0">
                <a:solidFill>
                  <a:srgbClr val="0070C0"/>
                </a:solidFill>
                <a:effectLst/>
                <a:latin typeface="source-serif-pro"/>
              </a:rPr>
              <a:t> model, we have created a compressed sparse row matrix taking ratings of each Book by each User individually. This matrix is used to train the Nearest </a:t>
            </a:r>
            <a:r>
              <a:rPr lang="en-US" b="0" i="0" dirty="0" err="1">
                <a:solidFill>
                  <a:srgbClr val="0070C0"/>
                </a:solidFill>
                <a:effectLst/>
                <a:latin typeface="source-serif-pro"/>
              </a:rPr>
              <a:t>Neighbours</a:t>
            </a:r>
            <a:r>
              <a:rPr lang="en-US" b="0" i="0" dirty="0">
                <a:solidFill>
                  <a:srgbClr val="0070C0"/>
                </a:solidFill>
                <a:effectLst/>
                <a:latin typeface="source-serif-pro"/>
              </a:rPr>
              <a:t> model and then to find n nearest neighbors using the cosine similarity metric.</a:t>
            </a:r>
            <a:endParaRPr lang="en-IN" dirty="0">
              <a:solidFill>
                <a:srgbClr val="0070C0"/>
              </a:solidFill>
            </a:endParaRPr>
          </a:p>
        </p:txBody>
      </p:sp>
      <p:pic>
        <p:nvPicPr>
          <p:cNvPr id="5" name="Picture 4">
            <a:extLst>
              <a:ext uri="{FF2B5EF4-FFF2-40B4-BE49-F238E27FC236}">
                <a16:creationId xmlns:a16="http://schemas.microsoft.com/office/drawing/2014/main" id="{A0FBB22E-E833-556D-24C1-0FA913F06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56" y="3029889"/>
            <a:ext cx="10140287" cy="3005181"/>
          </a:xfrm>
          <a:prstGeom prst="rect">
            <a:avLst/>
          </a:prstGeom>
        </p:spPr>
      </p:pic>
    </p:spTree>
    <p:extLst>
      <p:ext uri="{BB962C8B-B14F-4D97-AF65-F5344CB8AC3E}">
        <p14:creationId xmlns:p14="http://schemas.microsoft.com/office/powerpoint/2010/main" val="234788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3FB8-7ADF-7518-6DD4-1C0F3BBD7F26}"/>
              </a:ext>
            </a:extLst>
          </p:cNvPr>
          <p:cNvSpPr>
            <a:spLocks noGrp="1"/>
          </p:cNvSpPr>
          <p:nvPr>
            <p:ph type="title"/>
          </p:nvPr>
        </p:nvSpPr>
        <p:spPr/>
        <p:txBody>
          <a:bodyPr/>
          <a:lstStyle/>
          <a:p>
            <a:r>
              <a:rPr lang="en-IN" b="1" i="0" dirty="0">
                <a:solidFill>
                  <a:srgbClr val="FF0000"/>
                </a:solidFill>
                <a:effectLst/>
                <a:latin typeface="sohne"/>
              </a:rPr>
              <a:t>Collaborative Filtering (User-Item Filtering)</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824F64CE-5DD2-4F97-5D1D-F9F0A711AF43}"/>
              </a:ext>
            </a:extLst>
          </p:cNvPr>
          <p:cNvSpPr>
            <a:spLocks noGrp="1"/>
          </p:cNvSpPr>
          <p:nvPr>
            <p:ph idx="1"/>
          </p:nvPr>
        </p:nvSpPr>
        <p:spPr>
          <a:xfrm>
            <a:off x="579120" y="1391921"/>
            <a:ext cx="10774680" cy="1767839"/>
          </a:xfrm>
        </p:spPr>
        <p:txBody>
          <a:bodyPr/>
          <a:lstStyle/>
          <a:p>
            <a:r>
              <a:rPr lang="en-US" b="0" i="0" dirty="0">
                <a:solidFill>
                  <a:srgbClr val="0070C0"/>
                </a:solidFill>
                <a:effectLst/>
                <a:latin typeface="source-serif-pro"/>
              </a:rPr>
              <a:t>Collaborative Filtering Recommendation System works by considering user ratings and finds cosine similarities in ratings by several users to recommend books. To implement this, we took only those books' data that have at least 50 ratings in all (because of limited resources).</a:t>
            </a:r>
            <a:endParaRPr lang="en-IN" dirty="0">
              <a:solidFill>
                <a:srgbClr val="0070C0"/>
              </a:solidFill>
            </a:endParaRPr>
          </a:p>
        </p:txBody>
      </p:sp>
      <p:pic>
        <p:nvPicPr>
          <p:cNvPr id="5" name="Picture 4">
            <a:extLst>
              <a:ext uri="{FF2B5EF4-FFF2-40B4-BE49-F238E27FC236}">
                <a16:creationId xmlns:a16="http://schemas.microsoft.com/office/drawing/2014/main" id="{0043EF27-D689-7FEA-E5EF-6DA038664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1" y="3302000"/>
            <a:ext cx="8991600" cy="2297663"/>
          </a:xfrm>
          <a:prstGeom prst="rect">
            <a:avLst/>
          </a:prstGeom>
        </p:spPr>
      </p:pic>
    </p:spTree>
    <p:extLst>
      <p:ext uri="{BB962C8B-B14F-4D97-AF65-F5344CB8AC3E}">
        <p14:creationId xmlns:p14="http://schemas.microsoft.com/office/powerpoint/2010/main" val="204967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77C7-CFEB-1ACE-6713-C665D0409FA6}"/>
              </a:ext>
            </a:extLst>
          </p:cNvPr>
          <p:cNvSpPr>
            <a:spLocks noGrp="1"/>
          </p:cNvSpPr>
          <p:nvPr>
            <p:ph type="title"/>
          </p:nvPr>
        </p:nvSpPr>
        <p:spPr/>
        <p:txBody>
          <a:bodyPr/>
          <a:lstStyle/>
          <a:p>
            <a:r>
              <a:rPr lang="en-IN" b="1" i="0" dirty="0">
                <a:solidFill>
                  <a:srgbClr val="FF0000"/>
                </a:solidFill>
                <a:effectLst/>
                <a:latin typeface="sohne"/>
              </a:rPr>
              <a:t>Content-Based Filtering</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0DB04B9B-6DD0-EF89-24D0-2456F165EFD6}"/>
              </a:ext>
            </a:extLst>
          </p:cNvPr>
          <p:cNvSpPr>
            <a:spLocks noGrp="1"/>
          </p:cNvSpPr>
          <p:nvPr>
            <p:ph idx="1"/>
          </p:nvPr>
        </p:nvSpPr>
        <p:spPr>
          <a:xfrm>
            <a:off x="548640" y="1320801"/>
            <a:ext cx="10805160" cy="2235199"/>
          </a:xfrm>
        </p:spPr>
        <p:txBody>
          <a:bodyPr/>
          <a:lstStyle/>
          <a:p>
            <a:r>
              <a:rPr lang="en-US" b="0" i="0" dirty="0">
                <a:solidFill>
                  <a:srgbClr val="0070C0"/>
                </a:solidFill>
                <a:effectLst/>
                <a:latin typeface="source-serif-pro"/>
              </a:rPr>
              <a:t>We have implemented a content-based recommendation system that recommends books by calculating similarities in Book Titles. For this, TF-IDF feature vectors are created for unigrams and bigrams of Book-Titles where only those books' data has been considered which are having at least 80 ratings (because of limited resources).</a:t>
            </a:r>
            <a:endParaRPr lang="en-IN" dirty="0">
              <a:solidFill>
                <a:srgbClr val="0070C0"/>
              </a:solidFill>
            </a:endParaRPr>
          </a:p>
        </p:txBody>
      </p:sp>
      <p:pic>
        <p:nvPicPr>
          <p:cNvPr id="5" name="Picture 4">
            <a:extLst>
              <a:ext uri="{FF2B5EF4-FFF2-40B4-BE49-F238E27FC236}">
                <a16:creationId xmlns:a16="http://schemas.microsoft.com/office/drawing/2014/main" id="{4C9B6991-B881-5275-7733-0A95D3DED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3556000"/>
            <a:ext cx="10424159" cy="2498320"/>
          </a:xfrm>
          <a:prstGeom prst="rect">
            <a:avLst/>
          </a:prstGeom>
        </p:spPr>
      </p:pic>
    </p:spTree>
    <p:extLst>
      <p:ext uri="{BB962C8B-B14F-4D97-AF65-F5344CB8AC3E}">
        <p14:creationId xmlns:p14="http://schemas.microsoft.com/office/powerpoint/2010/main" val="1386416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6D46-C832-8C75-C4CE-732AD9B5FDEB}"/>
              </a:ext>
            </a:extLst>
          </p:cNvPr>
          <p:cNvSpPr>
            <a:spLocks noGrp="1"/>
          </p:cNvSpPr>
          <p:nvPr>
            <p:ph type="title"/>
          </p:nvPr>
        </p:nvSpPr>
        <p:spPr/>
        <p:txBody>
          <a:bodyPr/>
          <a:lstStyle/>
          <a:p>
            <a:r>
              <a:rPr lang="en-IN" b="1" i="0" dirty="0">
                <a:solidFill>
                  <a:srgbClr val="FF0000"/>
                </a:solidFill>
                <a:effectLst/>
                <a:latin typeface="Roboto" panose="02000000000000000000" pitchFamily="2" charset="0"/>
              </a:rPr>
              <a:t>Model Based Collaborative Filtering Recommender</a:t>
            </a:r>
            <a:endParaRPr lang="en-IN" dirty="0">
              <a:solidFill>
                <a:srgbClr val="FF0000"/>
              </a:solidFill>
            </a:endParaRPr>
          </a:p>
        </p:txBody>
      </p:sp>
      <p:sp>
        <p:nvSpPr>
          <p:cNvPr id="3" name="Content Placeholder 2">
            <a:extLst>
              <a:ext uri="{FF2B5EF4-FFF2-40B4-BE49-F238E27FC236}">
                <a16:creationId xmlns:a16="http://schemas.microsoft.com/office/drawing/2014/main" id="{BDE1C201-6E49-C60C-528E-152B772EE93D}"/>
              </a:ext>
            </a:extLst>
          </p:cNvPr>
          <p:cNvSpPr>
            <a:spLocks noGrp="1"/>
          </p:cNvSpPr>
          <p:nvPr>
            <p:ph idx="1"/>
          </p:nvPr>
        </p:nvSpPr>
        <p:spPr>
          <a:xfrm>
            <a:off x="751840" y="2113281"/>
            <a:ext cx="10601960" cy="4551362"/>
          </a:xfrm>
        </p:spPr>
        <p:txBody>
          <a:bodyPr>
            <a:normAutofit fontScale="92500"/>
          </a:bodyPr>
          <a:lstStyle/>
          <a:p>
            <a:pPr algn="l"/>
            <a:r>
              <a:rPr lang="en-US" b="0" i="0" dirty="0">
                <a:solidFill>
                  <a:srgbClr val="0070C0"/>
                </a:solidFill>
                <a:effectLst/>
                <a:latin typeface="Roboto" panose="02000000000000000000" pitchFamily="2" charset="0"/>
              </a:rPr>
              <a:t>The goal of the recommender system is to predict user preference for a set of items based on the past experience. Two the most popular approaches are Content-Based and Collaborative Filtering.</a:t>
            </a:r>
            <a:br>
              <a:rPr lang="en-US" b="0" i="0" dirty="0">
                <a:solidFill>
                  <a:srgbClr val="0070C0"/>
                </a:solidFill>
                <a:effectLst/>
                <a:latin typeface="Roboto" panose="02000000000000000000" pitchFamily="2" charset="0"/>
              </a:rPr>
            </a:br>
            <a:r>
              <a:rPr lang="en-US" b="0" i="0" dirty="0">
                <a:solidFill>
                  <a:srgbClr val="0070C0"/>
                </a:solidFill>
                <a:effectLst/>
                <a:latin typeface="Roboto" panose="02000000000000000000" pitchFamily="2" charset="0"/>
              </a:rPr>
              <a:t>Collaborative filtering is a technique used by websites like Amazon, YouTube, and Netflix. It filters out items that a user might like on the basis of reactions of similar users. There are two categories of collaborative filtering algorithms: memory based and model based.</a:t>
            </a:r>
          </a:p>
          <a:p>
            <a:pPr algn="l"/>
            <a:r>
              <a:rPr lang="en-US" b="0" i="0" dirty="0">
                <a:solidFill>
                  <a:srgbClr val="0070C0"/>
                </a:solidFill>
                <a:effectLst/>
                <a:latin typeface="Roboto" panose="02000000000000000000" pitchFamily="2" charset="0"/>
              </a:rPr>
              <a:t>Model based approach involves building machine learning algorithms to predict user's ratings. They involve dimensionality reduction methods that reduce high dimensional matrix containing abundant number of missing values with a much smaller matrix in lower-dimensional space.</a:t>
            </a:r>
          </a:p>
          <a:p>
            <a:endParaRPr lang="en-IN" dirty="0"/>
          </a:p>
        </p:txBody>
      </p:sp>
    </p:spTree>
    <p:extLst>
      <p:ext uri="{BB962C8B-B14F-4D97-AF65-F5344CB8AC3E}">
        <p14:creationId xmlns:p14="http://schemas.microsoft.com/office/powerpoint/2010/main" val="343958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ED46-3B04-43EA-E9B1-A41AD9B68AA2}"/>
              </a:ext>
            </a:extLst>
          </p:cNvPr>
          <p:cNvSpPr>
            <a:spLocks noGrp="1"/>
          </p:cNvSpPr>
          <p:nvPr>
            <p:ph type="title"/>
          </p:nvPr>
        </p:nvSpPr>
        <p:spPr>
          <a:xfrm flipH="1" flipV="1">
            <a:off x="12764278" y="251928"/>
            <a:ext cx="100770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5F7A2E5-B8DF-16EB-4E4D-04C8031E1E31}"/>
              </a:ext>
            </a:extLst>
          </p:cNvPr>
          <p:cNvSpPr>
            <a:spLocks noGrp="1"/>
          </p:cNvSpPr>
          <p:nvPr>
            <p:ph idx="1"/>
          </p:nvPr>
        </p:nvSpPr>
        <p:spPr>
          <a:xfrm>
            <a:off x="0" y="93306"/>
            <a:ext cx="12192000" cy="6764694"/>
          </a:xfrm>
        </p:spPr>
        <p:txBody>
          <a:bodyPr/>
          <a:lstStyle/>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r>
              <a:rPr lang="en-US" dirty="0">
                <a:solidFill>
                  <a:srgbClr val="0070C0"/>
                </a:solidFill>
                <a:latin typeface="Roboto" panose="02000000000000000000" pitchFamily="2" charset="0"/>
              </a:rPr>
              <a:t>F</a:t>
            </a:r>
            <a:r>
              <a:rPr lang="en-US" b="0" i="0" dirty="0">
                <a:solidFill>
                  <a:srgbClr val="0070C0"/>
                </a:solidFill>
                <a:effectLst/>
                <a:latin typeface="Roboto" panose="02000000000000000000" pitchFamily="2" charset="0"/>
              </a:rPr>
              <a:t>or the given dataset much better results can be obtained with SVD approach - both in terms of accuracy and training  testing time.</a:t>
            </a:r>
          </a:p>
          <a:p>
            <a:endParaRPr lang="en-US" b="0" i="0" dirty="0">
              <a:solidFill>
                <a:srgbClr val="0070C0"/>
              </a:solidFill>
              <a:effectLst/>
              <a:latin typeface="Roboto" panose="02000000000000000000" pitchFamily="2" charset="0"/>
            </a:endParaRPr>
          </a:p>
          <a:p>
            <a:endParaRPr lang="en-US" b="0" i="0" dirty="0">
              <a:solidFill>
                <a:srgbClr val="0070C0"/>
              </a:solidFill>
              <a:effectLst/>
              <a:latin typeface="Roboto" panose="02000000000000000000" pitchFamily="2" charset="0"/>
            </a:endParaRPr>
          </a:p>
          <a:p>
            <a:r>
              <a:rPr lang="en-US" b="0" i="0" dirty="0">
                <a:solidFill>
                  <a:srgbClr val="0070C0"/>
                </a:solidFill>
                <a:effectLst/>
                <a:latin typeface="Roboto" panose="02000000000000000000" pitchFamily="2" charset="0"/>
              </a:rPr>
              <a:t>Grid Search Cross Validation computes accuracy metrics for an algorithm on various combinations of parameters, over a cross-validation procedure.</a:t>
            </a:r>
          </a:p>
          <a:p>
            <a:pPr marL="0" indent="0">
              <a:buNone/>
            </a:pPr>
            <a:endParaRPr lang="en-US" b="0" i="0" dirty="0">
              <a:solidFill>
                <a:srgbClr val="0070C0"/>
              </a:solidFill>
              <a:effectLst/>
              <a:latin typeface="Roboto" panose="02000000000000000000" pitchFamily="2" charset="0"/>
            </a:endParaRPr>
          </a:p>
          <a:p>
            <a:endParaRPr lang="en-US" dirty="0">
              <a:solidFill>
                <a:srgbClr val="0070C0"/>
              </a:solidFill>
              <a:latin typeface="Roboto" panose="02000000000000000000" pitchFamily="2" charset="0"/>
            </a:endParaRPr>
          </a:p>
          <a:p>
            <a:r>
              <a:rPr lang="en-US" b="0" i="0" dirty="0">
                <a:solidFill>
                  <a:srgbClr val="0070C0"/>
                </a:solidFill>
                <a:effectLst/>
                <a:latin typeface="Roboto" panose="02000000000000000000" pitchFamily="2" charset="0"/>
              </a:rPr>
              <a:t> Regarding the majority of parameters, the default setting is the most optimal one. The improvement obtained with Grid Search is very small.</a:t>
            </a:r>
            <a:endParaRPr lang="en-IN" dirty="0">
              <a:solidFill>
                <a:srgbClr val="0070C0"/>
              </a:solidFill>
            </a:endParaRPr>
          </a:p>
        </p:txBody>
      </p:sp>
    </p:spTree>
    <p:extLst>
      <p:ext uri="{BB962C8B-B14F-4D97-AF65-F5344CB8AC3E}">
        <p14:creationId xmlns:p14="http://schemas.microsoft.com/office/powerpoint/2010/main" val="42913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2753-98CA-F220-AC23-04040A8A3959}"/>
              </a:ext>
            </a:extLst>
          </p:cNvPr>
          <p:cNvSpPr>
            <a:spLocks noGrp="1"/>
          </p:cNvSpPr>
          <p:nvPr>
            <p:ph type="title"/>
          </p:nvPr>
        </p:nvSpPr>
        <p:spPr>
          <a:xfrm>
            <a:off x="3694922" y="1"/>
            <a:ext cx="3424335" cy="1184987"/>
          </a:xfrm>
        </p:spPr>
        <p:txBody>
          <a:bodyPr>
            <a:normAutofit/>
          </a:bodyPr>
          <a:lstStyle/>
          <a:p>
            <a:r>
              <a:rPr lang="en-IN" sz="4800" b="1" i="0" dirty="0">
                <a:solidFill>
                  <a:srgbClr val="FF0000"/>
                </a:solidFill>
                <a:effectLst/>
                <a:latin typeface="Roboto" panose="02000000000000000000" pitchFamily="2" charset="0"/>
              </a:rPr>
              <a:t>Conclusion</a:t>
            </a:r>
            <a:endParaRPr lang="en-IN" sz="4800" dirty="0">
              <a:solidFill>
                <a:srgbClr val="FF0000"/>
              </a:solidFill>
            </a:endParaRPr>
          </a:p>
        </p:txBody>
      </p:sp>
      <p:sp>
        <p:nvSpPr>
          <p:cNvPr id="3" name="Content Placeholder 2">
            <a:extLst>
              <a:ext uri="{FF2B5EF4-FFF2-40B4-BE49-F238E27FC236}">
                <a16:creationId xmlns:a16="http://schemas.microsoft.com/office/drawing/2014/main" id="{2CAA32BD-6A43-0755-C8B6-1E658E88AAA9}"/>
              </a:ext>
            </a:extLst>
          </p:cNvPr>
          <p:cNvSpPr>
            <a:spLocks noGrp="1"/>
          </p:cNvSpPr>
          <p:nvPr>
            <p:ph idx="1"/>
          </p:nvPr>
        </p:nvSpPr>
        <p:spPr>
          <a:xfrm>
            <a:off x="5215812" y="1184989"/>
            <a:ext cx="6830008" cy="6064898"/>
          </a:xfrm>
        </p:spPr>
        <p:txBody>
          <a:bodyPr>
            <a:normAutofit/>
          </a:bodyPr>
          <a:lstStyle/>
          <a:p>
            <a:pPr algn="l">
              <a:buFont typeface="Arial" panose="020B0604020202020204" pitchFamily="34" charset="0"/>
              <a:buChar char="•"/>
            </a:pPr>
            <a:r>
              <a:rPr lang="en-US" sz="3000" b="0" i="0" dirty="0">
                <a:solidFill>
                  <a:srgbClr val="0070C0"/>
                </a:solidFill>
                <a:effectLst/>
                <a:latin typeface="Roboto" panose="02000000000000000000" pitchFamily="2" charset="0"/>
              </a:rPr>
              <a:t>In EDA, the Top-10 most rated books were essentially </a:t>
            </a:r>
            <a:r>
              <a:rPr lang="en-US" sz="3000" b="1" i="0" dirty="0">
                <a:solidFill>
                  <a:srgbClr val="0070C0"/>
                </a:solidFill>
                <a:effectLst/>
                <a:latin typeface="Roboto" panose="02000000000000000000" pitchFamily="2" charset="0"/>
              </a:rPr>
              <a:t>novels</a:t>
            </a:r>
            <a:r>
              <a:rPr lang="en-US" sz="3000" b="0" i="0" dirty="0">
                <a:solidFill>
                  <a:srgbClr val="0070C0"/>
                </a:solidFill>
                <a:effectLst/>
                <a:latin typeface="Roboto" panose="02000000000000000000" pitchFamily="2" charset="0"/>
              </a:rPr>
              <a:t>. Books like </a:t>
            </a:r>
            <a:r>
              <a:rPr lang="en-US" sz="3000" b="1" i="0" dirty="0">
                <a:solidFill>
                  <a:srgbClr val="0070C0"/>
                </a:solidFill>
                <a:effectLst/>
                <a:latin typeface="Roboto" panose="02000000000000000000" pitchFamily="2" charset="0"/>
              </a:rPr>
              <a:t>The Lovely Bone</a:t>
            </a:r>
            <a:r>
              <a:rPr lang="en-US" sz="3000" b="0" i="0" dirty="0">
                <a:solidFill>
                  <a:srgbClr val="0070C0"/>
                </a:solidFill>
                <a:effectLst/>
                <a:latin typeface="Roboto" panose="02000000000000000000" pitchFamily="2" charset="0"/>
              </a:rPr>
              <a:t> and </a:t>
            </a:r>
            <a:r>
              <a:rPr lang="en-US" sz="3000" b="1" i="0" dirty="0">
                <a:solidFill>
                  <a:srgbClr val="0070C0"/>
                </a:solidFill>
                <a:effectLst/>
                <a:latin typeface="Roboto" panose="02000000000000000000" pitchFamily="2" charset="0"/>
              </a:rPr>
              <a:t>The Secret Life of Bees</a:t>
            </a:r>
            <a:r>
              <a:rPr lang="en-US" sz="3000" b="0" i="0" dirty="0">
                <a:solidFill>
                  <a:srgbClr val="0070C0"/>
                </a:solidFill>
                <a:effectLst/>
                <a:latin typeface="Roboto" panose="02000000000000000000" pitchFamily="2" charset="0"/>
              </a:rPr>
              <a:t> were very well perceived.</a:t>
            </a:r>
            <a:br>
              <a:rPr lang="en-US" sz="3000" b="0" i="0" dirty="0">
                <a:solidFill>
                  <a:srgbClr val="0070C0"/>
                </a:solidFill>
                <a:effectLst/>
                <a:latin typeface="Roboto" panose="02000000000000000000" pitchFamily="2" charset="0"/>
              </a:rPr>
            </a:br>
            <a:endParaRPr lang="en-US" sz="3000" b="0" i="0" dirty="0">
              <a:solidFill>
                <a:srgbClr val="0070C0"/>
              </a:solidFill>
              <a:effectLst/>
              <a:latin typeface="Roboto" panose="02000000000000000000" pitchFamily="2" charset="0"/>
            </a:endParaRPr>
          </a:p>
          <a:p>
            <a:pPr algn="l">
              <a:buFont typeface="Arial" panose="020B0604020202020204" pitchFamily="34" charset="0"/>
              <a:buChar char="•"/>
            </a:pPr>
            <a:r>
              <a:rPr lang="en-US" sz="3000" b="0" i="0" dirty="0">
                <a:solidFill>
                  <a:srgbClr val="0070C0"/>
                </a:solidFill>
                <a:effectLst/>
                <a:latin typeface="Roboto" panose="02000000000000000000" pitchFamily="2" charset="0"/>
              </a:rPr>
              <a:t>Majority of the readers were of the </a:t>
            </a:r>
            <a:r>
              <a:rPr lang="en-US" sz="3000" b="1" i="0" dirty="0">
                <a:solidFill>
                  <a:srgbClr val="0070C0"/>
                </a:solidFill>
                <a:effectLst/>
                <a:latin typeface="Roboto" panose="02000000000000000000" pitchFamily="2" charset="0"/>
              </a:rPr>
              <a:t>age bracket 20-35</a:t>
            </a:r>
            <a:r>
              <a:rPr lang="en-US" sz="3000" b="0" i="0" dirty="0">
                <a:solidFill>
                  <a:srgbClr val="0070C0"/>
                </a:solidFill>
                <a:effectLst/>
                <a:latin typeface="Roboto" panose="02000000000000000000" pitchFamily="2" charset="0"/>
              </a:rPr>
              <a:t> and most of them came from North American and European countries namely </a:t>
            </a:r>
            <a:r>
              <a:rPr lang="en-US" sz="3000" b="1" i="0" dirty="0">
                <a:solidFill>
                  <a:srgbClr val="0070C0"/>
                </a:solidFill>
                <a:effectLst/>
                <a:latin typeface="Roboto" panose="02000000000000000000" pitchFamily="2" charset="0"/>
              </a:rPr>
              <a:t>USA, Canada, UK, Germany and Spain</a:t>
            </a:r>
            <a:r>
              <a:rPr lang="en-US" sz="3000" b="0" i="0" dirty="0">
                <a:solidFill>
                  <a:srgbClr val="0070C0"/>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US" b="0" i="0" dirty="0">
              <a:solidFill>
                <a:srgbClr val="212121"/>
              </a:solidFill>
              <a:effectLst/>
              <a:latin typeface="Roboto" panose="02000000000000000000" pitchFamily="2" charset="0"/>
            </a:endParaRPr>
          </a:p>
          <a:p>
            <a:pPr marL="0" indent="0" algn="l">
              <a:buNone/>
            </a:pPr>
            <a:br>
              <a:rPr lang="en-US" b="0" i="0" dirty="0">
                <a:solidFill>
                  <a:srgbClr val="212121"/>
                </a:solidFill>
                <a:effectLst/>
                <a:latin typeface="Roboto" panose="02000000000000000000" pitchFamily="2" charset="0"/>
              </a:rPr>
            </a:br>
            <a:endParaRPr lang="en-US" b="0" i="0" dirty="0">
              <a:solidFill>
                <a:srgbClr val="21212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22DF6E56-D8D2-C6F0-E2D8-961B626C1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94" y="1380932"/>
            <a:ext cx="4827718" cy="4655974"/>
          </a:xfrm>
          <a:prstGeom prst="rect">
            <a:avLst/>
          </a:prstGeom>
        </p:spPr>
      </p:pic>
    </p:spTree>
    <p:extLst>
      <p:ext uri="{BB962C8B-B14F-4D97-AF65-F5344CB8AC3E}">
        <p14:creationId xmlns:p14="http://schemas.microsoft.com/office/powerpoint/2010/main" val="363199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F4C3-4BC9-264B-8681-21439B2612F0}"/>
              </a:ext>
            </a:extLst>
          </p:cNvPr>
          <p:cNvSpPr>
            <a:spLocks noGrp="1"/>
          </p:cNvSpPr>
          <p:nvPr>
            <p:ph type="title"/>
          </p:nvPr>
        </p:nvSpPr>
        <p:spPr>
          <a:xfrm flipH="1">
            <a:off x="12736286" y="365125"/>
            <a:ext cx="1035698" cy="27868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E06E5F6-276A-2A5D-70EB-851C6DC9126F}"/>
              </a:ext>
            </a:extLst>
          </p:cNvPr>
          <p:cNvSpPr>
            <a:spLocks noGrp="1"/>
          </p:cNvSpPr>
          <p:nvPr>
            <p:ph idx="1"/>
          </p:nvPr>
        </p:nvSpPr>
        <p:spPr>
          <a:xfrm>
            <a:off x="251927" y="279918"/>
            <a:ext cx="11101873" cy="5897045"/>
          </a:xfrm>
        </p:spPr>
        <p:txBody>
          <a:bodyPr/>
          <a:lstStyle/>
          <a:p>
            <a:pPr algn="l">
              <a:buFont typeface="Arial" panose="020B0604020202020204" pitchFamily="34" charset="0"/>
              <a:buChar char="•"/>
            </a:pPr>
            <a:r>
              <a:rPr lang="en-US" b="0" i="0" dirty="0">
                <a:solidFill>
                  <a:srgbClr val="0070C0"/>
                </a:solidFill>
                <a:effectLst/>
                <a:latin typeface="Roboto" panose="02000000000000000000" pitchFamily="2" charset="0"/>
              </a:rPr>
              <a:t>If we look at the ratings distribution, </a:t>
            </a:r>
            <a:r>
              <a:rPr lang="en-US" b="1" i="0" dirty="0">
                <a:solidFill>
                  <a:srgbClr val="0070C0"/>
                </a:solidFill>
                <a:effectLst/>
                <a:latin typeface="Roboto" panose="02000000000000000000" pitchFamily="2" charset="0"/>
              </a:rPr>
              <a:t>most of the books have high ratings</a:t>
            </a:r>
            <a:r>
              <a:rPr lang="en-US" b="0" i="0" dirty="0">
                <a:solidFill>
                  <a:srgbClr val="0070C0"/>
                </a:solidFill>
                <a:effectLst/>
                <a:latin typeface="Roboto" panose="02000000000000000000" pitchFamily="2" charset="0"/>
              </a:rPr>
              <a:t> with maximum books being rated 8. Ratings below 5 are few in number.</a:t>
            </a:r>
            <a:br>
              <a:rPr lang="en-US" b="0" i="0" dirty="0">
                <a:solidFill>
                  <a:srgbClr val="0070C0"/>
                </a:solidFill>
                <a:effectLst/>
                <a:latin typeface="Roboto" panose="02000000000000000000" pitchFamily="2" charset="0"/>
              </a:rPr>
            </a:br>
            <a:endParaRPr lang="en-US" b="0" i="0" dirty="0">
              <a:solidFill>
                <a:srgbClr val="0070C0"/>
              </a:solidFill>
              <a:effectLst/>
              <a:latin typeface="Roboto" panose="02000000000000000000" pitchFamily="2" charset="0"/>
            </a:endParaRPr>
          </a:p>
          <a:p>
            <a:pPr algn="l">
              <a:buFont typeface="Arial" panose="020B0604020202020204" pitchFamily="34" charset="0"/>
              <a:buChar char="•"/>
            </a:pPr>
            <a:r>
              <a:rPr lang="en-US" b="0" i="0" dirty="0">
                <a:solidFill>
                  <a:srgbClr val="0070C0"/>
                </a:solidFill>
                <a:effectLst/>
                <a:latin typeface="Roboto" panose="02000000000000000000" pitchFamily="2" charset="0"/>
              </a:rPr>
              <a:t>Author with the most books was </a:t>
            </a:r>
            <a:r>
              <a:rPr lang="en-US" b="1" i="0" dirty="0">
                <a:solidFill>
                  <a:srgbClr val="0070C0"/>
                </a:solidFill>
                <a:effectLst/>
                <a:latin typeface="Roboto" panose="02000000000000000000" pitchFamily="2" charset="0"/>
              </a:rPr>
              <a:t>Agatha Christie, William Shakespeare and Stephen King</a:t>
            </a:r>
            <a:r>
              <a:rPr lang="en-US" b="0" i="0" dirty="0">
                <a:solidFill>
                  <a:srgbClr val="0070C0"/>
                </a:solidFill>
                <a:effectLst/>
                <a:latin typeface="Roboto" panose="02000000000000000000" pitchFamily="2" charset="0"/>
              </a:rPr>
              <a:t>.</a:t>
            </a:r>
            <a:br>
              <a:rPr lang="en-US" b="0" i="0" dirty="0">
                <a:solidFill>
                  <a:srgbClr val="0070C0"/>
                </a:solidFill>
                <a:effectLst/>
                <a:latin typeface="Roboto" panose="02000000000000000000" pitchFamily="2" charset="0"/>
              </a:rPr>
            </a:br>
            <a:endParaRPr lang="en-US" b="0" i="0" dirty="0">
              <a:solidFill>
                <a:srgbClr val="0070C0"/>
              </a:solidFill>
              <a:effectLst/>
              <a:latin typeface="Roboto" panose="02000000000000000000" pitchFamily="2" charset="0"/>
            </a:endParaRPr>
          </a:p>
          <a:p>
            <a:pPr algn="l">
              <a:buFont typeface="Arial" panose="020B0604020202020204" pitchFamily="34" charset="0"/>
              <a:buChar char="•"/>
            </a:pPr>
            <a:r>
              <a:rPr lang="en-US" b="0" i="0" dirty="0">
                <a:solidFill>
                  <a:srgbClr val="0070C0"/>
                </a:solidFill>
                <a:effectLst/>
                <a:latin typeface="Roboto" panose="02000000000000000000" pitchFamily="2" charset="0"/>
              </a:rPr>
              <a:t>For modelling, it was observed that for </a:t>
            </a:r>
            <a:r>
              <a:rPr lang="en-US" b="1" i="0" dirty="0">
                <a:solidFill>
                  <a:srgbClr val="0070C0"/>
                </a:solidFill>
                <a:effectLst/>
                <a:latin typeface="Roboto" panose="02000000000000000000" pitchFamily="2" charset="0"/>
              </a:rPr>
              <a:t>model based</a:t>
            </a:r>
            <a:r>
              <a:rPr lang="en-US" b="0" i="0" dirty="0">
                <a:solidFill>
                  <a:srgbClr val="0070C0"/>
                </a:solidFill>
                <a:effectLst/>
                <a:latin typeface="Roboto" panose="02000000000000000000" pitchFamily="2" charset="0"/>
              </a:rPr>
              <a:t> collaborative filtering SVD technique worked way better than NMF with lower Mean Absolute Error (MAE) .</a:t>
            </a:r>
            <a:br>
              <a:rPr lang="en-US" b="0" i="0" dirty="0">
                <a:solidFill>
                  <a:srgbClr val="0070C0"/>
                </a:solidFill>
                <a:effectLst/>
                <a:latin typeface="Roboto" panose="02000000000000000000" pitchFamily="2" charset="0"/>
              </a:rPr>
            </a:br>
            <a:endParaRPr lang="en-US" b="0" i="0" dirty="0">
              <a:solidFill>
                <a:srgbClr val="0070C0"/>
              </a:solidFill>
              <a:effectLst/>
              <a:latin typeface="Roboto" panose="02000000000000000000" pitchFamily="2" charset="0"/>
            </a:endParaRPr>
          </a:p>
          <a:p>
            <a:pPr algn="l">
              <a:buFont typeface="Arial" panose="020B0604020202020204" pitchFamily="34" charset="0"/>
              <a:buChar char="•"/>
            </a:pPr>
            <a:r>
              <a:rPr lang="en-US" b="0" i="0" dirty="0">
                <a:solidFill>
                  <a:srgbClr val="0070C0"/>
                </a:solidFill>
                <a:effectLst/>
                <a:latin typeface="Roboto" panose="02000000000000000000" pitchFamily="2" charset="0"/>
              </a:rPr>
              <a:t>Amongst the memory based approach, </a:t>
            </a:r>
            <a:r>
              <a:rPr lang="en-US" b="1" i="0" dirty="0">
                <a:solidFill>
                  <a:srgbClr val="0070C0"/>
                </a:solidFill>
                <a:effectLst/>
                <a:latin typeface="Roboto" panose="02000000000000000000" pitchFamily="2" charset="0"/>
              </a:rPr>
              <a:t>item-item CF performed better</a:t>
            </a:r>
            <a:r>
              <a:rPr lang="en-US" b="0" i="0" dirty="0">
                <a:solidFill>
                  <a:srgbClr val="0070C0"/>
                </a:solidFill>
                <a:effectLst/>
                <a:latin typeface="Roboto" panose="02000000000000000000" pitchFamily="2" charset="0"/>
              </a:rPr>
              <a:t> than </a:t>
            </a:r>
            <a:r>
              <a:rPr lang="en-US" b="1" i="0" dirty="0">
                <a:solidFill>
                  <a:srgbClr val="0070C0"/>
                </a:solidFill>
                <a:effectLst/>
                <a:latin typeface="Roboto" panose="02000000000000000000" pitchFamily="2" charset="0"/>
              </a:rPr>
              <a:t>user-user CF</a:t>
            </a:r>
            <a:r>
              <a:rPr lang="en-US" b="0" i="0" dirty="0">
                <a:solidFill>
                  <a:srgbClr val="0070C0"/>
                </a:solidFill>
                <a:effectLst/>
                <a:latin typeface="Roboto" panose="02000000000000000000" pitchFamily="2" charset="0"/>
              </a:rPr>
              <a:t> because of lower computation </a:t>
            </a:r>
          </a:p>
        </p:txBody>
      </p:sp>
    </p:spTree>
    <p:extLst>
      <p:ext uri="{BB962C8B-B14F-4D97-AF65-F5344CB8AC3E}">
        <p14:creationId xmlns:p14="http://schemas.microsoft.com/office/powerpoint/2010/main" val="252499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C886-21E3-996C-AFB8-EF35B991CBC1}"/>
              </a:ext>
            </a:extLst>
          </p:cNvPr>
          <p:cNvSpPr>
            <a:spLocks noGrp="1"/>
          </p:cNvSpPr>
          <p:nvPr>
            <p:ph type="title"/>
          </p:nvPr>
        </p:nvSpPr>
        <p:spPr>
          <a:xfrm>
            <a:off x="3722914" y="1"/>
            <a:ext cx="7630887" cy="1017036"/>
          </a:xfrm>
        </p:spPr>
        <p:txBody>
          <a:bodyPr/>
          <a:lstStyle/>
          <a:p>
            <a:r>
              <a:rPr lang="en-US" dirty="0">
                <a:solidFill>
                  <a:srgbClr val="FF0000"/>
                </a:solidFill>
              </a:rPr>
              <a:t>CHALLENGE</a:t>
            </a:r>
            <a:endParaRPr lang="en-IN" dirty="0"/>
          </a:p>
        </p:txBody>
      </p:sp>
      <p:sp>
        <p:nvSpPr>
          <p:cNvPr id="3" name="Content Placeholder 2">
            <a:extLst>
              <a:ext uri="{FF2B5EF4-FFF2-40B4-BE49-F238E27FC236}">
                <a16:creationId xmlns:a16="http://schemas.microsoft.com/office/drawing/2014/main" id="{F7BA207E-A451-D507-6121-807F5A6542AA}"/>
              </a:ext>
            </a:extLst>
          </p:cNvPr>
          <p:cNvSpPr>
            <a:spLocks noGrp="1"/>
          </p:cNvSpPr>
          <p:nvPr>
            <p:ph idx="1"/>
          </p:nvPr>
        </p:nvSpPr>
        <p:spPr>
          <a:xfrm>
            <a:off x="643812" y="1390261"/>
            <a:ext cx="6699380" cy="5467738"/>
          </a:xfrm>
        </p:spPr>
        <p:txBody>
          <a:bodyPr>
            <a:normAutofit/>
          </a:bodyPr>
          <a:lstStyle/>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Data set was not easy to understand and manipulate.</a:t>
            </a:r>
            <a:endParaRPr lang="en-US" sz="2800" b="0" i="0" u="none" strike="noStrike" cap="none" dirty="0">
              <a:solidFill>
                <a:schemeClr val="accent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Challenging to identify and fit the right model for tha data due to the problem is Binary nature.</a:t>
            </a:r>
          </a:p>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Identifying the key factors and deciding best fit models after getting results of models.</a:t>
            </a:r>
            <a:endParaRPr lang="en-US" sz="2800" b="0" i="0" u="none" strike="noStrike" cap="none" dirty="0">
              <a:solidFill>
                <a:schemeClr val="accent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AutoNum type="arabicPeriod"/>
            </a:pPr>
            <a:r>
              <a:rPr lang="en-US" sz="2800" b="0" i="0" u="none" strike="noStrike" cap="none" dirty="0">
                <a:solidFill>
                  <a:schemeClr val="accent1"/>
                </a:solidFill>
                <a:latin typeface="Times New Roman"/>
                <a:ea typeface="Times New Roman"/>
                <a:cs typeface="Times New Roman"/>
                <a:sym typeface="Times New Roman"/>
              </a:rPr>
              <a:t>We were unable to do visualization and fitting of model easily due to bulk and running models were taking lot of time.</a:t>
            </a:r>
          </a:p>
          <a:p>
            <a:endParaRPr lang="en-IN" dirty="0"/>
          </a:p>
        </p:txBody>
      </p:sp>
      <p:pic>
        <p:nvPicPr>
          <p:cNvPr id="4" name="Picture 3">
            <a:extLst>
              <a:ext uri="{FF2B5EF4-FFF2-40B4-BE49-F238E27FC236}">
                <a16:creationId xmlns:a16="http://schemas.microsoft.com/office/drawing/2014/main" id="{FFFEEDFC-C896-97C3-AF4C-4CFC55842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547" y="1968759"/>
            <a:ext cx="4441372" cy="3657600"/>
          </a:xfrm>
          <a:prstGeom prst="rect">
            <a:avLst/>
          </a:prstGeom>
        </p:spPr>
      </p:pic>
    </p:spTree>
    <p:extLst>
      <p:ext uri="{BB962C8B-B14F-4D97-AF65-F5344CB8AC3E}">
        <p14:creationId xmlns:p14="http://schemas.microsoft.com/office/powerpoint/2010/main" val="241285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B16A-8D5E-8D15-FF18-7AE0E7F3FAE2}"/>
              </a:ext>
            </a:extLst>
          </p:cNvPr>
          <p:cNvSpPr>
            <a:spLocks noGrp="1"/>
          </p:cNvSpPr>
          <p:nvPr>
            <p:ph type="title"/>
          </p:nvPr>
        </p:nvSpPr>
        <p:spPr>
          <a:xfrm>
            <a:off x="3974841" y="317241"/>
            <a:ext cx="4572000" cy="1019500"/>
          </a:xfrm>
        </p:spPr>
        <p:txBody>
          <a:bodyPr/>
          <a:lstStyle/>
          <a:p>
            <a:r>
              <a:rPr lang="en-US" dirty="0">
                <a:solidFill>
                  <a:srgbClr val="FF0000"/>
                </a:solidFill>
              </a:rPr>
              <a:t>Problem Statement</a:t>
            </a:r>
            <a:endParaRPr lang="en-IN" dirty="0">
              <a:solidFill>
                <a:srgbClr val="FF0000"/>
              </a:solidFill>
            </a:endParaRPr>
          </a:p>
        </p:txBody>
      </p:sp>
      <p:sp>
        <p:nvSpPr>
          <p:cNvPr id="3" name="Content Placeholder 2">
            <a:extLst>
              <a:ext uri="{FF2B5EF4-FFF2-40B4-BE49-F238E27FC236}">
                <a16:creationId xmlns:a16="http://schemas.microsoft.com/office/drawing/2014/main" id="{DC9F32FE-16F1-CA47-2A65-34A88BEC01A7}"/>
              </a:ext>
            </a:extLst>
          </p:cNvPr>
          <p:cNvSpPr>
            <a:spLocks noGrp="1"/>
          </p:cNvSpPr>
          <p:nvPr>
            <p:ph idx="1"/>
          </p:nvPr>
        </p:nvSpPr>
        <p:spPr/>
        <p:txBody>
          <a:bodyPr/>
          <a:lstStyle/>
          <a:p>
            <a:r>
              <a:rPr lang="en-US" b="0" i="0" dirty="0">
                <a:solidFill>
                  <a:srgbClr val="0070C0"/>
                </a:solidFill>
                <a:effectLst/>
                <a:latin typeface="source-serif-pro"/>
              </a:rPr>
              <a:t>When we want to read a new book we generally ask our friends or classmates or may search all the books available in a library (as if we can). After all asking and searching, we may still not find any book of our preference as not everyone has the same interests. For such situations, we need a system which takes our choices into consideration and suggests to us some good books.</a:t>
            </a:r>
          </a:p>
          <a:p>
            <a:endParaRPr lang="en-US" dirty="0">
              <a:solidFill>
                <a:srgbClr val="292929"/>
              </a:solidFill>
              <a:latin typeface="source-serif-pro"/>
            </a:endParaRPr>
          </a:p>
          <a:p>
            <a:r>
              <a:rPr lang="en-US" b="0" i="0" dirty="0">
                <a:solidFill>
                  <a:srgbClr val="0070C0"/>
                </a:solidFill>
                <a:effectLst/>
                <a:latin typeface="source-serif-pro"/>
              </a:rPr>
              <a:t>A recommendation system broadly recommends items to the user best suited to their tastes and traits. It uses the user's previous data and other user's data to give new recommendations.</a:t>
            </a:r>
            <a:endParaRPr lang="en-IN" dirty="0">
              <a:solidFill>
                <a:srgbClr val="0070C0"/>
              </a:solidFill>
            </a:endParaRPr>
          </a:p>
        </p:txBody>
      </p:sp>
    </p:spTree>
    <p:extLst>
      <p:ext uri="{BB962C8B-B14F-4D97-AF65-F5344CB8AC3E}">
        <p14:creationId xmlns:p14="http://schemas.microsoft.com/office/powerpoint/2010/main" val="44517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0A3D-53C9-7FCF-4C65-40DAD09D0A39}"/>
              </a:ext>
            </a:extLst>
          </p:cNvPr>
          <p:cNvSpPr>
            <a:spLocks noGrp="1"/>
          </p:cNvSpPr>
          <p:nvPr>
            <p:ph type="title"/>
          </p:nvPr>
        </p:nvSpPr>
        <p:spPr>
          <a:xfrm flipH="1">
            <a:off x="12577664" y="365125"/>
            <a:ext cx="541175" cy="1325563"/>
          </a:xfrm>
        </p:spPr>
        <p:txBody>
          <a:bodyPr/>
          <a:lstStyle/>
          <a:p>
            <a:endParaRPr lang="en-IN" dirty="0"/>
          </a:p>
        </p:txBody>
      </p:sp>
      <p:pic>
        <p:nvPicPr>
          <p:cNvPr id="5" name="Content Placeholder 4">
            <a:extLst>
              <a:ext uri="{FF2B5EF4-FFF2-40B4-BE49-F238E27FC236}">
                <a16:creationId xmlns:a16="http://schemas.microsoft.com/office/drawing/2014/main" id="{1EE58F1D-0292-5134-0B9D-F2F2B0CAF5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2988925" y="4345156"/>
            <a:ext cx="457200" cy="304464"/>
          </a:xfrm>
        </p:spPr>
      </p:pic>
      <p:pic>
        <p:nvPicPr>
          <p:cNvPr id="7" name="Picture 6">
            <a:extLst>
              <a:ext uri="{FF2B5EF4-FFF2-40B4-BE49-F238E27FC236}">
                <a16:creationId xmlns:a16="http://schemas.microsoft.com/office/drawing/2014/main" id="{76C51D1D-6931-D04A-C082-8770CAF17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6920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3E36-5B56-E2C2-1FDB-EC2B5C6F3E8E}"/>
              </a:ext>
            </a:extLst>
          </p:cNvPr>
          <p:cNvSpPr>
            <a:spLocks noGrp="1"/>
          </p:cNvSpPr>
          <p:nvPr>
            <p:ph type="title"/>
          </p:nvPr>
        </p:nvSpPr>
        <p:spPr>
          <a:xfrm>
            <a:off x="3209732" y="242597"/>
            <a:ext cx="2886268" cy="793102"/>
          </a:xfrm>
        </p:spPr>
        <p:txBody>
          <a:bodyPr>
            <a:normAutofit/>
          </a:bodyPr>
          <a:lstStyle/>
          <a:p>
            <a:r>
              <a:rPr lang="en-US" dirty="0">
                <a:solidFill>
                  <a:srgbClr val="FF0000"/>
                </a:solidFill>
              </a:rPr>
              <a:t>Contents</a:t>
            </a:r>
            <a:endParaRPr lang="en-IN" dirty="0">
              <a:solidFill>
                <a:srgbClr val="FF0000"/>
              </a:solidFill>
            </a:endParaRPr>
          </a:p>
        </p:txBody>
      </p:sp>
      <p:sp>
        <p:nvSpPr>
          <p:cNvPr id="3" name="Content Placeholder 2">
            <a:extLst>
              <a:ext uri="{FF2B5EF4-FFF2-40B4-BE49-F238E27FC236}">
                <a16:creationId xmlns:a16="http://schemas.microsoft.com/office/drawing/2014/main" id="{393F50EF-52E4-0AF5-D90D-6925E3019DF4}"/>
              </a:ext>
            </a:extLst>
          </p:cNvPr>
          <p:cNvSpPr>
            <a:spLocks noGrp="1"/>
          </p:cNvSpPr>
          <p:nvPr>
            <p:ph idx="1"/>
          </p:nvPr>
        </p:nvSpPr>
        <p:spPr/>
        <p:txBody>
          <a:bodyPr/>
          <a:lstStyle/>
          <a:p>
            <a:r>
              <a:rPr lang="en-US" dirty="0">
                <a:solidFill>
                  <a:srgbClr val="0070C0"/>
                </a:solidFill>
              </a:rPr>
              <a:t>Data Description</a:t>
            </a:r>
          </a:p>
          <a:p>
            <a:endParaRPr lang="en-IN" dirty="0">
              <a:solidFill>
                <a:srgbClr val="0070C0"/>
              </a:solidFill>
            </a:endParaRPr>
          </a:p>
          <a:p>
            <a:r>
              <a:rPr lang="en-IN" dirty="0">
                <a:solidFill>
                  <a:srgbClr val="0070C0"/>
                </a:solidFill>
              </a:rPr>
              <a:t>Recommendation Models</a:t>
            </a:r>
          </a:p>
          <a:p>
            <a:endParaRPr lang="en-IN" dirty="0">
              <a:solidFill>
                <a:srgbClr val="0070C0"/>
              </a:solidFill>
            </a:endParaRPr>
          </a:p>
          <a:p>
            <a:r>
              <a:rPr lang="en-IN" dirty="0">
                <a:solidFill>
                  <a:srgbClr val="0070C0"/>
                </a:solidFill>
              </a:rPr>
              <a:t>Conclusion</a:t>
            </a:r>
          </a:p>
          <a:p>
            <a:endParaRPr lang="en-IN" dirty="0">
              <a:solidFill>
                <a:srgbClr val="0070C0"/>
              </a:solidFill>
            </a:endParaRPr>
          </a:p>
          <a:p>
            <a:r>
              <a:rPr lang="en-IN" dirty="0">
                <a:solidFill>
                  <a:srgbClr val="0070C0"/>
                </a:solidFill>
              </a:rPr>
              <a:t>Challenges</a:t>
            </a:r>
          </a:p>
        </p:txBody>
      </p:sp>
      <p:pic>
        <p:nvPicPr>
          <p:cNvPr id="5" name="Picture 4">
            <a:extLst>
              <a:ext uri="{FF2B5EF4-FFF2-40B4-BE49-F238E27FC236}">
                <a16:creationId xmlns:a16="http://schemas.microsoft.com/office/drawing/2014/main" id="{4013C860-4292-F9C8-AECB-A32696BA9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3012" y="942392"/>
            <a:ext cx="6270171" cy="5682343"/>
          </a:xfrm>
          <a:prstGeom prst="rect">
            <a:avLst/>
          </a:prstGeom>
        </p:spPr>
      </p:pic>
    </p:spTree>
    <p:extLst>
      <p:ext uri="{BB962C8B-B14F-4D97-AF65-F5344CB8AC3E}">
        <p14:creationId xmlns:p14="http://schemas.microsoft.com/office/powerpoint/2010/main" val="42402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BE74-7960-765D-9D31-49686A8AF09A}"/>
              </a:ext>
            </a:extLst>
          </p:cNvPr>
          <p:cNvSpPr>
            <a:spLocks noGrp="1"/>
          </p:cNvSpPr>
          <p:nvPr>
            <p:ph type="title"/>
          </p:nvPr>
        </p:nvSpPr>
        <p:spPr>
          <a:xfrm>
            <a:off x="4068147" y="-1"/>
            <a:ext cx="4478694" cy="989045"/>
          </a:xfrm>
        </p:spPr>
        <p:txBody>
          <a:bodyPr>
            <a:normAutofit/>
          </a:bodyPr>
          <a:lstStyle/>
          <a:p>
            <a:r>
              <a:rPr lang="en-IN" b="1" i="0" dirty="0">
                <a:solidFill>
                  <a:srgbClr val="FF0000"/>
                </a:solidFill>
                <a:effectLst/>
                <a:latin typeface="Roboto" panose="02000000000000000000" pitchFamily="2" charset="0"/>
              </a:rPr>
              <a:t>Data Description</a:t>
            </a:r>
            <a:endParaRPr lang="en-IN" dirty="0">
              <a:solidFill>
                <a:srgbClr val="FF0000"/>
              </a:solidFill>
            </a:endParaRPr>
          </a:p>
        </p:txBody>
      </p:sp>
      <p:sp>
        <p:nvSpPr>
          <p:cNvPr id="3" name="Content Placeholder 2">
            <a:extLst>
              <a:ext uri="{FF2B5EF4-FFF2-40B4-BE49-F238E27FC236}">
                <a16:creationId xmlns:a16="http://schemas.microsoft.com/office/drawing/2014/main" id="{84989D4E-BB59-5A01-F430-28E65A338903}"/>
              </a:ext>
            </a:extLst>
          </p:cNvPr>
          <p:cNvSpPr>
            <a:spLocks noGrp="1"/>
          </p:cNvSpPr>
          <p:nvPr>
            <p:ph idx="1"/>
          </p:nvPr>
        </p:nvSpPr>
        <p:spPr>
          <a:xfrm>
            <a:off x="838200" y="1156996"/>
            <a:ext cx="10515600" cy="5579707"/>
          </a:xfrm>
        </p:spPr>
        <p:txBody>
          <a:bodyPr>
            <a:normAutofit fontScale="77500" lnSpcReduction="20000"/>
          </a:bodyPr>
          <a:lstStyle/>
          <a:p>
            <a:r>
              <a:rPr lang="en-US" b="0" i="0" dirty="0">
                <a:solidFill>
                  <a:srgbClr val="0070C0"/>
                </a:solidFill>
                <a:effectLst/>
                <a:latin typeface="Roboto" panose="02000000000000000000" pitchFamily="2" charset="0"/>
              </a:rPr>
              <a:t>The Book-Crossing dataset comprises 3 files.</a:t>
            </a:r>
          </a:p>
          <a:p>
            <a:pPr marL="0" indent="0">
              <a:buNone/>
            </a:pPr>
            <a:br>
              <a:rPr lang="en-US" dirty="0"/>
            </a:br>
            <a:r>
              <a:rPr lang="en-US" b="0" i="0" dirty="0">
                <a:solidFill>
                  <a:srgbClr val="C00000"/>
                </a:solidFill>
                <a:effectLst/>
                <a:latin typeface="Roboto" panose="02000000000000000000" pitchFamily="2" charset="0"/>
              </a:rPr>
              <a:t>● Users :</a:t>
            </a:r>
            <a:br>
              <a:rPr lang="en-US" dirty="0"/>
            </a:br>
            <a:r>
              <a:rPr lang="en-US" b="0" i="0" dirty="0">
                <a:solidFill>
                  <a:srgbClr val="0070C0"/>
                </a:solidFill>
                <a:effectLst/>
                <a:latin typeface="Roboto" panose="02000000000000000000" pitchFamily="2" charset="0"/>
              </a:rPr>
              <a:t>Contains the users. Note that user IDs (User-ID) have been anonymized and map to integers. Demographic data is provided (Location, Age) if available. Otherwise, these fields contain NULL values.</a:t>
            </a:r>
          </a:p>
          <a:p>
            <a:pPr marL="0" indent="0">
              <a:buNone/>
            </a:pPr>
            <a:br>
              <a:rPr lang="en-US" dirty="0"/>
            </a:br>
            <a:r>
              <a:rPr lang="en-US" b="0" i="0" dirty="0">
                <a:solidFill>
                  <a:srgbClr val="C00000"/>
                </a:solidFill>
                <a:effectLst/>
                <a:latin typeface="Roboto" panose="02000000000000000000" pitchFamily="2" charset="0"/>
              </a:rPr>
              <a:t>● Books :</a:t>
            </a:r>
            <a:br>
              <a:rPr lang="en-US" dirty="0"/>
            </a:br>
            <a:r>
              <a:rPr lang="en-US" b="0" i="0" dirty="0">
                <a:solidFill>
                  <a:srgbClr val="0070C0"/>
                </a:solidFill>
                <a:effectLst/>
                <a:latin typeface="Roboto" panose="02000000000000000000" pitchFamily="2" charset="0"/>
              </a:rPr>
              <a:t>Books are identified by their respective ISBN. Invalid ISBNs have already been removed from the dataset. Moreover, some content-based information is given (Book-Title, Book-Author, Year-Of-Publication, Publisher), obtained from Amazon Web Services. Note that in the case of several authors, only the first is provided. URLs linking to cover images are also given, appearing in three different flavors (Image-URL-S, Image-URL-M, Image-URL-L), i.e., small, medium, large. These URLs point to the Amazon website.</a:t>
            </a:r>
          </a:p>
          <a:p>
            <a:pPr marL="0" indent="0">
              <a:buNone/>
            </a:pPr>
            <a:br>
              <a:rPr lang="en-US" dirty="0"/>
            </a:br>
            <a:r>
              <a:rPr lang="en-US" b="0" i="0" dirty="0">
                <a:solidFill>
                  <a:srgbClr val="C00000"/>
                </a:solidFill>
                <a:effectLst/>
                <a:latin typeface="Roboto" panose="02000000000000000000" pitchFamily="2" charset="0"/>
              </a:rPr>
              <a:t>● Ratings :</a:t>
            </a:r>
            <a:br>
              <a:rPr lang="en-US" dirty="0"/>
            </a:br>
            <a:r>
              <a:rPr lang="en-US" b="0" i="0" dirty="0">
                <a:solidFill>
                  <a:srgbClr val="0070C0"/>
                </a:solidFill>
                <a:effectLst/>
                <a:latin typeface="Roboto" panose="02000000000000000000" pitchFamily="2" charset="0"/>
              </a:rPr>
              <a:t>Contains the book rating information. Ratings (Book-Rating) are either explicit, expressed on a scale from 1-10 (higher values denoting higher appreciation), or implicit, expressed by 0.</a:t>
            </a:r>
            <a:endParaRPr lang="en-IN" dirty="0">
              <a:solidFill>
                <a:srgbClr val="0070C0"/>
              </a:solidFill>
            </a:endParaRPr>
          </a:p>
        </p:txBody>
      </p:sp>
    </p:spTree>
    <p:extLst>
      <p:ext uri="{BB962C8B-B14F-4D97-AF65-F5344CB8AC3E}">
        <p14:creationId xmlns:p14="http://schemas.microsoft.com/office/powerpoint/2010/main" val="355241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C567-2414-1F8B-B63F-7EFA75C87D68}"/>
              </a:ext>
            </a:extLst>
          </p:cNvPr>
          <p:cNvSpPr>
            <a:spLocks noGrp="1"/>
          </p:cNvSpPr>
          <p:nvPr>
            <p:ph type="title"/>
          </p:nvPr>
        </p:nvSpPr>
        <p:spPr>
          <a:xfrm>
            <a:off x="838200" y="365126"/>
            <a:ext cx="10515600" cy="875846"/>
          </a:xfrm>
        </p:spPr>
        <p:txBody>
          <a:bodyPr/>
          <a:lstStyle/>
          <a:p>
            <a:r>
              <a:rPr lang="en-US" dirty="0">
                <a:solidFill>
                  <a:srgbClr val="FF0000"/>
                </a:solidFill>
              </a:rPr>
              <a:t>Country’s with number of Book’s published</a:t>
            </a:r>
            <a:endParaRPr lang="en-IN" dirty="0">
              <a:solidFill>
                <a:srgbClr val="FF0000"/>
              </a:solidFill>
            </a:endParaRPr>
          </a:p>
        </p:txBody>
      </p:sp>
      <p:sp>
        <p:nvSpPr>
          <p:cNvPr id="7" name="Content Placeholder 6">
            <a:extLst>
              <a:ext uri="{FF2B5EF4-FFF2-40B4-BE49-F238E27FC236}">
                <a16:creationId xmlns:a16="http://schemas.microsoft.com/office/drawing/2014/main" id="{04505610-5BA3-E10C-E17B-F94A9E357D38}"/>
              </a:ext>
            </a:extLst>
          </p:cNvPr>
          <p:cNvSpPr>
            <a:spLocks noGrp="1"/>
          </p:cNvSpPr>
          <p:nvPr>
            <p:ph idx="1"/>
          </p:nvPr>
        </p:nvSpPr>
        <p:spPr>
          <a:xfrm>
            <a:off x="354563" y="5477069"/>
            <a:ext cx="10999237" cy="1240971"/>
          </a:xfrm>
        </p:spPr>
        <p:txBody>
          <a:bodyPr/>
          <a:lstStyle/>
          <a:p>
            <a:r>
              <a:rPr lang="en-US" dirty="0">
                <a:solidFill>
                  <a:srgbClr val="0070C0"/>
                </a:solidFill>
              </a:rPr>
              <a:t>The most number of books published is in USA followed by Canada and United Kingdom.</a:t>
            </a:r>
            <a:endParaRPr lang="en-IN" dirty="0">
              <a:solidFill>
                <a:srgbClr val="0070C0"/>
              </a:solidFill>
            </a:endParaRPr>
          </a:p>
        </p:txBody>
      </p:sp>
      <p:pic>
        <p:nvPicPr>
          <p:cNvPr id="11" name="Picture 10">
            <a:extLst>
              <a:ext uri="{FF2B5EF4-FFF2-40B4-BE49-F238E27FC236}">
                <a16:creationId xmlns:a16="http://schemas.microsoft.com/office/drawing/2014/main" id="{41E9418B-9C55-A934-915D-7C05C5B10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06" y="1151125"/>
            <a:ext cx="8711815" cy="4089219"/>
          </a:xfrm>
          <a:prstGeom prst="rect">
            <a:avLst/>
          </a:prstGeom>
        </p:spPr>
      </p:pic>
    </p:spTree>
    <p:extLst>
      <p:ext uri="{BB962C8B-B14F-4D97-AF65-F5344CB8AC3E}">
        <p14:creationId xmlns:p14="http://schemas.microsoft.com/office/powerpoint/2010/main" val="290308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56AF-0964-46DD-76F3-84C29A1446BD}"/>
              </a:ext>
            </a:extLst>
          </p:cNvPr>
          <p:cNvSpPr>
            <a:spLocks noGrp="1"/>
          </p:cNvSpPr>
          <p:nvPr>
            <p:ph type="title"/>
          </p:nvPr>
        </p:nvSpPr>
        <p:spPr/>
        <p:txBody>
          <a:bodyPr/>
          <a:lstStyle/>
          <a:p>
            <a:r>
              <a:rPr lang="en-US" b="1" i="0" dirty="0">
                <a:solidFill>
                  <a:srgbClr val="FF0000"/>
                </a:solidFill>
                <a:effectLst/>
                <a:latin typeface="Roboto" panose="02000000000000000000" pitchFamily="2" charset="0"/>
              </a:rPr>
              <a:t>Top 10 Authors which have written the most books.</a:t>
            </a:r>
            <a:r>
              <a:rPr lang="en-US" b="0" i="0" dirty="0">
                <a:solidFill>
                  <a:srgbClr val="FF0000"/>
                </a:solidFill>
                <a:effectLst/>
                <a:latin typeface="Roboto" panose="02000000000000000000" pitchFamily="2" charset="0"/>
              </a:rPr>
              <a:t>:-</a:t>
            </a:r>
            <a:endParaRPr lang="en-IN" dirty="0">
              <a:solidFill>
                <a:srgbClr val="FF0000"/>
              </a:solidFill>
            </a:endParaRPr>
          </a:p>
        </p:txBody>
      </p:sp>
      <p:sp>
        <p:nvSpPr>
          <p:cNvPr id="3" name="Content Placeholder 2">
            <a:extLst>
              <a:ext uri="{FF2B5EF4-FFF2-40B4-BE49-F238E27FC236}">
                <a16:creationId xmlns:a16="http://schemas.microsoft.com/office/drawing/2014/main" id="{62F5C9E5-A87B-F581-61FC-7F63ED9BBD6D}"/>
              </a:ext>
            </a:extLst>
          </p:cNvPr>
          <p:cNvSpPr>
            <a:spLocks noGrp="1"/>
          </p:cNvSpPr>
          <p:nvPr>
            <p:ph idx="1"/>
          </p:nvPr>
        </p:nvSpPr>
        <p:spPr>
          <a:xfrm>
            <a:off x="587829" y="5122505"/>
            <a:ext cx="10765971" cy="1054457"/>
          </a:xfrm>
        </p:spPr>
        <p:txBody>
          <a:bodyPr/>
          <a:lstStyle/>
          <a:p>
            <a:r>
              <a:rPr lang="en-US" dirty="0" err="1"/>
              <a:t>Fvmkd</a:t>
            </a:r>
            <a:r>
              <a:rPr lang="en-US" dirty="0"/>
              <a:t>;</a:t>
            </a:r>
            <a:endParaRPr lang="en-IN" dirty="0"/>
          </a:p>
        </p:txBody>
      </p:sp>
      <p:pic>
        <p:nvPicPr>
          <p:cNvPr id="5" name="Picture 4">
            <a:extLst>
              <a:ext uri="{FF2B5EF4-FFF2-40B4-BE49-F238E27FC236}">
                <a16:creationId xmlns:a16="http://schemas.microsoft.com/office/drawing/2014/main" id="{0420A822-BFE2-8774-9672-B167FC907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1436"/>
            <a:ext cx="12192000" cy="4926563"/>
          </a:xfrm>
          <a:prstGeom prst="rect">
            <a:avLst/>
          </a:prstGeom>
        </p:spPr>
      </p:pic>
    </p:spTree>
    <p:extLst>
      <p:ext uri="{BB962C8B-B14F-4D97-AF65-F5344CB8AC3E}">
        <p14:creationId xmlns:p14="http://schemas.microsoft.com/office/powerpoint/2010/main" val="412383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3E33-D770-6AD9-64DB-2474B4CD072B}"/>
              </a:ext>
            </a:extLst>
          </p:cNvPr>
          <p:cNvSpPr>
            <a:spLocks noGrp="1"/>
          </p:cNvSpPr>
          <p:nvPr>
            <p:ph type="title"/>
          </p:nvPr>
        </p:nvSpPr>
        <p:spPr/>
        <p:txBody>
          <a:bodyPr/>
          <a:lstStyle/>
          <a:p>
            <a:r>
              <a:rPr lang="en-US" b="1" i="0" dirty="0">
                <a:solidFill>
                  <a:srgbClr val="FF0000"/>
                </a:solidFill>
                <a:effectLst/>
                <a:latin typeface="Roboto" panose="02000000000000000000" pitchFamily="2" charset="0"/>
              </a:rPr>
              <a:t>Top 10 Publisher which have published the most books.</a:t>
            </a:r>
            <a:r>
              <a:rPr lang="en-US" b="0" i="0" dirty="0">
                <a:solidFill>
                  <a:srgbClr val="FF0000"/>
                </a:solidFill>
                <a:effectLst/>
                <a:latin typeface="Roboto" panose="02000000000000000000" pitchFamily="2" charset="0"/>
              </a:rPr>
              <a:t>:-</a:t>
            </a:r>
            <a:endParaRPr lang="en-IN" dirty="0">
              <a:solidFill>
                <a:srgbClr val="FF0000"/>
              </a:solidFill>
            </a:endParaRPr>
          </a:p>
        </p:txBody>
      </p:sp>
      <p:pic>
        <p:nvPicPr>
          <p:cNvPr id="5" name="Content Placeholder 4">
            <a:extLst>
              <a:ext uri="{FF2B5EF4-FFF2-40B4-BE49-F238E27FC236}">
                <a16:creationId xmlns:a16="http://schemas.microsoft.com/office/drawing/2014/main" id="{9E8A0591-A123-C70E-8D8B-9D9955E7D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976" y="1825625"/>
            <a:ext cx="11393231" cy="4808440"/>
          </a:xfrm>
        </p:spPr>
      </p:pic>
    </p:spTree>
    <p:extLst>
      <p:ext uri="{BB962C8B-B14F-4D97-AF65-F5344CB8AC3E}">
        <p14:creationId xmlns:p14="http://schemas.microsoft.com/office/powerpoint/2010/main" val="398405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9865-22A8-7862-F388-0FB7FCA43095}"/>
              </a:ext>
            </a:extLst>
          </p:cNvPr>
          <p:cNvSpPr>
            <a:spLocks noGrp="1"/>
          </p:cNvSpPr>
          <p:nvPr>
            <p:ph type="title"/>
          </p:nvPr>
        </p:nvSpPr>
        <p:spPr>
          <a:xfrm>
            <a:off x="3722914" y="102637"/>
            <a:ext cx="4002833" cy="1548881"/>
          </a:xfrm>
        </p:spPr>
        <p:txBody>
          <a:bodyPr/>
          <a:lstStyle/>
          <a:p>
            <a:r>
              <a:rPr lang="en-US" dirty="0">
                <a:solidFill>
                  <a:srgbClr val="C00000"/>
                </a:solidFill>
              </a:rPr>
              <a:t>BOOK-RATING</a:t>
            </a:r>
            <a:endParaRPr lang="en-IN" dirty="0">
              <a:solidFill>
                <a:srgbClr val="C00000"/>
              </a:solidFill>
            </a:endParaRPr>
          </a:p>
        </p:txBody>
      </p:sp>
      <p:pic>
        <p:nvPicPr>
          <p:cNvPr id="5" name="Content Placeholder 4">
            <a:extLst>
              <a:ext uri="{FF2B5EF4-FFF2-40B4-BE49-F238E27FC236}">
                <a16:creationId xmlns:a16="http://schemas.microsoft.com/office/drawing/2014/main" id="{5DE7043C-1B3C-7A91-2D3A-FAD78B7CDE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18" y="1825625"/>
            <a:ext cx="11912082" cy="4351338"/>
          </a:xfrm>
        </p:spPr>
      </p:pic>
    </p:spTree>
    <p:extLst>
      <p:ext uri="{BB962C8B-B14F-4D97-AF65-F5344CB8AC3E}">
        <p14:creationId xmlns:p14="http://schemas.microsoft.com/office/powerpoint/2010/main" val="300291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4010-DC0F-26FB-94EB-4535F3294176}"/>
              </a:ext>
            </a:extLst>
          </p:cNvPr>
          <p:cNvSpPr>
            <a:spLocks noGrp="1"/>
          </p:cNvSpPr>
          <p:nvPr>
            <p:ph type="title"/>
          </p:nvPr>
        </p:nvSpPr>
        <p:spPr>
          <a:xfrm>
            <a:off x="4338734" y="74645"/>
            <a:ext cx="7015065" cy="1296955"/>
          </a:xfrm>
        </p:spPr>
        <p:txBody>
          <a:bodyPr/>
          <a:lstStyle/>
          <a:p>
            <a:r>
              <a:rPr lang="en-US" dirty="0">
                <a:solidFill>
                  <a:srgbClr val="C00000"/>
                </a:solidFill>
              </a:rPr>
              <a:t>TOP 20 BOOKS</a:t>
            </a:r>
            <a:endParaRPr lang="en-IN" dirty="0">
              <a:solidFill>
                <a:srgbClr val="C00000"/>
              </a:solidFill>
            </a:endParaRPr>
          </a:p>
        </p:txBody>
      </p:sp>
      <p:pic>
        <p:nvPicPr>
          <p:cNvPr id="5" name="Content Placeholder 4">
            <a:extLst>
              <a:ext uri="{FF2B5EF4-FFF2-40B4-BE49-F238E27FC236}">
                <a16:creationId xmlns:a16="http://schemas.microsoft.com/office/drawing/2014/main" id="{5F59E038-F125-1CA4-5D6E-91D2BB1FB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73" y="1464906"/>
            <a:ext cx="10226352" cy="4712057"/>
          </a:xfrm>
        </p:spPr>
      </p:pic>
    </p:spTree>
    <p:extLst>
      <p:ext uri="{BB962C8B-B14F-4D97-AF65-F5344CB8AC3E}">
        <p14:creationId xmlns:p14="http://schemas.microsoft.com/office/powerpoint/2010/main" val="3685924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1011</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Roboto</vt:lpstr>
      <vt:lpstr>sohne</vt:lpstr>
      <vt:lpstr>source-serif-pro</vt:lpstr>
      <vt:lpstr>Times New Roman</vt:lpstr>
      <vt:lpstr>Office Theme</vt:lpstr>
      <vt:lpstr>Capstone Project On BOOK RECOMMENDATION SYSTEM </vt:lpstr>
      <vt:lpstr>Problem Statement</vt:lpstr>
      <vt:lpstr>Contents</vt:lpstr>
      <vt:lpstr>Data Description</vt:lpstr>
      <vt:lpstr>Country’s with number of Book’s published</vt:lpstr>
      <vt:lpstr>Top 10 Authors which have written the most books.:-</vt:lpstr>
      <vt:lpstr>Top 10 Publisher which have published the most books.:-</vt:lpstr>
      <vt:lpstr>BOOK-RATING</vt:lpstr>
      <vt:lpstr>TOP 20 BOOKS</vt:lpstr>
      <vt:lpstr>Recommendation Models </vt:lpstr>
      <vt:lpstr>Books by the same author, publisher of the given book name </vt:lpstr>
      <vt:lpstr>Nearest Neighbours Based </vt:lpstr>
      <vt:lpstr>Collaborative Filtering (User-Item Filtering) </vt:lpstr>
      <vt:lpstr>Content-Based Filtering </vt:lpstr>
      <vt:lpstr>Model Based Collaborative Filtering Recommender</vt:lpstr>
      <vt:lpstr>PowerPoint Presentation</vt:lpstr>
      <vt:lpstr>Conclusion</vt:lpstr>
      <vt:lpstr>PowerPoint Presentation</vt:lpstr>
      <vt:lpstr>CHALLENGE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BOOK RECOMMENDATION SYSTEM</dc:title>
  <dc:creator>ashu bisht</dc:creator>
  <cp:lastModifiedBy>ashu bisht</cp:lastModifiedBy>
  <cp:revision>2</cp:revision>
  <dcterms:created xsi:type="dcterms:W3CDTF">2023-05-09T15:09:59Z</dcterms:created>
  <dcterms:modified xsi:type="dcterms:W3CDTF">2023-05-13T13:28:03Z</dcterms:modified>
</cp:coreProperties>
</file>