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4" r:id="rId2"/>
    <p:sldId id="258" r:id="rId3"/>
    <p:sldId id="259" r:id="rId4"/>
    <p:sldId id="264" r:id="rId5"/>
    <p:sldId id="260" r:id="rId6"/>
    <p:sldId id="261" r:id="rId7"/>
    <p:sldId id="262" r:id="rId8"/>
    <p:sldId id="275" r:id="rId9"/>
    <p:sldId id="265" r:id="rId10"/>
    <p:sldId id="263" r:id="rId11"/>
    <p:sldId id="269" r:id="rId12"/>
    <p:sldId id="266" r:id="rId13"/>
    <p:sldId id="270" r:id="rId14"/>
    <p:sldId id="276" r:id="rId15"/>
    <p:sldId id="277" r:id="rId16"/>
    <p:sldId id="278" r:id="rId17"/>
    <p:sldId id="279" r:id="rId18"/>
    <p:sldId id="271" r:id="rId19"/>
    <p:sldId id="272" r:id="rId20"/>
    <p:sldId id="273" r:id="rId21"/>
    <p:sldId id="280" r:id="rId22"/>
    <p:sldId id="274" r:id="rId23"/>
    <p:sldId id="28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 bisht" userId="5093bef8e0c1e31b" providerId="LiveId" clId="{B2257BB2-3C24-41CE-9F6D-BB47614400D7}"/>
    <pc:docChg chg="custSel modSld">
      <pc:chgData name="ashu bisht" userId="5093bef8e0c1e31b" providerId="LiveId" clId="{B2257BB2-3C24-41CE-9F6D-BB47614400D7}" dt="2023-03-16T15:13:23.431" v="33" actId="207"/>
      <pc:docMkLst>
        <pc:docMk/>
      </pc:docMkLst>
      <pc:sldChg chg="modSp mod">
        <pc:chgData name="ashu bisht" userId="5093bef8e0c1e31b" providerId="LiveId" clId="{B2257BB2-3C24-41CE-9F6D-BB47614400D7}" dt="2023-03-16T15:13:23.431" v="33" actId="207"/>
        <pc:sldMkLst>
          <pc:docMk/>
          <pc:sldMk cId="2438679900" sldId="261"/>
        </pc:sldMkLst>
        <pc:spChg chg="mod">
          <ac:chgData name="ashu bisht" userId="5093bef8e0c1e31b" providerId="LiveId" clId="{B2257BB2-3C24-41CE-9F6D-BB47614400D7}" dt="2023-03-16T15:13:23.431" v="33" actId="207"/>
          <ac:spMkLst>
            <pc:docMk/>
            <pc:sldMk cId="2438679900" sldId="261"/>
            <ac:spMk id="10" creationId="{AEF2462E-A30D-AF55-DB94-B52FB09BC971}"/>
          </ac:spMkLst>
        </pc:spChg>
      </pc:sldChg>
      <pc:sldChg chg="modSp mod">
        <pc:chgData name="ashu bisht" userId="5093bef8e0c1e31b" providerId="LiveId" clId="{B2257BB2-3C24-41CE-9F6D-BB47614400D7}" dt="2023-03-16T15:12:20.131" v="32" actId="207"/>
        <pc:sldMkLst>
          <pc:docMk/>
          <pc:sldMk cId="4125430926" sldId="284"/>
        </pc:sldMkLst>
        <pc:spChg chg="mod">
          <ac:chgData name="ashu bisht" userId="5093bef8e0c1e31b" providerId="LiveId" clId="{B2257BB2-3C24-41CE-9F6D-BB47614400D7}" dt="2023-03-16T15:12:20.131" v="32" actId="207"/>
          <ac:spMkLst>
            <pc:docMk/>
            <pc:sldMk cId="4125430926" sldId="284"/>
            <ac:spMk id="2" creationId="{AEF109A5-FD0B-38CE-E2C3-371965F33902}"/>
          </ac:spMkLst>
        </pc:spChg>
        <pc:picChg chg="mod">
          <ac:chgData name="ashu bisht" userId="5093bef8e0c1e31b" providerId="LiveId" clId="{B2257BB2-3C24-41CE-9F6D-BB47614400D7}" dt="2023-03-16T15:11:40.412" v="30" actId="14100"/>
          <ac:picMkLst>
            <pc:docMk/>
            <pc:sldMk cId="4125430926" sldId="284"/>
            <ac:picMk id="5" creationId="{EC7BDEA2-A238-0920-65C1-CDA5F6B99C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10F31-2B2D-4007-9540-47687E07B396}"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FD105-9595-4A3F-B0F0-D5E645BD07E8}" type="slidenum">
              <a:rPr lang="en-IN" smtClean="0"/>
              <a:t>‹#›</a:t>
            </a:fld>
            <a:endParaRPr lang="en-IN"/>
          </a:p>
        </p:txBody>
      </p:sp>
    </p:spTree>
    <p:extLst>
      <p:ext uri="{BB962C8B-B14F-4D97-AF65-F5344CB8AC3E}">
        <p14:creationId xmlns:p14="http://schemas.microsoft.com/office/powerpoint/2010/main" val="202944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9b0fa6a9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e07d7b99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e07d7b99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9b0fa6a9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311-1F8C-9DFE-6BEF-BBB13735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D11AA2-EF9D-16FE-1AB4-626F0DF6E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EE59BF-1AE4-C696-4BFA-637D2A1311F3}"/>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5" name="Footer Placeholder 4">
            <a:extLst>
              <a:ext uri="{FF2B5EF4-FFF2-40B4-BE49-F238E27FC236}">
                <a16:creationId xmlns:a16="http://schemas.microsoft.com/office/drawing/2014/main" id="{D512FFD0-2C94-DA66-B129-738FEEF6B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E45DC-876C-0974-034F-A01530CB48F3}"/>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356200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818D-EFA8-5FD3-8B3E-D60C50F07B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00E081-5D17-F2D3-964A-C9B06E0D2F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B7FD2-EEE2-BEFD-FB9B-62C24D1F55FE}"/>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5" name="Footer Placeholder 4">
            <a:extLst>
              <a:ext uri="{FF2B5EF4-FFF2-40B4-BE49-F238E27FC236}">
                <a16:creationId xmlns:a16="http://schemas.microsoft.com/office/drawing/2014/main" id="{50339BF7-B466-35A5-9735-42044D778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CAC94-5B90-3CA5-5DF6-7C109A36808D}"/>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70321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5EA45-88C2-A56A-BD55-7BC4AF214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5DA62D-1FC7-D3AC-BC0B-A249BD2F4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7E781-E2DB-C44D-8276-F2A550FBB2A2}"/>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5" name="Footer Placeholder 4">
            <a:extLst>
              <a:ext uri="{FF2B5EF4-FFF2-40B4-BE49-F238E27FC236}">
                <a16:creationId xmlns:a16="http://schemas.microsoft.com/office/drawing/2014/main" id="{74FF9945-40EC-EEAA-1277-05EA4C69D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10192-E410-C67D-7CE0-35C56B5A2F60}"/>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9074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3893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E3FC-CC84-804D-B3C6-7D2B5C3809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C1CD42-6CF4-E602-8962-7E89B0DE9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66379D-E74D-573E-FB44-3B1F9DB626DC}"/>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5" name="Footer Placeholder 4">
            <a:extLst>
              <a:ext uri="{FF2B5EF4-FFF2-40B4-BE49-F238E27FC236}">
                <a16:creationId xmlns:a16="http://schemas.microsoft.com/office/drawing/2014/main" id="{10A59AF3-1975-7F08-919C-08DB00ADA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DF7BF-2D0A-A2FF-E4D2-5FC442EEF38D}"/>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172604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BE97-E36F-D3B0-90CF-87323FA7E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DAAC7D-7B51-FF90-2B0E-CEDF75F26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0B421-C773-9045-9475-0E2C5B82ACDE}"/>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5" name="Footer Placeholder 4">
            <a:extLst>
              <a:ext uri="{FF2B5EF4-FFF2-40B4-BE49-F238E27FC236}">
                <a16:creationId xmlns:a16="http://schemas.microsoft.com/office/drawing/2014/main" id="{4EB2DA72-B185-66C7-043C-DCD233062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9F1DB-1E1D-0BEB-5042-67C1648AC0CF}"/>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422986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B123-25D5-1406-E085-1F1D0EEA97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F6D5E2-A77E-ACCF-3566-F0D9492C3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B2DF8F-F1BB-15DF-AA76-51D0A31CFA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6D7950-F31B-BD1B-6D85-495D0D9D76D1}"/>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6" name="Footer Placeholder 5">
            <a:extLst>
              <a:ext uri="{FF2B5EF4-FFF2-40B4-BE49-F238E27FC236}">
                <a16:creationId xmlns:a16="http://schemas.microsoft.com/office/drawing/2014/main" id="{ED6241D1-78C9-E20D-7322-133C1AA308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82C74E-6A3A-E38D-DC80-CAA63F2ADE25}"/>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373012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AEAA-EBB2-748E-9B5D-6CD69BC09A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E90804-F8FC-6385-EA96-D21622F78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50598E-E552-6707-1DA5-F6B3DC507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0451B-18EA-F107-F1D3-CAD8BDF97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A1D16-D789-A5EC-F7A8-AD4FDF01E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7E87AB-A299-39EB-1D79-F17E6EAF4244}"/>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8" name="Footer Placeholder 7">
            <a:extLst>
              <a:ext uri="{FF2B5EF4-FFF2-40B4-BE49-F238E27FC236}">
                <a16:creationId xmlns:a16="http://schemas.microsoft.com/office/drawing/2014/main" id="{6AA61896-BD15-B5FD-186E-ED839D750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35CB11-1B0C-02C4-9213-E70C1FBC6649}"/>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200633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3D49-E918-0E69-FCFF-B2FF2C8F0E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A17ECE-D3AA-43E4-A81F-9683FEF014E9}"/>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4" name="Footer Placeholder 3">
            <a:extLst>
              <a:ext uri="{FF2B5EF4-FFF2-40B4-BE49-F238E27FC236}">
                <a16:creationId xmlns:a16="http://schemas.microsoft.com/office/drawing/2014/main" id="{749D527D-CE88-2253-91E2-75EFFFB63A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377C88-FBA8-30A5-416A-04B0F0DF6202}"/>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428217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E6BC6-270F-E5FB-15A1-E323E5D2CEAC}"/>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3" name="Footer Placeholder 2">
            <a:extLst>
              <a:ext uri="{FF2B5EF4-FFF2-40B4-BE49-F238E27FC236}">
                <a16:creationId xmlns:a16="http://schemas.microsoft.com/office/drawing/2014/main" id="{B53ADD0C-792C-F056-9187-F12CA13E75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BE7693-ACA7-4079-6620-2762BD05440E}"/>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223570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52DF-E057-DD61-0241-D01C78BDF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517C05-3E7D-D7D5-C4A5-41960DEB5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041242-1388-A203-871F-779BE710B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AD992-DAFA-C3D7-51E6-276B4DEA576F}"/>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6" name="Footer Placeholder 5">
            <a:extLst>
              <a:ext uri="{FF2B5EF4-FFF2-40B4-BE49-F238E27FC236}">
                <a16:creationId xmlns:a16="http://schemas.microsoft.com/office/drawing/2014/main" id="{DF288AB0-AACE-D123-8E1F-B573FC1A7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458F5-93D7-4BCD-01A8-93466A382C9A}"/>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403628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EEF9-1524-1E04-9D23-6ED465EE3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37C201-5790-2173-FCA4-810118473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76EFDF-0D11-BD0D-BD0A-71D7409B1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7145C-288B-54E0-734E-C932ABD19319}"/>
              </a:ext>
            </a:extLst>
          </p:cNvPr>
          <p:cNvSpPr>
            <a:spLocks noGrp="1"/>
          </p:cNvSpPr>
          <p:nvPr>
            <p:ph type="dt" sz="half" idx="10"/>
          </p:nvPr>
        </p:nvSpPr>
        <p:spPr/>
        <p:txBody>
          <a:bodyPr/>
          <a:lstStyle/>
          <a:p>
            <a:fld id="{2572BED2-4D0A-4F64-945F-E9B52A7D4D65}" type="datetimeFigureOut">
              <a:rPr lang="en-IN" smtClean="0"/>
              <a:t>16-03-2023</a:t>
            </a:fld>
            <a:endParaRPr lang="en-IN"/>
          </a:p>
        </p:txBody>
      </p:sp>
      <p:sp>
        <p:nvSpPr>
          <p:cNvPr id="6" name="Footer Placeholder 5">
            <a:extLst>
              <a:ext uri="{FF2B5EF4-FFF2-40B4-BE49-F238E27FC236}">
                <a16:creationId xmlns:a16="http://schemas.microsoft.com/office/drawing/2014/main" id="{C3BFE30E-070F-B229-CC7F-6EF1D1063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4D7314-CDAB-38AB-6773-E679A5DC4EF1}"/>
              </a:ext>
            </a:extLst>
          </p:cNvPr>
          <p:cNvSpPr>
            <a:spLocks noGrp="1"/>
          </p:cNvSpPr>
          <p:nvPr>
            <p:ph type="sldNum" sz="quarter" idx="12"/>
          </p:nvPr>
        </p:nvSpPr>
        <p:spPr/>
        <p:txBody>
          <a:bodyPr/>
          <a:lstStyle/>
          <a:p>
            <a:fld id="{0CEB92C0-81EB-4369-AF83-80840BFFF43F}" type="slidenum">
              <a:rPr lang="en-IN" smtClean="0"/>
              <a:t>‹#›</a:t>
            </a:fld>
            <a:endParaRPr lang="en-IN"/>
          </a:p>
        </p:txBody>
      </p:sp>
    </p:spTree>
    <p:extLst>
      <p:ext uri="{BB962C8B-B14F-4D97-AF65-F5344CB8AC3E}">
        <p14:creationId xmlns:p14="http://schemas.microsoft.com/office/powerpoint/2010/main" val="252814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3F74D-B258-39CC-D7DB-808F7A4C8C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E3BFDE-CA2D-4676-03C4-FB659DC8B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900BD-4B0C-D13C-6EFD-6DBFC8CB3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BED2-4D0A-4F64-945F-E9B52A7D4D65}" type="datetimeFigureOut">
              <a:rPr lang="en-IN" smtClean="0"/>
              <a:t>16-03-2023</a:t>
            </a:fld>
            <a:endParaRPr lang="en-IN"/>
          </a:p>
        </p:txBody>
      </p:sp>
      <p:sp>
        <p:nvSpPr>
          <p:cNvPr id="5" name="Footer Placeholder 4">
            <a:extLst>
              <a:ext uri="{FF2B5EF4-FFF2-40B4-BE49-F238E27FC236}">
                <a16:creationId xmlns:a16="http://schemas.microsoft.com/office/drawing/2014/main" id="{2EEFAD5E-31F0-8FB5-E48E-316DEDAC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2ED1C9-4299-6C60-04DB-8BF7FA112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B92C0-81EB-4369-AF83-80840BFFF43F}" type="slidenum">
              <a:rPr lang="en-IN" smtClean="0"/>
              <a:t>‹#›</a:t>
            </a:fld>
            <a:endParaRPr lang="en-IN"/>
          </a:p>
        </p:txBody>
      </p:sp>
    </p:spTree>
    <p:extLst>
      <p:ext uri="{BB962C8B-B14F-4D97-AF65-F5344CB8AC3E}">
        <p14:creationId xmlns:p14="http://schemas.microsoft.com/office/powerpoint/2010/main" val="270850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09A5-FD0B-38CE-E2C3-371965F33902}"/>
              </a:ext>
            </a:extLst>
          </p:cNvPr>
          <p:cNvSpPr>
            <a:spLocks noGrp="1"/>
          </p:cNvSpPr>
          <p:nvPr>
            <p:ph type="title"/>
          </p:nvPr>
        </p:nvSpPr>
        <p:spPr/>
        <p:txBody>
          <a:bodyPr>
            <a:normAutofit fontScale="90000"/>
          </a:bodyPr>
          <a:lstStyle/>
          <a:p>
            <a:r>
              <a:rPr lang="en-IN" dirty="0">
                <a:solidFill>
                  <a:srgbClr val="FF0000"/>
                </a:solidFill>
              </a:rPr>
              <a:t>CAPSTONE PROJECT ON :- </a:t>
            </a:r>
            <a:r>
              <a:rPr lang="en-IN" dirty="0">
                <a:solidFill>
                  <a:schemeClr val="accent1"/>
                </a:solidFill>
              </a:rPr>
              <a:t> PREDICTING THE NEWS POPULARITY ON MULTIPLE SOCIAL MEDIA PLATFORMS</a:t>
            </a:r>
          </a:p>
        </p:txBody>
      </p:sp>
      <p:sp>
        <p:nvSpPr>
          <p:cNvPr id="3" name="Content Placeholder 2">
            <a:extLst>
              <a:ext uri="{FF2B5EF4-FFF2-40B4-BE49-F238E27FC236}">
                <a16:creationId xmlns:a16="http://schemas.microsoft.com/office/drawing/2014/main" id="{B62EB9B3-64D9-F61C-D204-B38CCA0A7899}"/>
              </a:ext>
            </a:extLst>
          </p:cNvPr>
          <p:cNvSpPr>
            <a:spLocks noGrp="1"/>
          </p:cNvSpPr>
          <p:nvPr>
            <p:ph idx="1"/>
          </p:nvPr>
        </p:nvSpPr>
        <p:spPr>
          <a:xfrm>
            <a:off x="3592286" y="5300700"/>
            <a:ext cx="7761514" cy="876262"/>
          </a:xfrm>
        </p:spPr>
        <p:txBody>
          <a:bodyPr/>
          <a:lstStyle/>
          <a:p>
            <a:r>
              <a:rPr lang="en-IN" dirty="0">
                <a:solidFill>
                  <a:schemeClr val="accent1"/>
                </a:solidFill>
              </a:rPr>
              <a:t>BY:- </a:t>
            </a:r>
            <a:r>
              <a:rPr lang="en-IN" dirty="0">
                <a:solidFill>
                  <a:srgbClr val="FF0000"/>
                </a:solidFill>
              </a:rPr>
              <a:t>ASHWANI BIST</a:t>
            </a:r>
          </a:p>
        </p:txBody>
      </p:sp>
      <p:pic>
        <p:nvPicPr>
          <p:cNvPr id="5" name="Picture 4">
            <a:extLst>
              <a:ext uri="{FF2B5EF4-FFF2-40B4-BE49-F238E27FC236}">
                <a16:creationId xmlns:a16="http://schemas.microsoft.com/office/drawing/2014/main" id="{EC7BDEA2-A238-0920-65C1-CDA5F6B99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1" y="1808796"/>
            <a:ext cx="10420738" cy="3516862"/>
          </a:xfrm>
          <a:prstGeom prst="rect">
            <a:avLst/>
          </a:prstGeom>
        </p:spPr>
      </p:pic>
    </p:spTree>
    <p:extLst>
      <p:ext uri="{BB962C8B-B14F-4D97-AF65-F5344CB8AC3E}">
        <p14:creationId xmlns:p14="http://schemas.microsoft.com/office/powerpoint/2010/main" val="412543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118133" y="97633"/>
            <a:ext cx="11360800" cy="763600"/>
          </a:xfrm>
          <a:prstGeom prst="rect">
            <a:avLst/>
          </a:prstGeom>
        </p:spPr>
        <p:txBody>
          <a:bodyPr spcFirstLastPara="1" vert="horz" wrap="square" lIns="121900" tIns="121900" rIns="121900" bIns="121900" rtlCol="0" anchor="t" anchorCtr="0">
            <a:noAutofit/>
          </a:bodyPr>
          <a:lstStyle/>
          <a:p>
            <a:r>
              <a:rPr lang="en-GB" b="1" dirty="0">
                <a:solidFill>
                  <a:srgbClr val="FF0000"/>
                </a:solidFill>
                <a:latin typeface="Montserrat"/>
                <a:ea typeface="Montserrat"/>
                <a:cs typeface="Montserrat"/>
                <a:sym typeface="Montserrat"/>
              </a:rPr>
              <a:t>WORD CLOUD BASED ON TOPIC</a:t>
            </a:r>
            <a:endParaRPr b="1" dirty="0">
              <a:solidFill>
                <a:srgbClr val="FF0000"/>
              </a:solidFill>
              <a:latin typeface="Montserrat"/>
              <a:ea typeface="Montserrat"/>
              <a:cs typeface="Montserrat"/>
              <a:sym typeface="Montserrat"/>
            </a:endParaRPr>
          </a:p>
        </p:txBody>
      </p:sp>
      <p:sp>
        <p:nvSpPr>
          <p:cNvPr id="104" name="Google Shape;104;p20"/>
          <p:cNvSpPr txBox="1">
            <a:spLocks noGrp="1"/>
          </p:cNvSpPr>
          <p:nvPr>
            <p:ph type="body" idx="1"/>
          </p:nvPr>
        </p:nvSpPr>
        <p:spPr>
          <a:xfrm>
            <a:off x="118133" y="793200"/>
            <a:ext cx="11932800" cy="6064800"/>
          </a:xfrm>
          <a:prstGeom prst="rect">
            <a:avLst/>
          </a:prstGeom>
        </p:spPr>
        <p:txBody>
          <a:bodyPr spcFirstLastPara="1" vert="horz" wrap="square" lIns="121900" tIns="121900" rIns="121900" bIns="121900" rtlCol="0" anchor="t" anchorCtr="0">
            <a:noAutofit/>
          </a:bodyPr>
          <a:lstStyle/>
          <a:p>
            <a:pPr marL="0" indent="0">
              <a:buNone/>
            </a:pPr>
            <a:endParaRPr dirty="0"/>
          </a:p>
        </p:txBody>
      </p:sp>
      <p:pic>
        <p:nvPicPr>
          <p:cNvPr id="105" name="Google Shape;105;p20"/>
          <p:cNvPicPr preferRelativeResize="0"/>
          <p:nvPr/>
        </p:nvPicPr>
        <p:blipFill>
          <a:blip r:embed="rId3">
            <a:alphaModFix/>
          </a:blip>
          <a:stretch>
            <a:fillRect/>
          </a:stretch>
        </p:blipFill>
        <p:spPr>
          <a:xfrm>
            <a:off x="149701" y="1085267"/>
            <a:ext cx="4566401" cy="2415843"/>
          </a:xfrm>
          <a:prstGeom prst="rect">
            <a:avLst/>
          </a:prstGeom>
          <a:noFill/>
          <a:ln>
            <a:noFill/>
          </a:ln>
        </p:spPr>
      </p:pic>
      <p:pic>
        <p:nvPicPr>
          <p:cNvPr id="106" name="Google Shape;106;p20"/>
          <p:cNvPicPr preferRelativeResize="0"/>
          <p:nvPr/>
        </p:nvPicPr>
        <p:blipFill>
          <a:blip r:embed="rId4">
            <a:alphaModFix/>
          </a:blip>
          <a:stretch>
            <a:fillRect/>
          </a:stretch>
        </p:blipFill>
        <p:spPr>
          <a:xfrm>
            <a:off x="6859901" y="4165333"/>
            <a:ext cx="5191032" cy="2520867"/>
          </a:xfrm>
          <a:prstGeom prst="rect">
            <a:avLst/>
          </a:prstGeom>
          <a:noFill/>
          <a:ln>
            <a:noFill/>
          </a:ln>
        </p:spPr>
      </p:pic>
      <p:pic>
        <p:nvPicPr>
          <p:cNvPr id="107" name="Google Shape;107;p20"/>
          <p:cNvPicPr preferRelativeResize="0"/>
          <p:nvPr/>
        </p:nvPicPr>
        <p:blipFill>
          <a:blip r:embed="rId5">
            <a:alphaModFix/>
          </a:blip>
          <a:stretch>
            <a:fillRect/>
          </a:stretch>
        </p:blipFill>
        <p:spPr>
          <a:xfrm>
            <a:off x="286000" y="4165333"/>
            <a:ext cx="4430099" cy="2520867"/>
          </a:xfrm>
          <a:prstGeom prst="rect">
            <a:avLst/>
          </a:prstGeom>
          <a:noFill/>
          <a:ln>
            <a:noFill/>
          </a:ln>
        </p:spPr>
      </p:pic>
      <p:pic>
        <p:nvPicPr>
          <p:cNvPr id="108" name="Google Shape;108;p20"/>
          <p:cNvPicPr preferRelativeResize="0"/>
          <p:nvPr/>
        </p:nvPicPr>
        <p:blipFill>
          <a:blip r:embed="rId6">
            <a:alphaModFix/>
          </a:blip>
          <a:stretch>
            <a:fillRect/>
          </a:stretch>
        </p:blipFill>
        <p:spPr>
          <a:xfrm>
            <a:off x="6859900" y="861233"/>
            <a:ext cx="5008101" cy="2520867"/>
          </a:xfrm>
          <a:prstGeom prst="rect">
            <a:avLst/>
          </a:prstGeom>
          <a:noFill/>
          <a:ln>
            <a:noFill/>
          </a:ln>
        </p:spPr>
      </p:pic>
      <p:sp>
        <p:nvSpPr>
          <p:cNvPr id="109" name="Google Shape;109;p20"/>
          <p:cNvSpPr/>
          <p:nvPr/>
        </p:nvSpPr>
        <p:spPr>
          <a:xfrm>
            <a:off x="4716100" y="1255933"/>
            <a:ext cx="2143600" cy="664400"/>
          </a:xfrm>
          <a:prstGeom prst="left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20"/>
          <p:cNvSpPr txBox="1"/>
          <p:nvPr/>
        </p:nvSpPr>
        <p:spPr>
          <a:xfrm>
            <a:off x="5601700" y="1356767"/>
            <a:ext cx="1258000" cy="512857"/>
          </a:xfrm>
          <a:prstGeom prst="rect">
            <a:avLst/>
          </a:prstGeom>
          <a:noFill/>
          <a:ln>
            <a:noFill/>
          </a:ln>
        </p:spPr>
        <p:txBody>
          <a:bodyPr spcFirstLastPara="1" wrap="square" lIns="121900" tIns="121900" rIns="121900" bIns="121900" anchor="t" anchorCtr="0">
            <a:spAutoFit/>
          </a:bodyPr>
          <a:lstStyle/>
          <a:p>
            <a:r>
              <a:rPr lang="en-GB" sz="1733" b="1">
                <a:solidFill>
                  <a:schemeClr val="lt1"/>
                </a:solidFill>
                <a:latin typeface="Montserrat"/>
                <a:ea typeface="Montserrat"/>
                <a:cs typeface="Montserrat"/>
                <a:sym typeface="Montserrat"/>
              </a:rPr>
              <a:t>Obama</a:t>
            </a:r>
            <a:endParaRPr sz="1733" b="1">
              <a:solidFill>
                <a:schemeClr val="lt1"/>
              </a:solidFill>
              <a:latin typeface="Montserrat"/>
              <a:ea typeface="Montserrat"/>
              <a:cs typeface="Montserrat"/>
              <a:sym typeface="Montserrat"/>
            </a:endParaRPr>
          </a:p>
        </p:txBody>
      </p:sp>
      <p:sp>
        <p:nvSpPr>
          <p:cNvPr id="111" name="Google Shape;111;p20"/>
          <p:cNvSpPr/>
          <p:nvPr/>
        </p:nvSpPr>
        <p:spPr>
          <a:xfrm>
            <a:off x="4762533" y="2412700"/>
            <a:ext cx="2097200" cy="664400"/>
          </a:xfrm>
          <a:prstGeom prst="right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20"/>
          <p:cNvSpPr/>
          <p:nvPr/>
        </p:nvSpPr>
        <p:spPr>
          <a:xfrm>
            <a:off x="4716100" y="4235400"/>
            <a:ext cx="2143600" cy="664400"/>
          </a:xfrm>
          <a:prstGeom prst="left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20"/>
          <p:cNvSpPr/>
          <p:nvPr/>
        </p:nvSpPr>
        <p:spPr>
          <a:xfrm>
            <a:off x="4762533" y="5457133"/>
            <a:ext cx="2097200" cy="664400"/>
          </a:xfrm>
          <a:prstGeom prst="right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20"/>
          <p:cNvSpPr txBox="1"/>
          <p:nvPr/>
        </p:nvSpPr>
        <p:spPr>
          <a:xfrm>
            <a:off x="4762533" y="2478100"/>
            <a:ext cx="1258000" cy="492402"/>
          </a:xfrm>
          <a:prstGeom prst="rect">
            <a:avLst/>
          </a:prstGeom>
          <a:noFill/>
          <a:ln>
            <a:noFill/>
          </a:ln>
        </p:spPr>
        <p:txBody>
          <a:bodyPr spcFirstLastPara="1" wrap="square" lIns="121900" tIns="121900" rIns="121900" bIns="121900" anchor="t" anchorCtr="0">
            <a:spAutoFit/>
          </a:bodyPr>
          <a:lstStyle/>
          <a:p>
            <a:r>
              <a:rPr lang="en-GB" sz="1600" b="1">
                <a:solidFill>
                  <a:schemeClr val="lt1"/>
                </a:solidFill>
                <a:latin typeface="Montserrat"/>
                <a:ea typeface="Montserrat"/>
                <a:cs typeface="Montserrat"/>
                <a:sym typeface="Montserrat"/>
              </a:rPr>
              <a:t>Palestine</a:t>
            </a:r>
            <a:endParaRPr sz="1600" b="1">
              <a:solidFill>
                <a:schemeClr val="lt1"/>
              </a:solidFill>
              <a:latin typeface="Montserrat"/>
              <a:ea typeface="Montserrat"/>
              <a:cs typeface="Montserrat"/>
              <a:sym typeface="Montserrat"/>
            </a:endParaRPr>
          </a:p>
        </p:txBody>
      </p:sp>
      <p:sp>
        <p:nvSpPr>
          <p:cNvPr id="115" name="Google Shape;115;p20"/>
          <p:cNvSpPr txBox="1"/>
          <p:nvPr/>
        </p:nvSpPr>
        <p:spPr>
          <a:xfrm>
            <a:off x="4762533" y="5532734"/>
            <a:ext cx="1408400" cy="512857"/>
          </a:xfrm>
          <a:prstGeom prst="rect">
            <a:avLst/>
          </a:prstGeom>
          <a:noFill/>
          <a:ln>
            <a:noFill/>
          </a:ln>
        </p:spPr>
        <p:txBody>
          <a:bodyPr spcFirstLastPara="1" wrap="square" lIns="121900" tIns="121900" rIns="121900" bIns="121900" anchor="t" anchorCtr="0">
            <a:spAutoFit/>
          </a:bodyPr>
          <a:lstStyle/>
          <a:p>
            <a:r>
              <a:rPr lang="en-GB" sz="1733" b="1">
                <a:solidFill>
                  <a:schemeClr val="lt1"/>
                </a:solidFill>
                <a:latin typeface="Montserrat"/>
                <a:ea typeface="Montserrat"/>
                <a:cs typeface="Montserrat"/>
                <a:sym typeface="Montserrat"/>
              </a:rPr>
              <a:t>Economy</a:t>
            </a:r>
            <a:endParaRPr sz="1733" b="1">
              <a:solidFill>
                <a:schemeClr val="lt1"/>
              </a:solidFill>
              <a:latin typeface="Montserrat"/>
              <a:ea typeface="Montserrat"/>
              <a:cs typeface="Montserrat"/>
              <a:sym typeface="Montserrat"/>
            </a:endParaRPr>
          </a:p>
        </p:txBody>
      </p:sp>
      <p:sp>
        <p:nvSpPr>
          <p:cNvPr id="116" name="Google Shape;116;p20"/>
          <p:cNvSpPr txBox="1"/>
          <p:nvPr/>
        </p:nvSpPr>
        <p:spPr>
          <a:xfrm>
            <a:off x="5519933" y="4300801"/>
            <a:ext cx="1408400" cy="512857"/>
          </a:xfrm>
          <a:prstGeom prst="rect">
            <a:avLst/>
          </a:prstGeom>
          <a:noFill/>
          <a:ln>
            <a:noFill/>
          </a:ln>
        </p:spPr>
        <p:txBody>
          <a:bodyPr spcFirstLastPara="1" wrap="square" lIns="121900" tIns="121900" rIns="121900" bIns="121900" anchor="t" anchorCtr="0">
            <a:spAutoFit/>
          </a:bodyPr>
          <a:lstStyle/>
          <a:p>
            <a:r>
              <a:rPr lang="en-GB" sz="1733" b="1">
                <a:solidFill>
                  <a:schemeClr val="lt1"/>
                </a:solidFill>
                <a:latin typeface="Montserrat"/>
                <a:ea typeface="Montserrat"/>
                <a:cs typeface="Montserrat"/>
                <a:sym typeface="Montserrat"/>
              </a:rPr>
              <a:t>Microsoft</a:t>
            </a:r>
            <a:endParaRPr sz="1733"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99133" y="0"/>
            <a:ext cx="11360800" cy="763600"/>
          </a:xfrm>
          <a:prstGeom prst="rect">
            <a:avLst/>
          </a:prstGeom>
        </p:spPr>
        <p:txBody>
          <a:bodyPr spcFirstLastPara="1" vert="horz" wrap="square" lIns="121900" tIns="121900" rIns="121900" bIns="121900" rtlCol="0" anchor="t" anchorCtr="0">
            <a:noAutofit/>
          </a:bodyPr>
          <a:lstStyle/>
          <a:p>
            <a:r>
              <a:rPr lang="en-IN" b="1" dirty="0">
                <a:solidFill>
                  <a:srgbClr val="FF0000"/>
                </a:solidFill>
                <a:latin typeface="Montserrat"/>
                <a:ea typeface="Montserrat"/>
                <a:cs typeface="Montserrat"/>
                <a:sym typeface="Montserrat"/>
              </a:rPr>
              <a:t>WORD CLOUD BASED ON SOCIAL MEDIA</a:t>
            </a:r>
            <a:endParaRPr b="1" dirty="0">
              <a:solidFill>
                <a:srgbClr val="FF0000"/>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0" y="694067"/>
            <a:ext cx="11981200" cy="6164000"/>
          </a:xfrm>
          <a:prstGeom prst="rect">
            <a:avLst/>
          </a:prstGeom>
        </p:spPr>
        <p:txBody>
          <a:bodyPr spcFirstLastPara="1" vert="horz" wrap="square" lIns="121900" tIns="121900" rIns="121900" bIns="121900" rtlCol="0" anchor="t" anchorCtr="0">
            <a:noAutofit/>
          </a:bodyPr>
          <a:lstStyle/>
          <a:p>
            <a:pPr marL="0" indent="0">
              <a:buNone/>
            </a:pPr>
            <a:endParaRPr dirty="0"/>
          </a:p>
        </p:txBody>
      </p:sp>
      <p:pic>
        <p:nvPicPr>
          <p:cNvPr id="123" name="Google Shape;123;p21"/>
          <p:cNvPicPr preferRelativeResize="0"/>
          <p:nvPr/>
        </p:nvPicPr>
        <p:blipFill>
          <a:blip r:embed="rId3">
            <a:alphaModFix/>
          </a:blip>
          <a:stretch>
            <a:fillRect/>
          </a:stretch>
        </p:blipFill>
        <p:spPr>
          <a:xfrm>
            <a:off x="3765934" y="694067"/>
            <a:ext cx="4975967" cy="2428867"/>
          </a:xfrm>
          <a:prstGeom prst="rect">
            <a:avLst/>
          </a:prstGeom>
          <a:noFill/>
          <a:ln>
            <a:noFill/>
          </a:ln>
        </p:spPr>
      </p:pic>
      <p:pic>
        <p:nvPicPr>
          <p:cNvPr id="124" name="Google Shape;124;p21"/>
          <p:cNvPicPr preferRelativeResize="0"/>
          <p:nvPr/>
        </p:nvPicPr>
        <p:blipFill>
          <a:blip r:embed="rId4">
            <a:alphaModFix/>
          </a:blip>
          <a:stretch>
            <a:fillRect/>
          </a:stretch>
        </p:blipFill>
        <p:spPr>
          <a:xfrm>
            <a:off x="330501" y="3457034"/>
            <a:ext cx="4283591" cy="2597367"/>
          </a:xfrm>
          <a:prstGeom prst="rect">
            <a:avLst/>
          </a:prstGeom>
          <a:noFill/>
          <a:ln>
            <a:noFill/>
          </a:ln>
        </p:spPr>
      </p:pic>
      <p:pic>
        <p:nvPicPr>
          <p:cNvPr id="125" name="Google Shape;125;p21"/>
          <p:cNvPicPr preferRelativeResize="0"/>
          <p:nvPr/>
        </p:nvPicPr>
        <p:blipFill>
          <a:blip r:embed="rId5">
            <a:alphaModFix/>
          </a:blip>
          <a:stretch>
            <a:fillRect/>
          </a:stretch>
        </p:blipFill>
        <p:spPr>
          <a:xfrm>
            <a:off x="7697507" y="3378034"/>
            <a:ext cx="4283693" cy="2597367"/>
          </a:xfrm>
          <a:prstGeom prst="rect">
            <a:avLst/>
          </a:prstGeom>
          <a:noFill/>
          <a:ln>
            <a:noFill/>
          </a:ln>
        </p:spPr>
      </p:pic>
      <p:sp>
        <p:nvSpPr>
          <p:cNvPr id="126" name="Google Shape;126;p21"/>
          <p:cNvSpPr/>
          <p:nvPr/>
        </p:nvSpPr>
        <p:spPr>
          <a:xfrm>
            <a:off x="5508200" y="4177317"/>
            <a:ext cx="1295200" cy="1156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21"/>
          <p:cNvSpPr/>
          <p:nvPr/>
        </p:nvSpPr>
        <p:spPr>
          <a:xfrm>
            <a:off x="5722200" y="3171933"/>
            <a:ext cx="747600" cy="956400"/>
          </a:xfrm>
          <a:prstGeom prst="up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21"/>
          <p:cNvSpPr/>
          <p:nvPr/>
        </p:nvSpPr>
        <p:spPr>
          <a:xfrm>
            <a:off x="4614100" y="4527967"/>
            <a:ext cx="958400" cy="7636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21"/>
          <p:cNvSpPr/>
          <p:nvPr/>
        </p:nvSpPr>
        <p:spPr>
          <a:xfrm>
            <a:off x="6803400" y="4568367"/>
            <a:ext cx="958400" cy="6828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b="1">
                <a:solidFill>
                  <a:schemeClr val="dk1"/>
                </a:solidFill>
                <a:latin typeface="Montserrat"/>
                <a:ea typeface="Montserrat"/>
                <a:cs typeface="Montserrat"/>
                <a:sym typeface="Montserrat"/>
              </a:rPr>
              <a:t>GP</a:t>
            </a:r>
            <a:endParaRPr sz="2400" b="1">
              <a:solidFill>
                <a:schemeClr val="dk1"/>
              </a:solidFill>
              <a:latin typeface="Montserrat"/>
              <a:ea typeface="Montserrat"/>
              <a:cs typeface="Montserrat"/>
              <a:sym typeface="Montserrat"/>
            </a:endParaRPr>
          </a:p>
        </p:txBody>
      </p:sp>
      <p:sp>
        <p:nvSpPr>
          <p:cNvPr id="130" name="Google Shape;130;p21"/>
          <p:cNvSpPr txBox="1"/>
          <p:nvPr/>
        </p:nvSpPr>
        <p:spPr>
          <a:xfrm>
            <a:off x="5589567" y="4395733"/>
            <a:ext cx="958400" cy="779532"/>
          </a:xfrm>
          <a:prstGeom prst="rect">
            <a:avLst/>
          </a:prstGeom>
          <a:noFill/>
          <a:ln>
            <a:noFill/>
          </a:ln>
        </p:spPr>
        <p:txBody>
          <a:bodyPr spcFirstLastPara="1" wrap="square" lIns="121900" tIns="121900" rIns="121900" bIns="121900" anchor="t" anchorCtr="0">
            <a:spAutoFit/>
          </a:bodyPr>
          <a:lstStyle/>
          <a:p>
            <a:r>
              <a:rPr lang="en-GB" sz="1733" b="1">
                <a:solidFill>
                  <a:schemeClr val="lt1"/>
                </a:solidFill>
                <a:latin typeface="Merriweather"/>
                <a:ea typeface="Merriweather"/>
                <a:cs typeface="Merriweather"/>
                <a:sym typeface="Merriweather"/>
              </a:rPr>
              <a:t>Social</a:t>
            </a:r>
            <a:endParaRPr sz="1733" b="1">
              <a:solidFill>
                <a:schemeClr val="lt1"/>
              </a:solidFill>
              <a:latin typeface="Merriweather"/>
              <a:ea typeface="Merriweather"/>
              <a:cs typeface="Merriweather"/>
              <a:sym typeface="Merriweather"/>
            </a:endParaRPr>
          </a:p>
          <a:p>
            <a:r>
              <a:rPr lang="en-GB" sz="1733" b="1">
                <a:solidFill>
                  <a:schemeClr val="lt1"/>
                </a:solidFill>
                <a:latin typeface="Merriweather"/>
                <a:ea typeface="Merriweather"/>
                <a:cs typeface="Merriweather"/>
                <a:sym typeface="Merriweather"/>
              </a:rPr>
              <a:t>Media</a:t>
            </a:r>
            <a:endParaRPr sz="1733" b="1">
              <a:solidFill>
                <a:schemeClr val="lt1"/>
              </a:solidFill>
              <a:latin typeface="Merriweather"/>
              <a:ea typeface="Merriweather"/>
              <a:cs typeface="Merriweather"/>
              <a:sym typeface="Merriweather"/>
            </a:endParaRPr>
          </a:p>
        </p:txBody>
      </p:sp>
      <p:sp>
        <p:nvSpPr>
          <p:cNvPr id="131" name="Google Shape;131;p21"/>
          <p:cNvSpPr txBox="1"/>
          <p:nvPr/>
        </p:nvSpPr>
        <p:spPr>
          <a:xfrm>
            <a:off x="5782000" y="3492534"/>
            <a:ext cx="747600" cy="615513"/>
          </a:xfrm>
          <a:prstGeom prst="rect">
            <a:avLst/>
          </a:prstGeom>
          <a:noFill/>
          <a:ln>
            <a:noFill/>
          </a:ln>
        </p:spPr>
        <p:txBody>
          <a:bodyPr spcFirstLastPara="1" wrap="square" lIns="121900" tIns="121900" rIns="121900" bIns="121900" anchor="t" anchorCtr="0">
            <a:spAutoFit/>
          </a:bodyPr>
          <a:lstStyle/>
          <a:p>
            <a:r>
              <a:rPr lang="en-GB" sz="2400" b="1">
                <a:solidFill>
                  <a:schemeClr val="dk1"/>
                </a:solidFill>
                <a:latin typeface="Montserrat"/>
                <a:ea typeface="Montserrat"/>
                <a:cs typeface="Montserrat"/>
                <a:sym typeface="Montserrat"/>
              </a:rPr>
              <a:t>FB</a:t>
            </a:r>
            <a:endParaRPr sz="2400" b="1">
              <a:solidFill>
                <a:schemeClr val="dk1"/>
              </a:solidFill>
              <a:latin typeface="Montserrat"/>
              <a:ea typeface="Montserrat"/>
              <a:cs typeface="Montserrat"/>
              <a:sym typeface="Montserrat"/>
            </a:endParaRPr>
          </a:p>
        </p:txBody>
      </p:sp>
      <p:sp>
        <p:nvSpPr>
          <p:cNvPr id="132" name="Google Shape;132;p21"/>
          <p:cNvSpPr txBox="1"/>
          <p:nvPr/>
        </p:nvSpPr>
        <p:spPr>
          <a:xfrm>
            <a:off x="4892600" y="4642968"/>
            <a:ext cx="615600" cy="615513"/>
          </a:xfrm>
          <a:prstGeom prst="rect">
            <a:avLst/>
          </a:prstGeom>
          <a:noFill/>
          <a:ln>
            <a:noFill/>
          </a:ln>
        </p:spPr>
        <p:txBody>
          <a:bodyPr spcFirstLastPara="1" wrap="square" lIns="121900" tIns="121900" rIns="121900" bIns="121900" anchor="t" anchorCtr="0">
            <a:spAutoFit/>
          </a:bodyPr>
          <a:lstStyle/>
          <a:p>
            <a:r>
              <a:rPr lang="en-GB" sz="2400" b="1">
                <a:solidFill>
                  <a:schemeClr val="dk1"/>
                </a:solidFill>
                <a:latin typeface="Montserrat"/>
                <a:ea typeface="Montserrat"/>
                <a:cs typeface="Montserrat"/>
                <a:sym typeface="Montserrat"/>
              </a:rPr>
              <a:t>LI</a:t>
            </a:r>
            <a:endParaRPr sz="2400" b="1">
              <a:solidFill>
                <a:schemeClr val="dk1"/>
              </a:solidFill>
              <a:latin typeface="Montserrat"/>
              <a:ea typeface="Montserrat"/>
              <a:cs typeface="Montserrat"/>
              <a:sym typeface="Montserrat"/>
            </a:endParaRPr>
          </a:p>
        </p:txBody>
      </p:sp>
      <p:sp>
        <p:nvSpPr>
          <p:cNvPr id="133" name="Google Shape;133;p21"/>
          <p:cNvSpPr txBox="1"/>
          <p:nvPr/>
        </p:nvSpPr>
        <p:spPr>
          <a:xfrm>
            <a:off x="842800" y="6092668"/>
            <a:ext cx="10543200" cy="615513"/>
          </a:xfrm>
          <a:prstGeom prst="rect">
            <a:avLst/>
          </a:prstGeom>
          <a:noFill/>
          <a:ln>
            <a:noFill/>
          </a:ln>
        </p:spPr>
        <p:txBody>
          <a:bodyPr spcFirstLastPara="1" wrap="square" lIns="121900" tIns="121900" rIns="121900" bIns="121900" anchor="t" anchorCtr="0">
            <a:spAutoFit/>
          </a:bodyPr>
          <a:lstStyle/>
          <a:p>
            <a:r>
              <a:rPr lang="en-GB" sz="2400" b="1">
                <a:solidFill>
                  <a:schemeClr val="dk1"/>
                </a:solidFill>
                <a:latin typeface="Montserrat"/>
                <a:ea typeface="Montserrat"/>
                <a:cs typeface="Montserrat"/>
                <a:sym typeface="Montserrat"/>
              </a:rPr>
              <a:t>                                          News With 100+ likes On Social Media</a:t>
            </a:r>
            <a:endParaRPr sz="2400" b="1">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50C3-8B13-AC8E-C3B4-A81B5E1A936B}"/>
              </a:ext>
            </a:extLst>
          </p:cNvPr>
          <p:cNvSpPr>
            <a:spLocks noGrp="1"/>
          </p:cNvSpPr>
          <p:nvPr>
            <p:ph type="title"/>
          </p:nvPr>
        </p:nvSpPr>
        <p:spPr/>
        <p:txBody>
          <a:bodyPr/>
          <a:lstStyle/>
          <a:p>
            <a:r>
              <a:rPr lang="en-US" b="1" i="0" dirty="0">
                <a:solidFill>
                  <a:srgbClr val="FF0000"/>
                </a:solidFill>
                <a:effectLst/>
                <a:latin typeface="Roboto" panose="02000000000000000000" pitchFamily="2" charset="0"/>
              </a:rPr>
              <a:t>Sentiment Headline and Sentiment Title</a:t>
            </a:r>
            <a:br>
              <a:rPr lang="en-US"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F86EABF-9EC9-1B3B-2CB2-6472EB4E279F}"/>
              </a:ext>
            </a:extLst>
          </p:cNvPr>
          <p:cNvSpPr>
            <a:spLocks noGrp="1"/>
          </p:cNvSpPr>
          <p:nvPr>
            <p:ph idx="1"/>
          </p:nvPr>
        </p:nvSpPr>
        <p:spPr>
          <a:xfrm>
            <a:off x="7162800" y="1046480"/>
            <a:ext cx="4191000" cy="5130483"/>
          </a:xfrm>
        </p:spPr>
        <p:txBody>
          <a:bodyPr>
            <a:normAutofit fontScale="92500" lnSpcReduction="10000"/>
          </a:bodyPr>
          <a:lstStyle/>
          <a:p>
            <a:pPr algn="l">
              <a:buFont typeface="Arial" panose="020B0604020202020204" pitchFamily="34" charset="0"/>
              <a:buChar char="•"/>
            </a:pPr>
            <a:r>
              <a:rPr lang="en-US" dirty="0">
                <a:solidFill>
                  <a:schemeClr val="accent1"/>
                </a:solidFill>
                <a:latin typeface="Roboto" panose="02000000000000000000" pitchFamily="2" charset="0"/>
              </a:rPr>
              <a:t>The </a:t>
            </a:r>
            <a:r>
              <a:rPr lang="en-US" b="0" i="0" dirty="0">
                <a:solidFill>
                  <a:schemeClr val="accent1"/>
                </a:solidFill>
                <a:effectLst/>
                <a:latin typeface="Roboto" panose="02000000000000000000" pitchFamily="2" charset="0"/>
              </a:rPr>
              <a:t>two graphs depicts the count of news items falling in each sentiment category.</a:t>
            </a:r>
          </a:p>
          <a:p>
            <a:pPr algn="l">
              <a:buFont typeface="Arial" panose="020B0604020202020204" pitchFamily="34" charset="0"/>
              <a:buChar char="•"/>
            </a:pPr>
            <a:r>
              <a:rPr lang="en-US" b="0" i="0" dirty="0">
                <a:solidFill>
                  <a:schemeClr val="accent1"/>
                </a:solidFill>
                <a:effectLst/>
                <a:latin typeface="Roboto" panose="02000000000000000000" pitchFamily="2" charset="0"/>
              </a:rPr>
              <a:t>We can clearly see that the neutral news items are less as compared to positive and negative news.</a:t>
            </a:r>
          </a:p>
          <a:p>
            <a:pPr algn="l">
              <a:buFont typeface="Arial" panose="020B0604020202020204" pitchFamily="34" charset="0"/>
              <a:buChar char="•"/>
            </a:pPr>
            <a:r>
              <a:rPr lang="en-US" b="0" i="0" dirty="0">
                <a:solidFill>
                  <a:schemeClr val="accent1"/>
                </a:solidFill>
                <a:effectLst/>
                <a:latin typeface="Roboto" panose="02000000000000000000" pitchFamily="2" charset="0"/>
              </a:rPr>
              <a:t>We can also conclude that the number of negative sentiment news are higher as compared to positive ones.</a:t>
            </a:r>
          </a:p>
          <a:p>
            <a:endParaRPr lang="en-IN" dirty="0"/>
          </a:p>
        </p:txBody>
      </p:sp>
      <p:pic>
        <p:nvPicPr>
          <p:cNvPr id="5" name="Picture 4">
            <a:extLst>
              <a:ext uri="{FF2B5EF4-FFF2-40B4-BE49-F238E27FC236}">
                <a16:creationId xmlns:a16="http://schemas.microsoft.com/office/drawing/2014/main" id="{7AEB3FAE-5E8D-9285-CC67-6DFA14DCE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0"/>
            <a:ext cx="7162800" cy="2458719"/>
          </a:xfrm>
          <a:prstGeom prst="rect">
            <a:avLst/>
          </a:prstGeom>
        </p:spPr>
      </p:pic>
      <p:pic>
        <p:nvPicPr>
          <p:cNvPr id="9" name="Picture 8">
            <a:extLst>
              <a:ext uri="{FF2B5EF4-FFF2-40B4-BE49-F238E27FC236}">
                <a16:creationId xmlns:a16="http://schemas.microsoft.com/office/drawing/2014/main" id="{4ACEBCFC-396D-C76F-4EFC-258BB0A96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28719"/>
            <a:ext cx="6296904" cy="2779121"/>
          </a:xfrm>
          <a:prstGeom prst="rect">
            <a:avLst/>
          </a:prstGeom>
        </p:spPr>
      </p:pic>
    </p:spTree>
    <p:extLst>
      <p:ext uri="{BB962C8B-B14F-4D97-AF65-F5344CB8AC3E}">
        <p14:creationId xmlns:p14="http://schemas.microsoft.com/office/powerpoint/2010/main" val="99880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A174-BE6E-7CF8-32DD-F2BF94C118D8}"/>
              </a:ext>
            </a:extLst>
          </p:cNvPr>
          <p:cNvSpPr>
            <a:spLocks noGrp="1"/>
          </p:cNvSpPr>
          <p:nvPr>
            <p:ph type="title"/>
          </p:nvPr>
        </p:nvSpPr>
        <p:spPr>
          <a:xfrm>
            <a:off x="923730" y="681037"/>
            <a:ext cx="10430069" cy="1009651"/>
          </a:xfrm>
        </p:spPr>
        <p:txBody>
          <a:bodyPr>
            <a:normAutofit fontScale="90000"/>
          </a:bodyPr>
          <a:lstStyle/>
          <a:p>
            <a:r>
              <a:rPr lang="en-US" b="1" i="0" dirty="0">
                <a:solidFill>
                  <a:srgbClr val="FF0000"/>
                </a:solidFill>
                <a:effectLst/>
                <a:latin typeface="Roboto" panose="02000000000000000000" pitchFamily="2" charset="0"/>
              </a:rPr>
              <a:t>Popularity Comparison for Social Media Platforms</a:t>
            </a:r>
            <a:br>
              <a:rPr lang="en-US"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2C8D616-9B34-AA70-1619-C7F2E88D721B}"/>
              </a:ext>
            </a:extLst>
          </p:cNvPr>
          <p:cNvSpPr>
            <a:spLocks noGrp="1"/>
          </p:cNvSpPr>
          <p:nvPr>
            <p:ph idx="1"/>
          </p:nvPr>
        </p:nvSpPr>
        <p:spPr>
          <a:xfrm>
            <a:off x="7053943" y="1690688"/>
            <a:ext cx="4299856" cy="4486275"/>
          </a:xfrm>
        </p:spPr>
        <p:txBody>
          <a:bodyPr>
            <a:normAutofit fontScale="70000" lnSpcReduction="2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News item related to Obama are much more popular on Facebook as compared to other platforms.</a:t>
            </a:r>
          </a:p>
          <a:p>
            <a:pPr algn="l">
              <a:buFont typeface="Arial" panose="020B0604020202020204" pitchFamily="34" charset="0"/>
              <a:buChar char="•"/>
            </a:pPr>
            <a:r>
              <a:rPr lang="en-US" b="0" i="0" dirty="0">
                <a:solidFill>
                  <a:schemeClr val="accent1"/>
                </a:solidFill>
                <a:effectLst/>
                <a:latin typeface="Roboto" panose="02000000000000000000" pitchFamily="2" charset="0"/>
              </a:rPr>
              <a:t>Popularity level of Economy related news items and Obama related news items is approximately equal on Google Plus.</a:t>
            </a:r>
          </a:p>
          <a:p>
            <a:pPr algn="l">
              <a:buFont typeface="Arial" panose="020B0604020202020204" pitchFamily="34" charset="0"/>
              <a:buChar char="•"/>
            </a:pPr>
            <a:r>
              <a:rPr lang="en-US" b="0" i="0" dirty="0">
                <a:solidFill>
                  <a:schemeClr val="accent1"/>
                </a:solidFill>
                <a:effectLst/>
                <a:latin typeface="Roboto" panose="02000000000000000000" pitchFamily="2" charset="0"/>
              </a:rPr>
              <a:t>Popularity level of Economy news is same on both Facebook and Google Plus.</a:t>
            </a:r>
          </a:p>
          <a:p>
            <a:pPr algn="l">
              <a:buFont typeface="Arial" panose="020B0604020202020204" pitchFamily="34" charset="0"/>
              <a:buChar char="•"/>
            </a:pPr>
            <a:r>
              <a:rPr lang="en-US" b="0" i="0" dirty="0">
                <a:solidFill>
                  <a:schemeClr val="accent1"/>
                </a:solidFill>
                <a:effectLst/>
                <a:latin typeface="Roboto" panose="02000000000000000000" pitchFamily="2" charset="0"/>
              </a:rPr>
              <a:t>On LinkedIn, Microsoft related news gains higher popularity compared to others.</a:t>
            </a:r>
          </a:p>
          <a:p>
            <a:pPr algn="l">
              <a:buFont typeface="Arial" panose="020B0604020202020204" pitchFamily="34" charset="0"/>
              <a:buChar char="•"/>
            </a:pPr>
            <a:r>
              <a:rPr lang="en-US" b="0" i="0" dirty="0">
                <a:solidFill>
                  <a:schemeClr val="accent1"/>
                </a:solidFill>
                <a:effectLst/>
                <a:latin typeface="Roboto" panose="02000000000000000000" pitchFamily="2" charset="0"/>
              </a:rPr>
              <a:t>On LinkedIn, popularity of Economy news items is very less.</a:t>
            </a:r>
          </a:p>
          <a:p>
            <a:endParaRPr lang="en-IN" dirty="0"/>
          </a:p>
        </p:txBody>
      </p:sp>
      <p:pic>
        <p:nvPicPr>
          <p:cNvPr id="7" name="Picture 6">
            <a:extLst>
              <a:ext uri="{FF2B5EF4-FFF2-40B4-BE49-F238E27FC236}">
                <a16:creationId xmlns:a16="http://schemas.microsoft.com/office/drawing/2014/main" id="{96939836-2F86-9E5B-D142-32730FF22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 y="1690688"/>
            <a:ext cx="6941976" cy="4305658"/>
          </a:xfrm>
          <a:prstGeom prst="rect">
            <a:avLst/>
          </a:prstGeom>
        </p:spPr>
      </p:pic>
    </p:spTree>
    <p:extLst>
      <p:ext uri="{BB962C8B-B14F-4D97-AF65-F5344CB8AC3E}">
        <p14:creationId xmlns:p14="http://schemas.microsoft.com/office/powerpoint/2010/main" val="409230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7288-3090-CADC-A79E-8432978ED075}"/>
              </a:ext>
            </a:extLst>
          </p:cNvPr>
          <p:cNvSpPr>
            <a:spLocks noGrp="1"/>
          </p:cNvSpPr>
          <p:nvPr>
            <p:ph type="title"/>
          </p:nvPr>
        </p:nvSpPr>
        <p:spPr/>
        <p:txBody>
          <a:bodyPr/>
          <a:lstStyle/>
          <a:p>
            <a:r>
              <a:rPr lang="en-IN" dirty="0">
                <a:solidFill>
                  <a:srgbClr val="FF0000"/>
                </a:solidFill>
              </a:rPr>
              <a:t>POPULARITY COMPARISON ON GOOGLE PLUS</a:t>
            </a:r>
          </a:p>
        </p:txBody>
      </p:sp>
      <p:sp>
        <p:nvSpPr>
          <p:cNvPr id="3" name="Content Placeholder 2">
            <a:extLst>
              <a:ext uri="{FF2B5EF4-FFF2-40B4-BE49-F238E27FC236}">
                <a16:creationId xmlns:a16="http://schemas.microsoft.com/office/drawing/2014/main" id="{1274A6F2-A6E9-231F-E89E-6410949FAE8A}"/>
              </a:ext>
            </a:extLst>
          </p:cNvPr>
          <p:cNvSpPr>
            <a:spLocks noGrp="1"/>
          </p:cNvSpPr>
          <p:nvPr>
            <p:ph idx="1"/>
          </p:nvPr>
        </p:nvSpPr>
        <p:spPr>
          <a:xfrm>
            <a:off x="8378890" y="1782147"/>
            <a:ext cx="2974910" cy="4394816"/>
          </a:xfrm>
        </p:spPr>
        <p:txBody>
          <a:bodyPr>
            <a:normAutofit fontScale="85000" lnSpcReduction="10000"/>
          </a:bodyPr>
          <a:lstStyle/>
          <a:p>
            <a:pPr marL="0" indent="0" algn="l">
              <a:buNone/>
            </a:pPr>
            <a:r>
              <a:rPr lang="en-US" b="0" i="0" dirty="0">
                <a:solidFill>
                  <a:schemeClr val="accent1"/>
                </a:solidFill>
                <a:effectLst/>
                <a:latin typeface="Roboto" panose="02000000000000000000" pitchFamily="2" charset="0"/>
              </a:rPr>
              <a:t>* Supposedly the platform is Google Plus, then we can say that the popularity trend of Economy is always below the popularity level of other topics over the time period.</a:t>
            </a:r>
          </a:p>
          <a:p>
            <a:pPr marL="0" indent="0" algn="l">
              <a:buNone/>
            </a:pPr>
            <a:r>
              <a:rPr lang="en-US" b="0" i="0" dirty="0">
                <a:solidFill>
                  <a:schemeClr val="accent1"/>
                </a:solidFill>
                <a:effectLst/>
                <a:latin typeface="Roboto" panose="02000000000000000000" pitchFamily="2" charset="0"/>
              </a:rPr>
              <a:t>* Similarly, popularity of Obama news increases substantially over the period of time.</a:t>
            </a:r>
          </a:p>
          <a:p>
            <a:endParaRPr lang="en-IN" dirty="0"/>
          </a:p>
        </p:txBody>
      </p:sp>
      <p:pic>
        <p:nvPicPr>
          <p:cNvPr id="5" name="Picture 4">
            <a:extLst>
              <a:ext uri="{FF2B5EF4-FFF2-40B4-BE49-F238E27FC236}">
                <a16:creationId xmlns:a16="http://schemas.microsoft.com/office/drawing/2014/main" id="{8AAA8965-DDB3-9983-B004-D5B03F538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415" y="1523408"/>
            <a:ext cx="6811326" cy="4296375"/>
          </a:xfrm>
          <a:prstGeom prst="rect">
            <a:avLst/>
          </a:prstGeom>
        </p:spPr>
      </p:pic>
    </p:spTree>
    <p:extLst>
      <p:ext uri="{BB962C8B-B14F-4D97-AF65-F5344CB8AC3E}">
        <p14:creationId xmlns:p14="http://schemas.microsoft.com/office/powerpoint/2010/main" val="410140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23C-7DA6-25D3-591B-105ABEF64E55}"/>
              </a:ext>
            </a:extLst>
          </p:cNvPr>
          <p:cNvSpPr>
            <a:spLocks noGrp="1"/>
          </p:cNvSpPr>
          <p:nvPr>
            <p:ph type="title"/>
          </p:nvPr>
        </p:nvSpPr>
        <p:spPr/>
        <p:txBody>
          <a:bodyPr/>
          <a:lstStyle/>
          <a:p>
            <a:r>
              <a:rPr lang="en-IN" dirty="0">
                <a:solidFill>
                  <a:srgbClr val="FF0000"/>
                </a:solidFill>
              </a:rPr>
              <a:t>SOURCE WISE POPULARTIY COMPARISON</a:t>
            </a:r>
          </a:p>
        </p:txBody>
      </p:sp>
      <p:sp>
        <p:nvSpPr>
          <p:cNvPr id="3" name="Content Placeholder 2">
            <a:extLst>
              <a:ext uri="{FF2B5EF4-FFF2-40B4-BE49-F238E27FC236}">
                <a16:creationId xmlns:a16="http://schemas.microsoft.com/office/drawing/2014/main" id="{D80C0618-8F62-01E8-B0B2-862727F5361A}"/>
              </a:ext>
            </a:extLst>
          </p:cNvPr>
          <p:cNvSpPr>
            <a:spLocks noGrp="1"/>
          </p:cNvSpPr>
          <p:nvPr>
            <p:ph idx="1"/>
          </p:nvPr>
        </p:nvSpPr>
        <p:spPr>
          <a:xfrm>
            <a:off x="93306" y="4711959"/>
            <a:ext cx="11260494" cy="1465004"/>
          </a:xfrm>
        </p:spPr>
        <p:txBody>
          <a:bodyPr>
            <a:normAutofit fontScale="85000" lnSpcReduction="2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We can see the different popularity trend line of sources on a selected platform.</a:t>
            </a:r>
          </a:p>
          <a:p>
            <a:pPr algn="l">
              <a:buFont typeface="Arial" panose="020B0604020202020204" pitchFamily="34" charset="0"/>
              <a:buChar char="•"/>
            </a:pPr>
            <a:r>
              <a:rPr lang="en-US" b="0" i="0" dirty="0">
                <a:solidFill>
                  <a:schemeClr val="accent1"/>
                </a:solidFill>
                <a:effectLst/>
                <a:latin typeface="Roboto" panose="02000000000000000000" pitchFamily="2" charset="0"/>
              </a:rPr>
              <a:t>From Boxen Plots, we can see the range in which popularity lies for news items on a particular platform and their outliers.</a:t>
            </a:r>
          </a:p>
          <a:p>
            <a:pPr algn="l">
              <a:buFont typeface="Arial" panose="020B0604020202020204" pitchFamily="34" charset="0"/>
              <a:buChar char="•"/>
            </a:pPr>
            <a:r>
              <a:rPr lang="en-US" b="0" i="0" dirty="0">
                <a:solidFill>
                  <a:schemeClr val="accent1"/>
                </a:solidFill>
                <a:effectLst/>
                <a:latin typeface="Roboto" panose="02000000000000000000" pitchFamily="2" charset="0"/>
              </a:rPr>
              <a:t>Bar graph compares the popularity of different sources on a selected platform</a:t>
            </a:r>
          </a:p>
          <a:p>
            <a:endParaRPr lang="en-IN" dirty="0"/>
          </a:p>
        </p:txBody>
      </p:sp>
      <p:pic>
        <p:nvPicPr>
          <p:cNvPr id="5" name="Picture 4">
            <a:extLst>
              <a:ext uri="{FF2B5EF4-FFF2-40B4-BE49-F238E27FC236}">
                <a16:creationId xmlns:a16="http://schemas.microsoft.com/office/drawing/2014/main" id="{3D920A67-6FCE-3DF5-F5BF-551F8A7D9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8" y="1390261"/>
            <a:ext cx="12165123" cy="2827176"/>
          </a:xfrm>
          <a:prstGeom prst="rect">
            <a:avLst/>
          </a:prstGeom>
        </p:spPr>
      </p:pic>
    </p:spTree>
    <p:extLst>
      <p:ext uri="{BB962C8B-B14F-4D97-AF65-F5344CB8AC3E}">
        <p14:creationId xmlns:p14="http://schemas.microsoft.com/office/powerpoint/2010/main" val="136716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91F0-1AFB-1715-EDD9-9A0DF31D180F}"/>
              </a:ext>
            </a:extLst>
          </p:cNvPr>
          <p:cNvSpPr>
            <a:spLocks noGrp="1"/>
          </p:cNvSpPr>
          <p:nvPr>
            <p:ph type="title"/>
          </p:nvPr>
        </p:nvSpPr>
        <p:spPr/>
        <p:txBody>
          <a:bodyPr/>
          <a:lstStyle/>
          <a:p>
            <a:r>
              <a:rPr lang="en-IN" b="1" i="0" dirty="0">
                <a:solidFill>
                  <a:srgbClr val="FF0000"/>
                </a:solidFill>
                <a:effectLst/>
                <a:latin typeface="Roboto" panose="02000000000000000000" pitchFamily="2" charset="0"/>
              </a:rPr>
              <a:t>News Publications Per Day</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769B8C7-3958-D6BE-1C66-C66619F529BA}"/>
              </a:ext>
            </a:extLst>
          </p:cNvPr>
          <p:cNvSpPr>
            <a:spLocks noGrp="1"/>
          </p:cNvSpPr>
          <p:nvPr>
            <p:ph idx="1"/>
          </p:nvPr>
        </p:nvSpPr>
        <p:spPr>
          <a:xfrm>
            <a:off x="559837" y="4935893"/>
            <a:ext cx="10793963" cy="1241069"/>
          </a:xfrm>
        </p:spPr>
        <p:txBody>
          <a:bodyPr/>
          <a:lstStyle/>
          <a:p>
            <a:r>
              <a:rPr lang="en-US" b="0" i="0" dirty="0">
                <a:solidFill>
                  <a:schemeClr val="accent1"/>
                </a:solidFill>
                <a:effectLst/>
                <a:latin typeface="Roboto" panose="02000000000000000000" pitchFamily="2" charset="0"/>
              </a:rPr>
              <a:t>From the above plot, we can conclude that the number of news published over the period of 8 months is evenly distributed.</a:t>
            </a:r>
            <a:endParaRPr lang="en-IN" dirty="0">
              <a:solidFill>
                <a:schemeClr val="accent1"/>
              </a:solidFill>
            </a:endParaRPr>
          </a:p>
        </p:txBody>
      </p:sp>
      <p:pic>
        <p:nvPicPr>
          <p:cNvPr id="5" name="Picture 4">
            <a:extLst>
              <a:ext uri="{FF2B5EF4-FFF2-40B4-BE49-F238E27FC236}">
                <a16:creationId xmlns:a16="http://schemas.microsoft.com/office/drawing/2014/main" id="{7E16D8B9-72FA-6F63-3F81-CE37332C9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69" y="1027906"/>
            <a:ext cx="9628105" cy="3759909"/>
          </a:xfrm>
          <a:prstGeom prst="rect">
            <a:avLst/>
          </a:prstGeom>
        </p:spPr>
      </p:pic>
    </p:spTree>
    <p:extLst>
      <p:ext uri="{BB962C8B-B14F-4D97-AF65-F5344CB8AC3E}">
        <p14:creationId xmlns:p14="http://schemas.microsoft.com/office/powerpoint/2010/main" val="187830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795E-7F1B-D14E-5E4D-BE8FEC8B4E0B}"/>
              </a:ext>
            </a:extLst>
          </p:cNvPr>
          <p:cNvSpPr>
            <a:spLocks noGrp="1"/>
          </p:cNvSpPr>
          <p:nvPr>
            <p:ph type="title"/>
          </p:nvPr>
        </p:nvSpPr>
        <p:spPr/>
        <p:txBody>
          <a:bodyPr/>
          <a:lstStyle/>
          <a:p>
            <a:r>
              <a:rPr lang="en-IN" dirty="0">
                <a:solidFill>
                  <a:srgbClr val="FF0000"/>
                </a:solidFill>
              </a:rPr>
              <a:t>POPULARITY ON FACEBOOK AT EACH HOUR</a:t>
            </a:r>
          </a:p>
        </p:txBody>
      </p:sp>
      <p:sp>
        <p:nvSpPr>
          <p:cNvPr id="3" name="Content Placeholder 2">
            <a:extLst>
              <a:ext uri="{FF2B5EF4-FFF2-40B4-BE49-F238E27FC236}">
                <a16:creationId xmlns:a16="http://schemas.microsoft.com/office/drawing/2014/main" id="{6590132A-B26C-A6F8-7249-5AED1803217E}"/>
              </a:ext>
            </a:extLst>
          </p:cNvPr>
          <p:cNvSpPr>
            <a:spLocks noGrp="1"/>
          </p:cNvSpPr>
          <p:nvPr>
            <p:ph idx="1"/>
          </p:nvPr>
        </p:nvSpPr>
        <p:spPr>
          <a:xfrm>
            <a:off x="578498" y="5010539"/>
            <a:ext cx="10775301" cy="1166424"/>
          </a:xfrm>
        </p:spPr>
        <p:txBody>
          <a:bodyPr>
            <a:normAutofit fontScale="92500" lnSpcReduction="2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We can conclude that the popularity of almost every news item rises from 14:00 till mid-night.</a:t>
            </a:r>
          </a:p>
          <a:p>
            <a:pPr algn="l">
              <a:buFont typeface="Arial" panose="020B0604020202020204" pitchFamily="34" charset="0"/>
              <a:buChar char="•"/>
            </a:pPr>
            <a:r>
              <a:rPr lang="en-US" b="0" i="0" dirty="0">
                <a:solidFill>
                  <a:schemeClr val="accent1"/>
                </a:solidFill>
                <a:effectLst/>
                <a:latin typeface="Roboto" panose="02000000000000000000" pitchFamily="2" charset="0"/>
              </a:rPr>
              <a:t>And drastically decreases thereafter.</a:t>
            </a:r>
          </a:p>
          <a:p>
            <a:endParaRPr lang="en-IN" dirty="0"/>
          </a:p>
        </p:txBody>
      </p:sp>
      <p:pic>
        <p:nvPicPr>
          <p:cNvPr id="5" name="Picture 4">
            <a:extLst>
              <a:ext uri="{FF2B5EF4-FFF2-40B4-BE49-F238E27FC236}">
                <a16:creationId xmlns:a16="http://schemas.microsoft.com/office/drawing/2014/main" id="{DF08FA57-2B1E-620A-F53C-F4817D123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27" y="1375125"/>
            <a:ext cx="8108458" cy="3559278"/>
          </a:xfrm>
          <a:prstGeom prst="rect">
            <a:avLst/>
          </a:prstGeom>
        </p:spPr>
      </p:pic>
    </p:spTree>
    <p:extLst>
      <p:ext uri="{BB962C8B-B14F-4D97-AF65-F5344CB8AC3E}">
        <p14:creationId xmlns:p14="http://schemas.microsoft.com/office/powerpoint/2010/main" val="281749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3FD2-41E7-18C2-EFA7-6D3C33BF7C65}"/>
              </a:ext>
            </a:extLst>
          </p:cNvPr>
          <p:cNvSpPr>
            <a:spLocks noGrp="1"/>
          </p:cNvSpPr>
          <p:nvPr>
            <p:ph type="title"/>
          </p:nvPr>
        </p:nvSpPr>
        <p:spPr/>
        <p:txBody>
          <a:bodyPr>
            <a:normAutofit fontScale="90000"/>
          </a:bodyPr>
          <a:lstStyle/>
          <a:p>
            <a:r>
              <a:rPr lang="en-US" b="1" i="0" dirty="0">
                <a:solidFill>
                  <a:srgbClr val="FF0000"/>
                </a:solidFill>
                <a:effectLst/>
                <a:latin typeface="Roboto" panose="02000000000000000000" pitchFamily="2" charset="0"/>
              </a:rPr>
              <a:t>News Published Per Day On Various Topics</a:t>
            </a:r>
            <a:br>
              <a:rPr lang="en-US"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1391FE7A-9DA6-B0A5-7316-8685EF9FBD63}"/>
              </a:ext>
            </a:extLst>
          </p:cNvPr>
          <p:cNvSpPr>
            <a:spLocks noGrp="1"/>
          </p:cNvSpPr>
          <p:nvPr>
            <p:ph idx="1"/>
          </p:nvPr>
        </p:nvSpPr>
        <p:spPr>
          <a:xfrm>
            <a:off x="737118" y="4926563"/>
            <a:ext cx="11066106" cy="1250400"/>
          </a:xfrm>
        </p:spPr>
        <p:txBody>
          <a:bodyPr>
            <a:normAutofit/>
          </a:bodyPr>
          <a:lstStyle/>
          <a:p>
            <a:r>
              <a:rPr lang="en-US" b="0" i="0" dirty="0">
                <a:solidFill>
                  <a:schemeClr val="accent1"/>
                </a:solidFill>
                <a:effectLst/>
                <a:latin typeface="Roboto" panose="02000000000000000000" pitchFamily="2" charset="0"/>
              </a:rPr>
              <a:t>From the  above graph, we can conclude that number of news items published of Palestine is less as compared to other news items belonging to other topics</a:t>
            </a:r>
            <a:endParaRPr lang="en-IN" dirty="0">
              <a:solidFill>
                <a:schemeClr val="accent1"/>
              </a:solidFill>
            </a:endParaRPr>
          </a:p>
        </p:txBody>
      </p:sp>
      <p:pic>
        <p:nvPicPr>
          <p:cNvPr id="5" name="Picture 4">
            <a:extLst>
              <a:ext uri="{FF2B5EF4-FFF2-40B4-BE49-F238E27FC236}">
                <a16:creationId xmlns:a16="http://schemas.microsoft.com/office/drawing/2014/main" id="{98C3A843-1BED-9D87-7A03-2328941F0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14" y="1027906"/>
            <a:ext cx="10860510" cy="3525433"/>
          </a:xfrm>
          <a:prstGeom prst="rect">
            <a:avLst/>
          </a:prstGeom>
        </p:spPr>
      </p:pic>
    </p:spTree>
    <p:extLst>
      <p:ext uri="{BB962C8B-B14F-4D97-AF65-F5344CB8AC3E}">
        <p14:creationId xmlns:p14="http://schemas.microsoft.com/office/powerpoint/2010/main" val="226614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2F3-1DFF-4DFB-6B28-75CD9D59686E}"/>
              </a:ext>
            </a:extLst>
          </p:cNvPr>
          <p:cNvSpPr>
            <a:spLocks noGrp="1"/>
          </p:cNvSpPr>
          <p:nvPr>
            <p:ph type="title"/>
          </p:nvPr>
        </p:nvSpPr>
        <p:spPr/>
        <p:txBody>
          <a:bodyPr/>
          <a:lstStyle/>
          <a:p>
            <a:r>
              <a:rPr lang="en-US" b="1" i="0" dirty="0">
                <a:solidFill>
                  <a:srgbClr val="FF0000"/>
                </a:solidFill>
                <a:effectLst/>
                <a:latin typeface="Roboto" panose="02000000000000000000" pitchFamily="2" charset="0"/>
              </a:rPr>
              <a:t>Popularity Based on Published Weekday</a:t>
            </a:r>
            <a:br>
              <a:rPr lang="en-US"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0A79792-A6DA-75A3-E523-0E734C5F7166}"/>
              </a:ext>
            </a:extLst>
          </p:cNvPr>
          <p:cNvSpPr>
            <a:spLocks noGrp="1"/>
          </p:cNvSpPr>
          <p:nvPr>
            <p:ph idx="1"/>
          </p:nvPr>
        </p:nvSpPr>
        <p:spPr>
          <a:xfrm>
            <a:off x="177282" y="4758612"/>
            <a:ext cx="8350897" cy="1418351"/>
          </a:xfrm>
        </p:spPr>
        <p:txBody>
          <a:bodyPr>
            <a:normAutofit fontScale="925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Saturdays are good for Facebook and Google Plus but bad for LinkedIn in terms of popularity.</a:t>
            </a:r>
          </a:p>
          <a:p>
            <a:pPr algn="l">
              <a:buFont typeface="Arial" panose="020B0604020202020204" pitchFamily="34" charset="0"/>
              <a:buChar char="•"/>
            </a:pPr>
            <a:r>
              <a:rPr lang="en-US" b="0" i="0" dirty="0">
                <a:solidFill>
                  <a:schemeClr val="accent1"/>
                </a:solidFill>
                <a:effectLst/>
                <a:latin typeface="Roboto" panose="02000000000000000000" pitchFamily="2" charset="0"/>
              </a:rPr>
              <a:t>Mondays are good for LinkedIn but bad for Facebook.</a:t>
            </a:r>
          </a:p>
          <a:p>
            <a:endParaRPr lang="en-IN" dirty="0"/>
          </a:p>
        </p:txBody>
      </p:sp>
      <p:pic>
        <p:nvPicPr>
          <p:cNvPr id="5" name="Picture 4">
            <a:extLst>
              <a:ext uri="{FF2B5EF4-FFF2-40B4-BE49-F238E27FC236}">
                <a16:creationId xmlns:a16="http://schemas.microsoft.com/office/drawing/2014/main" id="{9357BCE5-41D7-A693-8B45-145C085B8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370"/>
            <a:ext cx="12192000" cy="2995390"/>
          </a:xfrm>
          <a:prstGeom prst="rect">
            <a:avLst/>
          </a:prstGeom>
        </p:spPr>
      </p:pic>
    </p:spTree>
    <p:extLst>
      <p:ext uri="{BB962C8B-B14F-4D97-AF65-F5344CB8AC3E}">
        <p14:creationId xmlns:p14="http://schemas.microsoft.com/office/powerpoint/2010/main" val="148161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70476B-9EDA-C884-92B6-0CF922FCA207}"/>
              </a:ext>
            </a:extLst>
          </p:cNvPr>
          <p:cNvSpPr>
            <a:spLocks noGrp="1"/>
          </p:cNvSpPr>
          <p:nvPr>
            <p:ph type="body" idx="1"/>
          </p:nvPr>
        </p:nvSpPr>
        <p:spPr>
          <a:xfrm>
            <a:off x="831850" y="93307"/>
            <a:ext cx="6772599" cy="5996344"/>
          </a:xfrm>
        </p:spPr>
        <p:txBody>
          <a:bodyPr>
            <a:normAutofit lnSpcReduction="10000"/>
          </a:bodyPr>
          <a:lstStyle/>
          <a:p>
            <a:r>
              <a:rPr lang="en-IN" sz="5400" dirty="0">
                <a:solidFill>
                  <a:srgbClr val="FF0000"/>
                </a:solidFill>
              </a:rPr>
              <a:t>CONTENT </a:t>
            </a:r>
          </a:p>
          <a:p>
            <a:endParaRPr lang="en-IN" sz="3200" dirty="0">
              <a:solidFill>
                <a:srgbClr val="FF0000"/>
              </a:solidFill>
            </a:endParaRPr>
          </a:p>
          <a:p>
            <a:endParaRPr lang="en-IN" sz="3200" dirty="0">
              <a:solidFill>
                <a:srgbClr val="FF0000"/>
              </a:solidFill>
            </a:endParaRPr>
          </a:p>
          <a:p>
            <a:r>
              <a:rPr lang="en-IN" sz="3200" dirty="0">
                <a:solidFill>
                  <a:schemeClr val="accent1"/>
                </a:solidFill>
              </a:rPr>
              <a:t>1)THE PROBLEM STATEMENT</a:t>
            </a:r>
          </a:p>
          <a:p>
            <a:r>
              <a:rPr lang="en-IN" sz="3200" dirty="0">
                <a:solidFill>
                  <a:schemeClr val="accent1"/>
                </a:solidFill>
              </a:rPr>
              <a:t>2)DATA DESCRIPTION</a:t>
            </a:r>
          </a:p>
          <a:p>
            <a:r>
              <a:rPr lang="en-IN" sz="3200" dirty="0">
                <a:solidFill>
                  <a:schemeClr val="accent1"/>
                </a:solidFill>
              </a:rPr>
              <a:t>3)THE EDA</a:t>
            </a:r>
          </a:p>
          <a:p>
            <a:r>
              <a:rPr lang="en-IN" sz="3200" dirty="0">
                <a:solidFill>
                  <a:schemeClr val="accent1"/>
                </a:solidFill>
              </a:rPr>
              <a:t>3)PREPARING DATA SET</a:t>
            </a:r>
          </a:p>
          <a:p>
            <a:r>
              <a:rPr lang="en-IN" sz="3200" dirty="0">
                <a:solidFill>
                  <a:schemeClr val="accent1"/>
                </a:solidFill>
              </a:rPr>
              <a:t>4)CONCLUSION </a:t>
            </a:r>
          </a:p>
          <a:p>
            <a:r>
              <a:rPr lang="en-IN" sz="3200" dirty="0">
                <a:solidFill>
                  <a:schemeClr val="accent1"/>
                </a:solidFill>
              </a:rPr>
              <a:t>5)CHALLENGES </a:t>
            </a:r>
          </a:p>
          <a:p>
            <a:r>
              <a:rPr lang="en-GB" sz="5400" b="1" dirty="0">
                <a:solidFill>
                  <a:schemeClr val="lt1"/>
                </a:solidFill>
                <a:latin typeface="Montserrat"/>
                <a:sym typeface="Montserrat"/>
              </a:rPr>
              <a:t>THE PRO</a:t>
            </a:r>
            <a:endParaRPr lang="en-IN" sz="5400" dirty="0">
              <a:solidFill>
                <a:srgbClr val="FF0000"/>
              </a:solidFill>
            </a:endParaRPr>
          </a:p>
        </p:txBody>
      </p:sp>
      <p:pic>
        <p:nvPicPr>
          <p:cNvPr id="5" name="Picture 4">
            <a:extLst>
              <a:ext uri="{FF2B5EF4-FFF2-40B4-BE49-F238E27FC236}">
                <a16:creationId xmlns:a16="http://schemas.microsoft.com/office/drawing/2014/main" id="{70056BE3-2A4C-FD69-4F1F-364EA7604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962" y="1763486"/>
            <a:ext cx="5352160" cy="3610946"/>
          </a:xfrm>
          <a:prstGeom prst="rect">
            <a:avLst/>
          </a:prstGeom>
        </p:spPr>
      </p:pic>
    </p:spTree>
    <p:extLst>
      <p:ext uri="{BB962C8B-B14F-4D97-AF65-F5344CB8AC3E}">
        <p14:creationId xmlns:p14="http://schemas.microsoft.com/office/powerpoint/2010/main" val="477923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905A-587A-037A-ABD5-F67298F09C53}"/>
              </a:ext>
            </a:extLst>
          </p:cNvPr>
          <p:cNvSpPr>
            <a:spLocks noGrp="1"/>
          </p:cNvSpPr>
          <p:nvPr>
            <p:ph type="title"/>
          </p:nvPr>
        </p:nvSpPr>
        <p:spPr/>
        <p:txBody>
          <a:bodyPr/>
          <a:lstStyle/>
          <a:p>
            <a:r>
              <a:rPr lang="en-IN" b="1" i="0" dirty="0">
                <a:solidFill>
                  <a:srgbClr val="FF0000"/>
                </a:solidFill>
                <a:effectLst/>
                <a:latin typeface="Roboto" panose="02000000000000000000" pitchFamily="2" charset="0"/>
              </a:rPr>
              <a:t>Month-wise News Popularity Distribution</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2B1C05B-BACA-A474-5C0B-BD23AA61429E}"/>
              </a:ext>
            </a:extLst>
          </p:cNvPr>
          <p:cNvSpPr>
            <a:spLocks noGrp="1"/>
          </p:cNvSpPr>
          <p:nvPr>
            <p:ph idx="1"/>
          </p:nvPr>
        </p:nvSpPr>
        <p:spPr>
          <a:xfrm>
            <a:off x="1614196" y="4851399"/>
            <a:ext cx="9739604" cy="1325563"/>
          </a:xfrm>
        </p:spPr>
        <p:txBody>
          <a:bodyPr>
            <a:normAutofit fontScale="77500" lnSpcReduction="2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From the above graph we can depict that the popularity level of news items in July is quite less on Facebook compared to the other platforms.</a:t>
            </a:r>
          </a:p>
          <a:p>
            <a:pPr algn="l">
              <a:buFont typeface="Arial" panose="020B0604020202020204" pitchFamily="34" charset="0"/>
              <a:buChar char="•"/>
            </a:pPr>
            <a:r>
              <a:rPr lang="en-US" b="0" i="0" dirty="0">
                <a:solidFill>
                  <a:schemeClr val="accent1"/>
                </a:solidFill>
                <a:effectLst/>
                <a:latin typeface="Roboto" panose="02000000000000000000" pitchFamily="2" charset="0"/>
              </a:rPr>
              <a:t>There is not much difference in popularity levels of Google Plus and LinkedIn in 8 months.</a:t>
            </a:r>
          </a:p>
          <a:p>
            <a:endParaRPr lang="en-IN" dirty="0"/>
          </a:p>
        </p:txBody>
      </p:sp>
      <p:pic>
        <p:nvPicPr>
          <p:cNvPr id="5" name="Picture 4">
            <a:extLst>
              <a:ext uri="{FF2B5EF4-FFF2-40B4-BE49-F238E27FC236}">
                <a16:creationId xmlns:a16="http://schemas.microsoft.com/office/drawing/2014/main" id="{AE9FE89F-E9C8-FFE8-518D-4643C5285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45" y="1027906"/>
            <a:ext cx="10288555" cy="3709385"/>
          </a:xfrm>
          <a:prstGeom prst="rect">
            <a:avLst/>
          </a:prstGeom>
        </p:spPr>
      </p:pic>
    </p:spTree>
    <p:extLst>
      <p:ext uri="{BB962C8B-B14F-4D97-AF65-F5344CB8AC3E}">
        <p14:creationId xmlns:p14="http://schemas.microsoft.com/office/powerpoint/2010/main" val="404414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A4FD-8651-B65A-3CB8-9D7F61886FFE}"/>
              </a:ext>
            </a:extLst>
          </p:cNvPr>
          <p:cNvSpPr>
            <a:spLocks noGrp="1"/>
          </p:cNvSpPr>
          <p:nvPr>
            <p:ph type="title"/>
          </p:nvPr>
        </p:nvSpPr>
        <p:spPr/>
        <p:txBody>
          <a:bodyPr>
            <a:normAutofit fontScale="90000"/>
          </a:bodyPr>
          <a:lstStyle/>
          <a:p>
            <a:r>
              <a:rPr lang="en-US" b="1" i="0" dirty="0">
                <a:solidFill>
                  <a:srgbClr val="FF0000"/>
                </a:solidFill>
                <a:effectLst/>
                <a:latin typeface="Roboto" panose="02000000000000000000" pitchFamily="2" charset="0"/>
              </a:rPr>
              <a:t>Final output of different models for different Dependent Variable</a:t>
            </a:r>
            <a:br>
              <a:rPr lang="en-US"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5F0D2D74-A5CA-CAFB-748E-7BE254AE3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725" y="1996751"/>
            <a:ext cx="8457181" cy="2796862"/>
          </a:xfrm>
        </p:spPr>
      </p:pic>
    </p:spTree>
    <p:extLst>
      <p:ext uri="{BB962C8B-B14F-4D97-AF65-F5344CB8AC3E}">
        <p14:creationId xmlns:p14="http://schemas.microsoft.com/office/powerpoint/2010/main" val="301923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0900-064D-8D3E-C644-962FF5865671}"/>
              </a:ext>
            </a:extLst>
          </p:cNvPr>
          <p:cNvSpPr>
            <a:spLocks noGrp="1"/>
          </p:cNvSpPr>
          <p:nvPr>
            <p:ph type="title"/>
          </p:nvPr>
        </p:nvSpPr>
        <p:spPr/>
        <p:txBody>
          <a:bodyPr/>
          <a:lstStyle/>
          <a:p>
            <a:r>
              <a:rPr lang="en-IN" dirty="0">
                <a:solidFill>
                  <a:srgbClr val="FF0000"/>
                </a:solidFill>
              </a:rPr>
              <a:t>                      CONCLUSION</a:t>
            </a:r>
          </a:p>
        </p:txBody>
      </p:sp>
      <p:sp>
        <p:nvSpPr>
          <p:cNvPr id="3" name="Content Placeholder 2">
            <a:extLst>
              <a:ext uri="{FF2B5EF4-FFF2-40B4-BE49-F238E27FC236}">
                <a16:creationId xmlns:a16="http://schemas.microsoft.com/office/drawing/2014/main" id="{4AD7A9F1-BBA4-0345-1522-17E3D5FD0466}"/>
              </a:ext>
            </a:extLst>
          </p:cNvPr>
          <p:cNvSpPr>
            <a:spLocks noGrp="1"/>
          </p:cNvSpPr>
          <p:nvPr>
            <p:ph idx="1"/>
          </p:nvPr>
        </p:nvSpPr>
        <p:spPr>
          <a:xfrm>
            <a:off x="838200" y="1250303"/>
            <a:ext cx="10515600" cy="5467738"/>
          </a:xfrm>
        </p:spPr>
        <p:txBody>
          <a:bodyPr>
            <a:normAutofit fontScale="62500" lnSpcReduction="20000"/>
          </a:bodyPr>
          <a:lstStyle/>
          <a:p>
            <a:pPr algn="l"/>
            <a:r>
              <a:rPr lang="en-US" b="0" i="0" dirty="0">
                <a:solidFill>
                  <a:schemeClr val="accent1"/>
                </a:solidFill>
                <a:effectLst/>
                <a:latin typeface="Roboto" panose="02000000000000000000" pitchFamily="2" charset="0"/>
              </a:rPr>
              <a:t>Starting from loading our dataset, we initially performed data cleaning and refactoring. Before data processing, we applied feature scaling techniques to standardize our data to bring all features on the same scale and make it easier to process by ML algorithms.</a:t>
            </a:r>
          </a:p>
          <a:p>
            <a:pPr algn="l"/>
            <a:r>
              <a:rPr lang="en-US" b="0" i="0" dirty="0">
                <a:solidFill>
                  <a:schemeClr val="accent1"/>
                </a:solidFill>
                <a:effectLst/>
                <a:latin typeface="Roboto" panose="02000000000000000000" pitchFamily="2" charset="0"/>
              </a:rPr>
              <a:t>Through </a:t>
            </a:r>
            <a:r>
              <a:rPr lang="en-US" b="1" i="0" dirty="0">
                <a:solidFill>
                  <a:schemeClr val="accent1"/>
                </a:solidFill>
                <a:effectLst/>
                <a:latin typeface="Roboto" panose="02000000000000000000" pitchFamily="2" charset="0"/>
              </a:rPr>
              <a:t>Exploratory Data Analysis</a:t>
            </a:r>
            <a:r>
              <a:rPr lang="en-US" b="0" i="0" dirty="0">
                <a:solidFill>
                  <a:schemeClr val="accent1"/>
                </a:solidFill>
                <a:effectLst/>
                <a:latin typeface="Roboto" panose="02000000000000000000" pitchFamily="2" charset="0"/>
              </a:rPr>
              <a:t>, we observed that on </a:t>
            </a:r>
            <a:r>
              <a:rPr lang="en-US" b="0" i="1" dirty="0">
                <a:solidFill>
                  <a:schemeClr val="accent1"/>
                </a:solidFill>
                <a:effectLst/>
                <a:latin typeface="Roboto" panose="02000000000000000000" pitchFamily="2" charset="0"/>
              </a:rPr>
              <a:t>weekends</a:t>
            </a:r>
            <a:r>
              <a:rPr lang="en-US" b="0" i="0" dirty="0">
                <a:solidFill>
                  <a:schemeClr val="accent1"/>
                </a:solidFill>
                <a:effectLst/>
                <a:latin typeface="Roboto" panose="02000000000000000000" pitchFamily="2" charset="0"/>
              </a:rPr>
              <a:t> the number of news items published gradually </a:t>
            </a:r>
            <a:r>
              <a:rPr lang="en-US" b="0" i="1" dirty="0">
                <a:solidFill>
                  <a:schemeClr val="accent1"/>
                </a:solidFill>
                <a:effectLst/>
                <a:latin typeface="Roboto" panose="02000000000000000000" pitchFamily="2" charset="0"/>
              </a:rPr>
              <a:t>decreases</a:t>
            </a:r>
            <a:r>
              <a:rPr lang="en-US" b="0" i="0" dirty="0">
                <a:solidFill>
                  <a:schemeClr val="accent1"/>
                </a:solidFill>
                <a:effectLst/>
                <a:latin typeface="Roboto" panose="02000000000000000000" pitchFamily="2" charset="0"/>
              </a:rPr>
              <a:t>. News Items related to the topic of Obama gain higher popularity on </a:t>
            </a:r>
            <a:r>
              <a:rPr lang="en-US" b="0" i="1" dirty="0">
                <a:solidFill>
                  <a:schemeClr val="accent1"/>
                </a:solidFill>
                <a:effectLst/>
                <a:latin typeface="Roboto" panose="02000000000000000000" pitchFamily="2" charset="0"/>
              </a:rPr>
              <a:t>Facebook</a:t>
            </a:r>
            <a:r>
              <a:rPr lang="en-US" b="0" i="0" dirty="0">
                <a:solidFill>
                  <a:schemeClr val="accent1"/>
                </a:solidFill>
                <a:effectLst/>
                <a:latin typeface="Roboto" panose="02000000000000000000" pitchFamily="2" charset="0"/>
              </a:rPr>
              <a:t>. And, </a:t>
            </a:r>
            <a:r>
              <a:rPr lang="en-US" b="0" i="1" dirty="0">
                <a:solidFill>
                  <a:schemeClr val="accent1"/>
                </a:solidFill>
                <a:effectLst/>
                <a:latin typeface="Roboto" panose="02000000000000000000" pitchFamily="2" charset="0"/>
              </a:rPr>
              <a:t>Economy</a:t>
            </a:r>
            <a:r>
              <a:rPr lang="en-US" b="0" i="0" dirty="0">
                <a:solidFill>
                  <a:schemeClr val="accent1"/>
                </a:solidFill>
                <a:effectLst/>
                <a:latin typeface="Roboto" panose="02000000000000000000" pitchFamily="2" charset="0"/>
              </a:rPr>
              <a:t> news gains equal popularity on </a:t>
            </a:r>
            <a:r>
              <a:rPr lang="en-US" b="0" i="1" dirty="0">
                <a:solidFill>
                  <a:schemeClr val="accent1"/>
                </a:solidFill>
                <a:effectLst/>
                <a:latin typeface="Roboto" panose="02000000000000000000" pitchFamily="2" charset="0"/>
              </a:rPr>
              <a:t>Google Plus</a:t>
            </a:r>
            <a:r>
              <a:rPr lang="en-US" b="0" i="0" dirty="0">
                <a:solidFill>
                  <a:schemeClr val="accent1"/>
                </a:solidFill>
                <a:effectLst/>
                <a:latin typeface="Roboto" panose="02000000000000000000" pitchFamily="2" charset="0"/>
              </a:rPr>
              <a:t> and  </a:t>
            </a:r>
            <a:r>
              <a:rPr lang="en-US" b="0" i="1" dirty="0">
                <a:solidFill>
                  <a:schemeClr val="accent1"/>
                </a:solidFill>
                <a:effectLst/>
                <a:latin typeface="Roboto" panose="02000000000000000000" pitchFamily="2" charset="0"/>
              </a:rPr>
              <a:t>Facebook</a:t>
            </a:r>
            <a:r>
              <a:rPr lang="en-US" b="0" i="0" dirty="0">
                <a:solidFill>
                  <a:schemeClr val="accent1"/>
                </a:solidFill>
                <a:effectLst/>
                <a:latin typeface="Roboto" panose="02000000000000000000" pitchFamily="2" charset="0"/>
              </a:rPr>
              <a:t> whereas </a:t>
            </a:r>
            <a:r>
              <a:rPr lang="en-US" b="0" i="1" dirty="0">
                <a:solidFill>
                  <a:schemeClr val="accent1"/>
                </a:solidFill>
                <a:effectLst/>
                <a:latin typeface="Roboto" panose="02000000000000000000" pitchFamily="2" charset="0"/>
              </a:rPr>
              <a:t>Microsoft-related</a:t>
            </a:r>
            <a:r>
              <a:rPr lang="en-US" b="0" i="0" dirty="0">
                <a:solidFill>
                  <a:schemeClr val="accent1"/>
                </a:solidFill>
                <a:effectLst/>
                <a:latin typeface="Roboto" panose="02000000000000000000" pitchFamily="2" charset="0"/>
              </a:rPr>
              <a:t> news items gain higher popularity on </a:t>
            </a:r>
            <a:r>
              <a:rPr lang="en-US" b="0" i="1" dirty="0">
                <a:solidFill>
                  <a:schemeClr val="accent1"/>
                </a:solidFill>
                <a:effectLst/>
                <a:latin typeface="Roboto" panose="02000000000000000000" pitchFamily="2" charset="0"/>
              </a:rPr>
              <a:t>LinkedIn</a:t>
            </a:r>
            <a:r>
              <a:rPr lang="en-US" b="0" i="0" dirty="0">
                <a:solidFill>
                  <a:schemeClr val="accent1"/>
                </a:solidFill>
                <a:effectLst/>
                <a:latin typeface="Roboto" panose="02000000000000000000" pitchFamily="2" charset="0"/>
              </a:rPr>
              <a:t>. We observed that the number of news items related to </a:t>
            </a:r>
            <a:r>
              <a:rPr lang="en-US" b="0" i="1" dirty="0">
                <a:solidFill>
                  <a:schemeClr val="accent1"/>
                </a:solidFill>
                <a:effectLst/>
                <a:latin typeface="Roboto" panose="02000000000000000000" pitchFamily="2" charset="0"/>
              </a:rPr>
              <a:t>Palestine</a:t>
            </a:r>
            <a:r>
              <a:rPr lang="en-US" b="0" i="0" dirty="0">
                <a:solidFill>
                  <a:schemeClr val="accent1"/>
                </a:solidFill>
                <a:effectLst/>
                <a:latin typeface="Roboto" panose="02000000000000000000" pitchFamily="2" charset="0"/>
              </a:rPr>
              <a:t> is comparatively less. We also observed that news Items published at </a:t>
            </a:r>
            <a:r>
              <a:rPr lang="en-US" b="0" i="1" dirty="0">
                <a:solidFill>
                  <a:schemeClr val="accent1"/>
                </a:solidFill>
                <a:effectLst/>
                <a:latin typeface="Roboto" panose="02000000000000000000" pitchFamily="2" charset="0"/>
              </a:rPr>
              <a:t>midnight</a:t>
            </a:r>
            <a:r>
              <a:rPr lang="en-US" b="0" i="0" dirty="0">
                <a:solidFill>
                  <a:schemeClr val="accent1"/>
                </a:solidFill>
                <a:effectLst/>
                <a:latin typeface="Roboto" panose="02000000000000000000" pitchFamily="2" charset="0"/>
              </a:rPr>
              <a:t> gain less popularity.</a:t>
            </a:r>
          </a:p>
          <a:p>
            <a:pPr algn="l"/>
            <a:r>
              <a:rPr lang="en-US" b="0" i="0" dirty="0">
                <a:solidFill>
                  <a:schemeClr val="accent1"/>
                </a:solidFill>
                <a:effectLst/>
                <a:latin typeface="Roboto" panose="02000000000000000000" pitchFamily="2" charset="0"/>
              </a:rPr>
              <a:t>Through </a:t>
            </a:r>
            <a:r>
              <a:rPr lang="en-US" b="1" i="0" dirty="0">
                <a:solidFill>
                  <a:schemeClr val="accent1"/>
                </a:solidFill>
                <a:effectLst/>
                <a:latin typeface="Roboto" panose="02000000000000000000" pitchFamily="2" charset="0"/>
              </a:rPr>
              <a:t>Feature selection</a:t>
            </a:r>
            <a:r>
              <a:rPr lang="en-US" b="0" i="0" dirty="0">
                <a:solidFill>
                  <a:schemeClr val="accent1"/>
                </a:solidFill>
                <a:effectLst/>
                <a:latin typeface="Roboto" panose="02000000000000000000" pitchFamily="2" charset="0"/>
              </a:rPr>
              <a:t>, we were able to compare the </a:t>
            </a:r>
            <a:r>
              <a:rPr lang="en-US" b="0" i="1" dirty="0">
                <a:solidFill>
                  <a:schemeClr val="accent1"/>
                </a:solidFill>
                <a:effectLst/>
                <a:latin typeface="Roboto" panose="02000000000000000000" pitchFamily="2" charset="0"/>
              </a:rPr>
              <a:t>Gini</a:t>
            </a:r>
            <a:r>
              <a:rPr lang="en-US" b="0" i="0" dirty="0">
                <a:solidFill>
                  <a:schemeClr val="accent1"/>
                </a:solidFill>
                <a:effectLst/>
                <a:latin typeface="Roboto" panose="02000000000000000000" pitchFamily="2" charset="0"/>
              </a:rPr>
              <a:t> importance of features and using a correlation matrix we were able to find the correlation between independent and dependent features</a:t>
            </a:r>
          </a:p>
          <a:p>
            <a:pPr algn="l"/>
            <a:endParaRPr lang="en-US" b="0" i="0" dirty="0">
              <a:solidFill>
                <a:schemeClr val="accent1"/>
              </a:solidFill>
              <a:effectLst/>
              <a:latin typeface="Roboto" panose="02000000000000000000" pitchFamily="2" charset="0"/>
            </a:endParaRPr>
          </a:p>
          <a:p>
            <a:pPr algn="l"/>
            <a:r>
              <a:rPr lang="en-US" b="0" i="0" dirty="0">
                <a:solidFill>
                  <a:schemeClr val="accent1"/>
                </a:solidFill>
                <a:effectLst/>
                <a:latin typeface="Roboto" panose="02000000000000000000" pitchFamily="2" charset="0"/>
              </a:rPr>
              <a:t>Further, we applied </a:t>
            </a:r>
            <a:r>
              <a:rPr lang="en-US" b="0" i="1" dirty="0">
                <a:solidFill>
                  <a:schemeClr val="accent1"/>
                </a:solidFill>
                <a:effectLst/>
                <a:latin typeface="Roboto" panose="02000000000000000000" pitchFamily="2" charset="0"/>
              </a:rPr>
              <a:t>Machine Learning</a:t>
            </a:r>
            <a:r>
              <a:rPr lang="en-US" b="0" i="0" dirty="0">
                <a:solidFill>
                  <a:schemeClr val="accent1"/>
                </a:solidFill>
                <a:effectLst/>
                <a:latin typeface="Roboto" panose="02000000000000000000" pitchFamily="2" charset="0"/>
              </a:rPr>
              <a:t> algorithms for predicting news popularity. For the Decision Tree Regressor algorithm, we got the R2 score as 85% and after hyperparameter tuning, the R2 score increased to 88%. Similarly for </a:t>
            </a:r>
            <a:r>
              <a:rPr lang="en-US" b="0" i="0" dirty="0" err="1">
                <a:solidFill>
                  <a:schemeClr val="accent1"/>
                </a:solidFill>
                <a:effectLst/>
                <a:latin typeface="Roboto" panose="02000000000000000000" pitchFamily="2" charset="0"/>
              </a:rPr>
              <a:t>Catboost</a:t>
            </a:r>
            <a:r>
              <a:rPr lang="en-US" b="0" i="0" dirty="0">
                <a:solidFill>
                  <a:schemeClr val="accent1"/>
                </a:solidFill>
                <a:effectLst/>
                <a:latin typeface="Roboto" panose="02000000000000000000" pitchFamily="2" charset="0"/>
              </a:rPr>
              <a:t>, </a:t>
            </a:r>
            <a:r>
              <a:rPr lang="en-US" b="0" i="0" dirty="0" err="1">
                <a:solidFill>
                  <a:schemeClr val="accent1"/>
                </a:solidFill>
                <a:effectLst/>
                <a:latin typeface="Roboto" panose="02000000000000000000" pitchFamily="2" charset="0"/>
              </a:rPr>
              <a:t>LightGBM</a:t>
            </a:r>
            <a:r>
              <a:rPr lang="en-US" b="0" i="0" dirty="0">
                <a:solidFill>
                  <a:schemeClr val="accent1"/>
                </a:solidFill>
                <a:effectLst/>
                <a:latin typeface="Roboto" panose="02000000000000000000" pitchFamily="2" charset="0"/>
              </a:rPr>
              <a:t>, Gradient Boosting Regressor and KNN we obtained an R2 score of around 92%. Finally for obtaining feature importance we applied the SHAP algorithm.</a:t>
            </a:r>
          </a:p>
          <a:p>
            <a:pPr marL="0" indent="0" algn="l">
              <a:buNone/>
            </a:pPr>
            <a:endParaRPr lang="en-US" b="0" i="0" dirty="0">
              <a:solidFill>
                <a:schemeClr val="accent1"/>
              </a:solidFill>
              <a:effectLst/>
              <a:latin typeface="Roboto" panose="02000000000000000000" pitchFamily="2" charset="0"/>
            </a:endParaRPr>
          </a:p>
          <a:p>
            <a:pPr algn="l"/>
            <a:r>
              <a:rPr lang="en-US" b="0" i="0" dirty="0">
                <a:solidFill>
                  <a:schemeClr val="accent1"/>
                </a:solidFill>
                <a:effectLst/>
                <a:latin typeface="Roboto" panose="02000000000000000000" pitchFamily="2" charset="0"/>
              </a:rPr>
              <a:t>So, the best model score obtained from our prediction modeling is </a:t>
            </a:r>
            <a:r>
              <a:rPr lang="en-US" b="1" i="0" dirty="0">
                <a:solidFill>
                  <a:schemeClr val="accent1"/>
                </a:solidFill>
                <a:effectLst/>
                <a:latin typeface="Roboto" panose="02000000000000000000" pitchFamily="2" charset="0"/>
              </a:rPr>
              <a:t>92%</a:t>
            </a:r>
            <a:r>
              <a:rPr lang="en-US" b="0" i="0" dirty="0">
                <a:solidFill>
                  <a:schemeClr val="accent1"/>
                </a:solidFill>
                <a:effectLst/>
                <a:latin typeface="Roboto" panose="02000000000000000000" pitchFamily="2" charset="0"/>
              </a:rPr>
              <a:t> and the most impacting features are popularity level in time slices variables.</a:t>
            </a:r>
          </a:p>
          <a:p>
            <a:endParaRPr lang="en-IN" dirty="0"/>
          </a:p>
        </p:txBody>
      </p:sp>
    </p:spTree>
    <p:extLst>
      <p:ext uri="{BB962C8B-B14F-4D97-AF65-F5344CB8AC3E}">
        <p14:creationId xmlns:p14="http://schemas.microsoft.com/office/powerpoint/2010/main" val="431281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b="1" dirty="0">
                <a:solidFill>
                  <a:srgbClr val="FF0000"/>
                </a:solidFill>
                <a:latin typeface="Montserrat"/>
                <a:ea typeface="Montserrat"/>
                <a:cs typeface="Montserrat"/>
                <a:sym typeface="Montserrat"/>
              </a:rPr>
              <a:t>                     Challenges</a:t>
            </a:r>
            <a:endParaRPr b="1" dirty="0">
              <a:solidFill>
                <a:srgbClr val="FF0000"/>
              </a:solidFill>
              <a:latin typeface="Montserrat"/>
              <a:ea typeface="Montserrat"/>
              <a:cs typeface="Montserrat"/>
              <a:sym typeface="Montserrat"/>
            </a:endParaRPr>
          </a:p>
        </p:txBody>
      </p:sp>
      <p:sp>
        <p:nvSpPr>
          <p:cNvPr id="204" name="Google Shape;204;p31"/>
          <p:cNvSpPr txBox="1">
            <a:spLocks noGrp="1"/>
          </p:cNvSpPr>
          <p:nvPr>
            <p:ph type="body" idx="1"/>
          </p:nvPr>
        </p:nvSpPr>
        <p:spPr>
          <a:xfrm>
            <a:off x="648865" y="1356967"/>
            <a:ext cx="9792090" cy="2739172"/>
          </a:xfrm>
          <a:prstGeom prst="rect">
            <a:avLst/>
          </a:prstGeom>
        </p:spPr>
        <p:txBody>
          <a:bodyPr spcFirstLastPara="1" vert="horz" wrap="square" lIns="121900" tIns="121900" rIns="121900" bIns="121900" rtlCol="0" anchor="t" anchorCtr="0">
            <a:noAutofit/>
          </a:bodyPr>
          <a:lstStyle/>
          <a:p>
            <a:pPr indent="-465655">
              <a:buClr>
                <a:schemeClr val="lt1"/>
              </a:buClr>
              <a:buSzPts val="1900"/>
            </a:pPr>
            <a:r>
              <a:rPr lang="en-GB" sz="2533" b="1" dirty="0">
                <a:solidFill>
                  <a:schemeClr val="accent1"/>
                </a:solidFill>
              </a:rPr>
              <a:t>*We have 3 dependent variables(Facebook, Google Plus, LinkedIn)</a:t>
            </a:r>
          </a:p>
          <a:p>
            <a:pPr indent="-465655">
              <a:buClr>
                <a:schemeClr val="lt1"/>
              </a:buClr>
              <a:buSzPts val="1900"/>
            </a:pPr>
            <a:endParaRPr sz="2533" b="1" dirty="0">
              <a:solidFill>
                <a:schemeClr val="accent1"/>
              </a:solidFill>
            </a:endParaRPr>
          </a:p>
          <a:p>
            <a:pPr marL="143930" indent="0">
              <a:buClr>
                <a:schemeClr val="lt1"/>
              </a:buClr>
              <a:buSzPts val="1900"/>
              <a:buNone/>
            </a:pPr>
            <a:r>
              <a:rPr lang="en-GB" sz="2533" b="1" dirty="0">
                <a:solidFill>
                  <a:schemeClr val="accent1"/>
                </a:solidFill>
              </a:rPr>
              <a:t>       *We have a huge data set (it consists of 12 dataset which contain</a:t>
            </a:r>
          </a:p>
          <a:p>
            <a:pPr marL="143930" indent="0">
              <a:buClr>
                <a:schemeClr val="lt1"/>
              </a:buClr>
              <a:buSzPts val="1900"/>
              <a:buNone/>
            </a:pPr>
            <a:r>
              <a:rPr lang="en-GB" sz="2533" b="1" dirty="0">
                <a:solidFill>
                  <a:schemeClr val="accent1"/>
                </a:solidFill>
              </a:rPr>
              <a:t>       the information of likes of each topic on the given social media</a:t>
            </a:r>
          </a:p>
          <a:p>
            <a:pPr marL="143930" indent="0">
              <a:buClr>
                <a:schemeClr val="lt1"/>
              </a:buClr>
              <a:buSzPts val="1900"/>
              <a:buNone/>
            </a:pPr>
            <a:r>
              <a:rPr lang="en-GB" sz="2533" b="1" dirty="0">
                <a:solidFill>
                  <a:schemeClr val="accent1"/>
                </a:solidFill>
              </a:rPr>
              <a:t>       platform.)</a:t>
            </a:r>
          </a:p>
          <a:p>
            <a:pPr indent="-465655">
              <a:buClr>
                <a:schemeClr val="lt1"/>
              </a:buClr>
              <a:buSzPts val="1900"/>
            </a:pPr>
            <a:endParaRPr sz="2533" b="1" dirty="0">
              <a:solidFill>
                <a:schemeClr val="accent1"/>
              </a:solidFill>
            </a:endParaRPr>
          </a:p>
          <a:p>
            <a:pPr indent="-465655">
              <a:buClr>
                <a:schemeClr val="lt1"/>
              </a:buClr>
              <a:buSzPts val="1900"/>
            </a:pPr>
            <a:r>
              <a:rPr lang="en-GB" sz="2533" b="1" dirty="0">
                <a:solidFill>
                  <a:schemeClr val="accent1"/>
                </a:solidFill>
              </a:rPr>
              <a:t>*To implement TF-IDF vectorizer on corpus </a:t>
            </a:r>
          </a:p>
          <a:p>
            <a:pPr indent="-465655">
              <a:buClr>
                <a:schemeClr val="lt1"/>
              </a:buClr>
              <a:buSzPts val="1900"/>
            </a:pPr>
            <a:r>
              <a:rPr lang="en-GB" sz="2533" b="1" dirty="0">
                <a:solidFill>
                  <a:schemeClr val="accent1"/>
                </a:solidFill>
              </a:rPr>
              <a:t> of having 100000 news document.</a:t>
            </a:r>
          </a:p>
          <a:p>
            <a:pPr indent="-465655">
              <a:buClr>
                <a:schemeClr val="lt1"/>
              </a:buClr>
              <a:buSzPts val="1900"/>
            </a:pPr>
            <a:endParaRPr sz="2533" b="1" dirty="0">
              <a:solidFill>
                <a:schemeClr val="accent1"/>
              </a:solidFill>
            </a:endParaRPr>
          </a:p>
          <a:p>
            <a:pPr indent="-465655">
              <a:buClr>
                <a:schemeClr val="lt1"/>
              </a:buClr>
              <a:buSzPts val="1900"/>
            </a:pPr>
            <a:r>
              <a:rPr lang="en-GB" sz="2533" b="1" dirty="0">
                <a:solidFill>
                  <a:schemeClr val="accent1"/>
                </a:solidFill>
              </a:rPr>
              <a:t>*Google Collab Crash problem.</a:t>
            </a:r>
            <a:endParaRPr dirty="0">
              <a:solidFill>
                <a:schemeClr val="accent1"/>
              </a:solidFill>
            </a:endParaRPr>
          </a:p>
          <a:p>
            <a:pPr marL="1219170" indent="0">
              <a:buNone/>
            </a:pPr>
            <a:endParaRPr lang="en-IN" dirty="0">
              <a:solidFill>
                <a:schemeClr val="accent1"/>
              </a:solidFill>
            </a:endParaRPr>
          </a:p>
          <a:p>
            <a:pPr marL="1219170" indent="0">
              <a:buNone/>
            </a:pPr>
            <a:endParaRPr dirty="0">
              <a:solidFill>
                <a:schemeClr val="lt1"/>
              </a:solidFill>
            </a:endParaRPr>
          </a:p>
        </p:txBody>
      </p:sp>
      <p:pic>
        <p:nvPicPr>
          <p:cNvPr id="3" name="Picture 2">
            <a:extLst>
              <a:ext uri="{FF2B5EF4-FFF2-40B4-BE49-F238E27FC236}">
                <a16:creationId xmlns:a16="http://schemas.microsoft.com/office/drawing/2014/main" id="{5F0A6D2B-E24B-07C6-46DB-6FE75213B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1" y="3303037"/>
            <a:ext cx="5007429" cy="30495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533-BCC2-2D3E-8AD1-0135F401B738}"/>
              </a:ext>
            </a:extLst>
          </p:cNvPr>
          <p:cNvSpPr>
            <a:spLocks noGrp="1"/>
          </p:cNvSpPr>
          <p:nvPr>
            <p:ph type="title"/>
          </p:nvPr>
        </p:nvSpPr>
        <p:spPr>
          <a:xfrm>
            <a:off x="951721" y="590656"/>
            <a:ext cx="10402079" cy="1546054"/>
          </a:xfrm>
        </p:spPr>
        <p:txBody>
          <a:bodyPr/>
          <a:lstStyle/>
          <a:p>
            <a:r>
              <a:rPr lang="en-IN" dirty="0"/>
              <a:t>                      </a:t>
            </a:r>
            <a:r>
              <a:rPr lang="en-IN" sz="8800" dirty="0">
                <a:solidFill>
                  <a:srgbClr val="FF0000"/>
                </a:solidFill>
              </a:rPr>
              <a:t>THANK YOU</a:t>
            </a:r>
          </a:p>
        </p:txBody>
      </p:sp>
      <p:pic>
        <p:nvPicPr>
          <p:cNvPr id="5" name="Content Placeholder 4">
            <a:extLst>
              <a:ext uri="{FF2B5EF4-FFF2-40B4-BE49-F238E27FC236}">
                <a16:creationId xmlns:a16="http://schemas.microsoft.com/office/drawing/2014/main" id="{2210528D-5C4F-C5BA-476A-3C748F8E3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1353800" y="1928484"/>
            <a:ext cx="46038" cy="30819"/>
          </a:xfrm>
        </p:spPr>
      </p:pic>
      <p:pic>
        <p:nvPicPr>
          <p:cNvPr id="7" name="Picture 6">
            <a:extLst>
              <a:ext uri="{FF2B5EF4-FFF2-40B4-BE49-F238E27FC236}">
                <a16:creationId xmlns:a16="http://schemas.microsoft.com/office/drawing/2014/main" id="{E631ABC8-0984-BD15-2ABE-50DE41212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96" y="2050394"/>
            <a:ext cx="10065866" cy="4396195"/>
          </a:xfrm>
          <a:prstGeom prst="rect">
            <a:avLst/>
          </a:prstGeom>
        </p:spPr>
      </p:pic>
    </p:spTree>
    <p:extLst>
      <p:ext uri="{BB962C8B-B14F-4D97-AF65-F5344CB8AC3E}">
        <p14:creationId xmlns:p14="http://schemas.microsoft.com/office/powerpoint/2010/main" val="329171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9A10-C295-45DE-317B-01C4AF8726AF}"/>
              </a:ext>
            </a:extLst>
          </p:cNvPr>
          <p:cNvSpPr>
            <a:spLocks noGrp="1"/>
          </p:cNvSpPr>
          <p:nvPr>
            <p:ph type="ctrTitle"/>
          </p:nvPr>
        </p:nvSpPr>
        <p:spPr>
          <a:xfrm>
            <a:off x="1524000" y="-46652"/>
            <a:ext cx="9144000" cy="1520890"/>
          </a:xfrm>
        </p:spPr>
        <p:txBody>
          <a:bodyPr>
            <a:normAutofit/>
          </a:bodyPr>
          <a:lstStyle/>
          <a:p>
            <a:r>
              <a:rPr lang="en-IN" dirty="0">
                <a:solidFill>
                  <a:srgbClr val="FF0000"/>
                </a:solidFill>
              </a:rPr>
              <a:t>PROBLEM DESCRIPTION</a:t>
            </a:r>
          </a:p>
        </p:txBody>
      </p:sp>
      <p:sp>
        <p:nvSpPr>
          <p:cNvPr id="3" name="Subtitle 2">
            <a:extLst>
              <a:ext uri="{FF2B5EF4-FFF2-40B4-BE49-F238E27FC236}">
                <a16:creationId xmlns:a16="http://schemas.microsoft.com/office/drawing/2014/main" id="{2ACAEE1A-F44C-8807-55F1-0924BF98598A}"/>
              </a:ext>
            </a:extLst>
          </p:cNvPr>
          <p:cNvSpPr>
            <a:spLocks noGrp="1"/>
          </p:cNvSpPr>
          <p:nvPr>
            <p:ph type="subTitle" idx="1"/>
          </p:nvPr>
        </p:nvSpPr>
        <p:spPr>
          <a:xfrm>
            <a:off x="578498" y="2668555"/>
            <a:ext cx="11402008" cy="3788228"/>
          </a:xfrm>
        </p:spPr>
        <p:txBody>
          <a:bodyPr>
            <a:normAutofit lnSpcReduction="10000"/>
          </a:bodyPr>
          <a:lstStyle/>
          <a:p>
            <a:r>
              <a:rPr lang="en-US" b="0" i="0" dirty="0">
                <a:solidFill>
                  <a:schemeClr val="accent1"/>
                </a:solidFill>
                <a:effectLst/>
                <a:latin typeface="Roboto" panose="02000000000000000000" pitchFamily="2" charset="0"/>
              </a:rPr>
              <a:t>*       With the advancement in technology, news organizations have begun to rely more on online social platforms and media analytics as a way to attract readers.  So, for news publishing sources, it’s become very important to know which kind of news articles will appeal more to the readers. </a:t>
            </a:r>
          </a:p>
          <a:p>
            <a:endParaRPr lang="en-US" b="0" i="0" dirty="0">
              <a:solidFill>
                <a:schemeClr val="accent1"/>
              </a:solidFill>
              <a:effectLst/>
              <a:latin typeface="Roboto" panose="02000000000000000000" pitchFamily="2" charset="0"/>
            </a:endParaRPr>
          </a:p>
          <a:p>
            <a:r>
              <a:rPr lang="en-US" b="0" i="0" dirty="0">
                <a:solidFill>
                  <a:schemeClr val="accent1"/>
                </a:solidFill>
                <a:effectLst/>
                <a:latin typeface="Roboto" panose="02000000000000000000" pitchFamily="2" charset="0"/>
              </a:rPr>
              <a:t>*       In this project, firstly we have a news dataset which contains around 100000 news items published on three social media platforms: Facebook, Google Plus and LinkedIn, between November 2015 to July 2016 on four topics: Obama, Economy, Palestine, Microsoft. And we also have 12 social feedback dataset which contains the popularity level of news items incremental time slices of 20 min after publication.</a:t>
            </a:r>
            <a:endParaRPr lang="en-IN" dirty="0">
              <a:solidFill>
                <a:schemeClr val="accent1"/>
              </a:solidFill>
            </a:endParaRPr>
          </a:p>
        </p:txBody>
      </p:sp>
    </p:spTree>
    <p:extLst>
      <p:ext uri="{BB962C8B-B14F-4D97-AF65-F5344CB8AC3E}">
        <p14:creationId xmlns:p14="http://schemas.microsoft.com/office/powerpoint/2010/main" val="394126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83400" y="229800"/>
            <a:ext cx="11069600" cy="763600"/>
          </a:xfrm>
          <a:prstGeom prst="rect">
            <a:avLst/>
          </a:prstGeom>
        </p:spPr>
        <p:txBody>
          <a:bodyPr spcFirstLastPara="1" vert="horz" wrap="square" lIns="121900" tIns="121900" rIns="121900" bIns="121900" rtlCol="0" anchor="t" anchorCtr="0">
            <a:noAutofit/>
          </a:bodyPr>
          <a:lstStyle/>
          <a:p>
            <a:r>
              <a:rPr lang="en-GB" b="1" dirty="0">
                <a:solidFill>
                  <a:srgbClr val="FF0000"/>
                </a:solidFill>
                <a:latin typeface="Montserrat"/>
                <a:ea typeface="Montserrat"/>
                <a:cs typeface="Montserrat"/>
                <a:sym typeface="Montserrat"/>
              </a:rPr>
              <a:t>Data DESCRIPTION</a:t>
            </a:r>
            <a:endParaRPr b="1" dirty="0">
              <a:solidFill>
                <a:srgbClr val="FF0000"/>
              </a:solidFill>
              <a:latin typeface="Montserrat"/>
              <a:ea typeface="Montserrat"/>
              <a:cs typeface="Montserrat"/>
              <a:sym typeface="Montserrat"/>
            </a:endParaRPr>
          </a:p>
        </p:txBody>
      </p:sp>
      <p:sp>
        <p:nvSpPr>
          <p:cNvPr id="75" name="Google Shape;75;p16"/>
          <p:cNvSpPr txBox="1">
            <a:spLocks noGrp="1"/>
          </p:cNvSpPr>
          <p:nvPr>
            <p:ph type="body" idx="1"/>
          </p:nvPr>
        </p:nvSpPr>
        <p:spPr>
          <a:xfrm>
            <a:off x="151200" y="905069"/>
            <a:ext cx="11598400" cy="6354147"/>
          </a:xfrm>
          <a:prstGeom prst="rect">
            <a:avLst/>
          </a:prstGeom>
        </p:spPr>
        <p:txBody>
          <a:bodyPr spcFirstLastPara="1" vert="horz" wrap="square" lIns="121900" tIns="121900" rIns="121900" bIns="121900" rtlCol="0" anchor="ctr" anchorCtr="0">
            <a:noAutofit/>
          </a:bodyPr>
          <a:lstStyle/>
          <a:p>
            <a:pPr indent="0">
              <a:spcBef>
                <a:spcPts val="800"/>
              </a:spcBef>
              <a:buNone/>
            </a:pPr>
            <a:r>
              <a:rPr lang="en-GB" sz="1867" b="1" dirty="0" err="1">
                <a:solidFill>
                  <a:srgbClr val="FF0000"/>
                </a:solidFill>
                <a:highlight>
                  <a:srgbClr val="FFFFFF"/>
                </a:highlight>
                <a:latin typeface="Montserrat"/>
                <a:ea typeface="Montserrat"/>
                <a:cs typeface="Montserrat"/>
                <a:sym typeface="Montserrat"/>
              </a:rPr>
              <a:t>IDLink</a:t>
            </a:r>
            <a:r>
              <a:rPr lang="en-GB" sz="1867" b="1" dirty="0">
                <a:solidFill>
                  <a:srgbClr val="FF0000"/>
                </a:solidFill>
                <a:highlight>
                  <a:srgbClr val="FFFFFF"/>
                </a:highlight>
                <a:latin typeface="Montserrat"/>
                <a:ea typeface="Montserrat"/>
                <a:cs typeface="Montserrat"/>
                <a:sym typeface="Montserrat"/>
              </a:rPr>
              <a:t> (numeric): </a:t>
            </a:r>
            <a:r>
              <a:rPr lang="en-GB" sz="1867" b="1" dirty="0">
                <a:solidFill>
                  <a:schemeClr val="accent1"/>
                </a:solidFill>
                <a:highlight>
                  <a:srgbClr val="FFFFFF"/>
                </a:highlight>
                <a:latin typeface="Montserrat"/>
                <a:ea typeface="Montserrat"/>
                <a:cs typeface="Montserrat"/>
                <a:sym typeface="Montserrat"/>
              </a:rPr>
              <a:t>Unique identifier of news items</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a:solidFill>
                  <a:srgbClr val="FF0000"/>
                </a:solidFill>
                <a:highlight>
                  <a:srgbClr val="FFFFFF"/>
                </a:highlight>
                <a:latin typeface="Montserrat"/>
                <a:ea typeface="Montserrat"/>
                <a:cs typeface="Montserrat"/>
                <a:sym typeface="Montserrat"/>
              </a:rPr>
              <a:t>Title (string): </a:t>
            </a:r>
            <a:r>
              <a:rPr lang="en-GB" sz="1867" b="1" dirty="0">
                <a:solidFill>
                  <a:schemeClr val="accent1"/>
                </a:solidFill>
                <a:highlight>
                  <a:srgbClr val="FFFFFF"/>
                </a:highlight>
                <a:latin typeface="Montserrat"/>
                <a:ea typeface="Montserrat"/>
                <a:cs typeface="Montserrat"/>
                <a:sym typeface="Montserrat"/>
              </a:rPr>
              <a:t>Title of the news item according to the official media sources</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a:solidFill>
                  <a:srgbClr val="FF0000"/>
                </a:solidFill>
                <a:highlight>
                  <a:srgbClr val="FFFFFF"/>
                </a:highlight>
                <a:latin typeface="Montserrat"/>
                <a:ea typeface="Montserrat"/>
                <a:cs typeface="Montserrat"/>
                <a:sym typeface="Montserrat"/>
              </a:rPr>
              <a:t>Headline (string): </a:t>
            </a:r>
            <a:r>
              <a:rPr lang="en-GB" sz="1867" b="1" dirty="0">
                <a:solidFill>
                  <a:schemeClr val="accent1"/>
                </a:solidFill>
                <a:highlight>
                  <a:srgbClr val="FFFFFF"/>
                </a:highlight>
                <a:latin typeface="Montserrat"/>
                <a:ea typeface="Montserrat"/>
                <a:cs typeface="Montserrat"/>
                <a:sym typeface="Montserrat"/>
              </a:rPr>
              <a:t>Headline of the news item according to the official media sources</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a:solidFill>
                  <a:srgbClr val="FF0000"/>
                </a:solidFill>
                <a:highlight>
                  <a:srgbClr val="FFFFFF"/>
                </a:highlight>
                <a:latin typeface="Montserrat"/>
                <a:ea typeface="Montserrat"/>
                <a:cs typeface="Montserrat"/>
                <a:sym typeface="Montserrat"/>
              </a:rPr>
              <a:t>Source (string): </a:t>
            </a:r>
            <a:r>
              <a:rPr lang="en-GB" sz="1867" b="1" dirty="0">
                <a:solidFill>
                  <a:schemeClr val="accent1"/>
                </a:solidFill>
                <a:highlight>
                  <a:srgbClr val="FFFFFF"/>
                </a:highlight>
                <a:latin typeface="Montserrat"/>
                <a:ea typeface="Montserrat"/>
                <a:cs typeface="Montserrat"/>
                <a:sym typeface="Montserrat"/>
              </a:rPr>
              <a:t>Original news outlet that published the news item</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a:solidFill>
                  <a:srgbClr val="FF0000"/>
                </a:solidFill>
                <a:highlight>
                  <a:srgbClr val="FFFFFF"/>
                </a:highlight>
                <a:latin typeface="Montserrat"/>
                <a:ea typeface="Montserrat"/>
                <a:cs typeface="Montserrat"/>
                <a:sym typeface="Montserrat"/>
              </a:rPr>
              <a:t>Topic (string): </a:t>
            </a:r>
            <a:r>
              <a:rPr lang="en-GB" sz="1867" b="1" dirty="0">
                <a:solidFill>
                  <a:schemeClr val="accent1"/>
                </a:solidFill>
                <a:highlight>
                  <a:srgbClr val="FFFFFF"/>
                </a:highlight>
                <a:latin typeface="Montserrat"/>
                <a:ea typeface="Montserrat"/>
                <a:cs typeface="Montserrat"/>
                <a:sym typeface="Montserrat"/>
              </a:rPr>
              <a:t>Query topic used to obtain the items in the official media sources</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err="1">
                <a:solidFill>
                  <a:srgbClr val="FF0000"/>
                </a:solidFill>
                <a:highlight>
                  <a:srgbClr val="FFFFFF"/>
                </a:highlight>
                <a:latin typeface="Montserrat"/>
                <a:ea typeface="Montserrat"/>
                <a:cs typeface="Montserrat"/>
                <a:sym typeface="Montserrat"/>
              </a:rPr>
              <a:t>PublishDate</a:t>
            </a:r>
            <a:r>
              <a:rPr lang="en-GB" sz="1867" b="1" dirty="0">
                <a:solidFill>
                  <a:srgbClr val="FF0000"/>
                </a:solidFill>
                <a:highlight>
                  <a:srgbClr val="FFFFFF"/>
                </a:highlight>
                <a:latin typeface="Montserrat"/>
                <a:ea typeface="Montserrat"/>
                <a:cs typeface="Montserrat"/>
                <a:sym typeface="Montserrat"/>
              </a:rPr>
              <a:t> (timestamp): </a:t>
            </a:r>
            <a:r>
              <a:rPr lang="en-GB" sz="1867" b="1" dirty="0">
                <a:solidFill>
                  <a:schemeClr val="accent1"/>
                </a:solidFill>
                <a:highlight>
                  <a:srgbClr val="FFFFFF"/>
                </a:highlight>
                <a:latin typeface="Montserrat"/>
                <a:ea typeface="Montserrat"/>
                <a:cs typeface="Montserrat"/>
                <a:sym typeface="Montserrat"/>
              </a:rPr>
              <a:t>Date and time of the news items' publication</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err="1">
                <a:solidFill>
                  <a:srgbClr val="FF0000"/>
                </a:solidFill>
                <a:highlight>
                  <a:srgbClr val="FFFFFF"/>
                </a:highlight>
                <a:latin typeface="Montserrat"/>
                <a:ea typeface="Montserrat"/>
                <a:cs typeface="Montserrat"/>
                <a:sym typeface="Montserrat"/>
              </a:rPr>
              <a:t>SentimentTitle</a:t>
            </a:r>
            <a:r>
              <a:rPr lang="en-GB" sz="1867" b="1" dirty="0">
                <a:solidFill>
                  <a:srgbClr val="FF0000"/>
                </a:solidFill>
                <a:highlight>
                  <a:srgbClr val="FFFFFF"/>
                </a:highlight>
                <a:latin typeface="Montserrat"/>
                <a:ea typeface="Montserrat"/>
                <a:cs typeface="Montserrat"/>
                <a:sym typeface="Montserrat"/>
              </a:rPr>
              <a:t> (numeric): </a:t>
            </a:r>
            <a:r>
              <a:rPr lang="en-GB" sz="1867" b="1" dirty="0">
                <a:solidFill>
                  <a:schemeClr val="accent1"/>
                </a:solidFill>
                <a:highlight>
                  <a:srgbClr val="FFFFFF"/>
                </a:highlight>
                <a:latin typeface="Montserrat"/>
                <a:ea typeface="Montserrat"/>
                <a:cs typeface="Montserrat"/>
                <a:sym typeface="Montserrat"/>
              </a:rPr>
              <a:t>Sentiment score of the text in the news items' title</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err="1">
                <a:solidFill>
                  <a:srgbClr val="FF0000"/>
                </a:solidFill>
                <a:highlight>
                  <a:srgbClr val="FFFFFF"/>
                </a:highlight>
                <a:latin typeface="Montserrat"/>
                <a:ea typeface="Montserrat"/>
                <a:cs typeface="Montserrat"/>
                <a:sym typeface="Montserrat"/>
              </a:rPr>
              <a:t>SentimentHeadline</a:t>
            </a:r>
            <a:r>
              <a:rPr lang="en-GB" sz="1867" b="1" dirty="0">
                <a:solidFill>
                  <a:srgbClr val="FF0000"/>
                </a:solidFill>
                <a:highlight>
                  <a:srgbClr val="FFFFFF"/>
                </a:highlight>
                <a:latin typeface="Montserrat"/>
                <a:ea typeface="Montserrat"/>
                <a:cs typeface="Montserrat"/>
                <a:sym typeface="Montserrat"/>
              </a:rPr>
              <a:t> (numeric): </a:t>
            </a:r>
            <a:r>
              <a:rPr lang="en-GB" sz="1867" b="1" dirty="0">
                <a:solidFill>
                  <a:schemeClr val="accent1"/>
                </a:solidFill>
                <a:highlight>
                  <a:srgbClr val="FFFFFF"/>
                </a:highlight>
                <a:latin typeface="Montserrat"/>
                <a:ea typeface="Montserrat"/>
                <a:cs typeface="Montserrat"/>
                <a:sym typeface="Montserrat"/>
              </a:rPr>
              <a:t>Sentiment score of the text in the news items' headline</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a:solidFill>
                  <a:srgbClr val="FF0000"/>
                </a:solidFill>
                <a:highlight>
                  <a:srgbClr val="FFFFFF"/>
                </a:highlight>
                <a:latin typeface="Montserrat"/>
                <a:ea typeface="Montserrat"/>
                <a:cs typeface="Montserrat"/>
                <a:sym typeface="Montserrat"/>
              </a:rPr>
              <a:t>Facebook (numeric): </a:t>
            </a:r>
            <a:r>
              <a:rPr lang="en-GB" sz="1867" b="1" dirty="0">
                <a:solidFill>
                  <a:schemeClr val="accent1"/>
                </a:solidFill>
                <a:highlight>
                  <a:srgbClr val="FFFFFF"/>
                </a:highlight>
                <a:latin typeface="Montserrat"/>
                <a:ea typeface="Montserrat"/>
                <a:cs typeface="Montserrat"/>
                <a:sym typeface="Montserrat"/>
              </a:rPr>
              <a:t>Final value of the news items' popularity according to the social media source Facebook</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err="1">
                <a:solidFill>
                  <a:srgbClr val="FF0000"/>
                </a:solidFill>
                <a:highlight>
                  <a:srgbClr val="FFFFFF"/>
                </a:highlight>
                <a:latin typeface="Montserrat"/>
                <a:ea typeface="Montserrat"/>
                <a:cs typeface="Montserrat"/>
                <a:sym typeface="Montserrat"/>
              </a:rPr>
              <a:t>GooglePlus</a:t>
            </a:r>
            <a:r>
              <a:rPr lang="en-GB" sz="1867" b="1" dirty="0">
                <a:solidFill>
                  <a:srgbClr val="FF0000"/>
                </a:solidFill>
                <a:highlight>
                  <a:srgbClr val="FFFFFF"/>
                </a:highlight>
                <a:latin typeface="Montserrat"/>
                <a:ea typeface="Montserrat"/>
                <a:cs typeface="Montserrat"/>
                <a:sym typeface="Montserrat"/>
              </a:rPr>
              <a:t> (numeric): </a:t>
            </a:r>
            <a:r>
              <a:rPr lang="en-GB" sz="1867" b="1" dirty="0">
                <a:solidFill>
                  <a:schemeClr val="accent1"/>
                </a:solidFill>
                <a:highlight>
                  <a:srgbClr val="FFFFFF"/>
                </a:highlight>
                <a:latin typeface="Montserrat"/>
                <a:ea typeface="Montserrat"/>
                <a:cs typeface="Montserrat"/>
                <a:sym typeface="Montserrat"/>
              </a:rPr>
              <a:t>Final value of the news items' popularity according to the social media source Google+</a:t>
            </a:r>
            <a:endParaRPr sz="1867" b="1" dirty="0">
              <a:solidFill>
                <a:schemeClr val="accent1"/>
              </a:solidFill>
              <a:highlight>
                <a:srgbClr val="FFFFFF"/>
              </a:highlight>
              <a:latin typeface="Montserrat"/>
              <a:ea typeface="Montserrat"/>
              <a:cs typeface="Montserrat"/>
              <a:sym typeface="Montserrat"/>
            </a:endParaRPr>
          </a:p>
          <a:p>
            <a:pPr indent="0">
              <a:spcBef>
                <a:spcPts val="800"/>
              </a:spcBef>
              <a:buNone/>
            </a:pPr>
            <a:r>
              <a:rPr lang="en-GB" sz="1867" b="1" dirty="0">
                <a:solidFill>
                  <a:srgbClr val="FF0000"/>
                </a:solidFill>
                <a:highlight>
                  <a:srgbClr val="FFFFFF"/>
                </a:highlight>
                <a:latin typeface="Montserrat"/>
                <a:ea typeface="Montserrat"/>
                <a:cs typeface="Montserrat"/>
                <a:sym typeface="Montserrat"/>
              </a:rPr>
              <a:t>LinkedIn (numeric):</a:t>
            </a:r>
            <a:r>
              <a:rPr lang="en-GB" sz="1867" b="1" dirty="0">
                <a:solidFill>
                  <a:schemeClr val="accent1"/>
                </a:solidFill>
                <a:highlight>
                  <a:srgbClr val="FFFFFF"/>
                </a:highlight>
                <a:latin typeface="Montserrat"/>
                <a:ea typeface="Montserrat"/>
                <a:cs typeface="Montserrat"/>
                <a:sym typeface="Montserrat"/>
              </a:rPr>
              <a:t> Final value of the news items' popularity according to the social media source LinkedIn</a:t>
            </a:r>
            <a:endParaRPr sz="1867" b="1" dirty="0">
              <a:solidFill>
                <a:schemeClr val="accent1"/>
              </a:solidFill>
              <a:highlight>
                <a:srgbClr val="FFFFFF"/>
              </a:highlight>
              <a:latin typeface="Montserrat"/>
              <a:ea typeface="Montserrat"/>
              <a:cs typeface="Montserrat"/>
              <a:sym typeface="Montserrat"/>
            </a:endParaRPr>
          </a:p>
          <a:p>
            <a:pPr marL="0" indent="0">
              <a:spcBef>
                <a:spcPts val="667"/>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5A13-7554-ADAC-10A8-F587D7EAC37E}"/>
              </a:ext>
            </a:extLst>
          </p:cNvPr>
          <p:cNvSpPr>
            <a:spLocks noGrp="1"/>
          </p:cNvSpPr>
          <p:nvPr>
            <p:ph type="title"/>
          </p:nvPr>
        </p:nvSpPr>
        <p:spPr>
          <a:xfrm>
            <a:off x="838200" y="365125"/>
            <a:ext cx="10515600" cy="1165095"/>
          </a:xfrm>
        </p:spPr>
        <p:txBody>
          <a:bodyPr/>
          <a:lstStyle/>
          <a:p>
            <a:r>
              <a:rPr lang="en-IN" dirty="0"/>
              <a:t>           </a:t>
            </a:r>
            <a:r>
              <a:rPr lang="en-IN" dirty="0">
                <a:solidFill>
                  <a:srgbClr val="FF0000"/>
                </a:solidFill>
              </a:rPr>
              <a:t>DATA SET DESCRIPTION</a:t>
            </a:r>
          </a:p>
        </p:txBody>
      </p:sp>
      <p:sp>
        <p:nvSpPr>
          <p:cNvPr id="7" name="Content Placeholder 6">
            <a:extLst>
              <a:ext uri="{FF2B5EF4-FFF2-40B4-BE49-F238E27FC236}">
                <a16:creationId xmlns:a16="http://schemas.microsoft.com/office/drawing/2014/main" id="{8E3E5966-9B02-7995-C2CB-4BC08C1FA03E}"/>
              </a:ext>
            </a:extLst>
          </p:cNvPr>
          <p:cNvSpPr>
            <a:spLocks noGrp="1"/>
          </p:cNvSpPr>
          <p:nvPr>
            <p:ph idx="1"/>
          </p:nvPr>
        </p:nvSpPr>
        <p:spPr>
          <a:xfrm>
            <a:off x="7147248" y="1530220"/>
            <a:ext cx="4206551" cy="4646743"/>
          </a:xfrm>
        </p:spPr>
        <p:txBody>
          <a:bodyPr/>
          <a:lstStyle/>
          <a:p>
            <a:r>
              <a:rPr lang="en-IN" dirty="0">
                <a:solidFill>
                  <a:schemeClr val="accent1"/>
                </a:solidFill>
              </a:rPr>
              <a:t>There are 93239  number of rows present in the data set.</a:t>
            </a:r>
          </a:p>
          <a:p>
            <a:endParaRPr lang="en-IN" dirty="0"/>
          </a:p>
          <a:p>
            <a:endParaRPr lang="en-IN" dirty="0"/>
          </a:p>
          <a:p>
            <a:r>
              <a:rPr lang="en-IN" dirty="0">
                <a:solidFill>
                  <a:schemeClr val="accent1"/>
                </a:solidFill>
              </a:rPr>
              <a:t>There are 11 number of columns present in the data set.</a:t>
            </a:r>
          </a:p>
        </p:txBody>
      </p:sp>
      <p:pic>
        <p:nvPicPr>
          <p:cNvPr id="9" name="Picture 8">
            <a:extLst>
              <a:ext uri="{FF2B5EF4-FFF2-40B4-BE49-F238E27FC236}">
                <a16:creationId xmlns:a16="http://schemas.microsoft.com/office/drawing/2014/main" id="{F4DC8E2B-D292-C5CE-F334-C5BFB9CF5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88" y="1223654"/>
            <a:ext cx="6316824" cy="4410691"/>
          </a:xfrm>
          <a:prstGeom prst="rect">
            <a:avLst/>
          </a:prstGeom>
        </p:spPr>
      </p:pic>
    </p:spTree>
    <p:extLst>
      <p:ext uri="{BB962C8B-B14F-4D97-AF65-F5344CB8AC3E}">
        <p14:creationId xmlns:p14="http://schemas.microsoft.com/office/powerpoint/2010/main" val="199816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36B7-A3D7-0887-B7A7-06D853DE1DDA}"/>
              </a:ext>
            </a:extLst>
          </p:cNvPr>
          <p:cNvSpPr>
            <a:spLocks noGrp="1"/>
          </p:cNvSpPr>
          <p:nvPr>
            <p:ph type="title"/>
          </p:nvPr>
        </p:nvSpPr>
        <p:spPr/>
        <p:txBody>
          <a:bodyPr/>
          <a:lstStyle/>
          <a:p>
            <a:r>
              <a:rPr lang="en-IN" dirty="0"/>
              <a:t>       </a:t>
            </a:r>
            <a:r>
              <a:rPr lang="en-IN" dirty="0">
                <a:solidFill>
                  <a:srgbClr val="FF0000"/>
                </a:solidFill>
              </a:rPr>
              <a:t>Overview of the data</a:t>
            </a:r>
          </a:p>
        </p:txBody>
      </p:sp>
      <p:sp>
        <p:nvSpPr>
          <p:cNvPr id="10" name="Content Placeholder 9">
            <a:extLst>
              <a:ext uri="{FF2B5EF4-FFF2-40B4-BE49-F238E27FC236}">
                <a16:creationId xmlns:a16="http://schemas.microsoft.com/office/drawing/2014/main" id="{AEF2462E-A30D-AF55-DB94-B52FB09BC971}"/>
              </a:ext>
            </a:extLst>
          </p:cNvPr>
          <p:cNvSpPr>
            <a:spLocks noGrp="1"/>
          </p:cNvSpPr>
          <p:nvPr>
            <p:ph idx="1"/>
          </p:nvPr>
        </p:nvSpPr>
        <p:spPr>
          <a:xfrm>
            <a:off x="6764694" y="1838131"/>
            <a:ext cx="4589106" cy="4460032"/>
          </a:xfrm>
        </p:spPr>
        <p:txBody>
          <a:bodyPr>
            <a:normAutofit lnSpcReduction="10000"/>
          </a:bodyPr>
          <a:lstStyle/>
          <a:p>
            <a:pPr algn="l">
              <a:buFont typeface="Arial" panose="020B0604020202020204" pitchFamily="34" charset="0"/>
              <a:buChar char="•"/>
            </a:pPr>
            <a:r>
              <a:rPr lang="en-US" b="0" i="0" dirty="0">
                <a:solidFill>
                  <a:schemeClr val="accent1"/>
                </a:solidFill>
                <a:effectLst/>
                <a:latin typeface="Roboto" panose="02000000000000000000" pitchFamily="2" charset="0"/>
              </a:rPr>
              <a:t>Title and Headline columns contain textual data. We would require to use </a:t>
            </a:r>
            <a:r>
              <a:rPr lang="en-US" b="0" i="0" dirty="0" err="1">
                <a:solidFill>
                  <a:schemeClr val="accent1"/>
                </a:solidFill>
                <a:effectLst/>
                <a:latin typeface="Roboto" panose="02000000000000000000" pitchFamily="2" charset="0"/>
              </a:rPr>
              <a:t>TfidfVectorizer</a:t>
            </a:r>
            <a:r>
              <a:rPr lang="en-US" b="0" i="0" dirty="0">
                <a:solidFill>
                  <a:schemeClr val="accent1"/>
                </a:solidFill>
                <a:effectLst/>
                <a:latin typeface="Roboto" panose="02000000000000000000" pitchFamily="2" charset="0"/>
              </a:rPr>
              <a:t> or </a:t>
            </a:r>
            <a:r>
              <a:rPr lang="en-US" b="0" i="0" dirty="0" err="1">
                <a:solidFill>
                  <a:schemeClr val="accent1"/>
                </a:solidFill>
                <a:effectLst/>
                <a:latin typeface="Roboto" panose="02000000000000000000" pitchFamily="2" charset="0"/>
              </a:rPr>
              <a:t>CountVectorizer</a:t>
            </a:r>
            <a:r>
              <a:rPr lang="en-US" b="0" i="0" dirty="0">
                <a:solidFill>
                  <a:schemeClr val="accent1"/>
                </a:solidFill>
                <a:effectLst/>
                <a:latin typeface="Roboto" panose="02000000000000000000" pitchFamily="2" charset="0"/>
              </a:rPr>
              <a:t> to deal with them.</a:t>
            </a:r>
          </a:p>
          <a:p>
            <a:pPr algn="l">
              <a:buFont typeface="Arial" panose="020B0604020202020204" pitchFamily="34" charset="0"/>
              <a:buChar char="•"/>
            </a:pPr>
            <a:r>
              <a:rPr lang="en-US" b="0" i="0" dirty="0">
                <a:solidFill>
                  <a:schemeClr val="accent1"/>
                </a:solidFill>
                <a:effectLst/>
                <a:latin typeface="Roboto" panose="02000000000000000000" pitchFamily="2" charset="0"/>
              </a:rPr>
              <a:t>Topic is the categorical column.</a:t>
            </a:r>
          </a:p>
          <a:p>
            <a:pPr algn="l">
              <a:buFont typeface="Arial" panose="020B0604020202020204" pitchFamily="34" charset="0"/>
              <a:buChar char="•"/>
            </a:pPr>
            <a:r>
              <a:rPr lang="en-US" b="0" i="0" dirty="0">
                <a:solidFill>
                  <a:schemeClr val="accent1"/>
                </a:solidFill>
                <a:effectLst/>
                <a:latin typeface="Roboto" panose="02000000000000000000" pitchFamily="2" charset="0"/>
              </a:rPr>
              <a:t>Source and Headline column contains some null values.</a:t>
            </a:r>
          </a:p>
          <a:p>
            <a:pPr marL="0" indent="0" algn="l">
              <a:buNone/>
            </a:pPr>
            <a:endParaRPr lang="en-US" b="0" i="0" dirty="0">
              <a:solidFill>
                <a:srgbClr val="212121"/>
              </a:solidFill>
              <a:effectLst/>
              <a:latin typeface="Roboto" panose="02000000000000000000" pitchFamily="2" charset="0"/>
            </a:endParaRPr>
          </a:p>
          <a:p>
            <a:endParaRPr lang="en-IN" dirty="0"/>
          </a:p>
        </p:txBody>
      </p:sp>
      <p:pic>
        <p:nvPicPr>
          <p:cNvPr id="12" name="Picture 11">
            <a:extLst>
              <a:ext uri="{FF2B5EF4-FFF2-40B4-BE49-F238E27FC236}">
                <a16:creationId xmlns:a16="http://schemas.microsoft.com/office/drawing/2014/main" id="{8D7E7C83-820E-491C-29A5-CB4E50F41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9" y="1831114"/>
            <a:ext cx="6764694" cy="3888551"/>
          </a:xfrm>
          <a:prstGeom prst="rect">
            <a:avLst/>
          </a:prstGeom>
        </p:spPr>
      </p:pic>
    </p:spTree>
    <p:extLst>
      <p:ext uri="{BB962C8B-B14F-4D97-AF65-F5344CB8AC3E}">
        <p14:creationId xmlns:p14="http://schemas.microsoft.com/office/powerpoint/2010/main" val="243867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2CD-1070-6EED-70C8-8C15E75C4D57}"/>
              </a:ext>
            </a:extLst>
          </p:cNvPr>
          <p:cNvSpPr>
            <a:spLocks noGrp="1"/>
          </p:cNvSpPr>
          <p:nvPr>
            <p:ph type="title"/>
          </p:nvPr>
        </p:nvSpPr>
        <p:spPr/>
        <p:txBody>
          <a:bodyPr/>
          <a:lstStyle/>
          <a:p>
            <a:r>
              <a:rPr lang="en-IN" dirty="0">
                <a:solidFill>
                  <a:srgbClr val="FF0000"/>
                </a:solidFill>
              </a:rPr>
              <a:t>                MOST NEWS FOLLOWED</a:t>
            </a:r>
          </a:p>
        </p:txBody>
      </p:sp>
      <p:sp>
        <p:nvSpPr>
          <p:cNvPr id="7" name="Content Placeholder 6">
            <a:extLst>
              <a:ext uri="{FF2B5EF4-FFF2-40B4-BE49-F238E27FC236}">
                <a16:creationId xmlns:a16="http://schemas.microsoft.com/office/drawing/2014/main" id="{0982ABB4-71AD-BE94-2442-4C5977BCC963}"/>
              </a:ext>
            </a:extLst>
          </p:cNvPr>
          <p:cNvSpPr>
            <a:spLocks noGrp="1"/>
          </p:cNvSpPr>
          <p:nvPr>
            <p:ph idx="1"/>
          </p:nvPr>
        </p:nvSpPr>
        <p:spPr>
          <a:xfrm>
            <a:off x="6858000" y="1352940"/>
            <a:ext cx="4665306" cy="4460031"/>
          </a:xfrm>
        </p:spPr>
        <p:txBody>
          <a:bodyPr>
            <a:noAutofit/>
          </a:bodyPr>
          <a:lstStyle/>
          <a:p>
            <a:r>
              <a:rPr lang="en-US" sz="4400" b="0" i="0" dirty="0">
                <a:solidFill>
                  <a:schemeClr val="accent1"/>
                </a:solidFill>
                <a:effectLst/>
                <a:latin typeface="Roboto" panose="02000000000000000000" pitchFamily="2" charset="0"/>
              </a:rPr>
              <a:t>We have most news on economy followed by  </a:t>
            </a:r>
            <a:r>
              <a:rPr lang="en-US" sz="4400" dirty="0">
                <a:solidFill>
                  <a:schemeClr val="accent1"/>
                </a:solidFill>
                <a:latin typeface="Roboto" panose="02000000000000000000" pitchFamily="2" charset="0"/>
              </a:rPr>
              <a:t>O</a:t>
            </a:r>
            <a:r>
              <a:rPr lang="en-US" sz="4400" b="0" i="0" dirty="0">
                <a:solidFill>
                  <a:schemeClr val="accent1"/>
                </a:solidFill>
                <a:effectLst/>
                <a:latin typeface="Roboto" panose="02000000000000000000" pitchFamily="2" charset="0"/>
              </a:rPr>
              <a:t>bama</a:t>
            </a:r>
            <a:endParaRPr lang="en-IN" sz="4400" dirty="0">
              <a:solidFill>
                <a:schemeClr val="accent1"/>
              </a:solidFill>
            </a:endParaRPr>
          </a:p>
        </p:txBody>
      </p:sp>
      <p:pic>
        <p:nvPicPr>
          <p:cNvPr id="9" name="Picture 8">
            <a:extLst>
              <a:ext uri="{FF2B5EF4-FFF2-40B4-BE49-F238E27FC236}">
                <a16:creationId xmlns:a16="http://schemas.microsoft.com/office/drawing/2014/main" id="{5275C075-B927-07E7-4DED-32403B8D3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622" y="1398475"/>
            <a:ext cx="6077378" cy="4806381"/>
          </a:xfrm>
          <a:prstGeom prst="rect">
            <a:avLst/>
          </a:prstGeom>
        </p:spPr>
      </p:pic>
    </p:spTree>
    <p:extLst>
      <p:ext uri="{BB962C8B-B14F-4D97-AF65-F5344CB8AC3E}">
        <p14:creationId xmlns:p14="http://schemas.microsoft.com/office/powerpoint/2010/main" val="143498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582-8025-BE44-6082-35AC3018544A}"/>
              </a:ext>
            </a:extLst>
          </p:cNvPr>
          <p:cNvSpPr>
            <a:spLocks noGrp="1"/>
          </p:cNvSpPr>
          <p:nvPr>
            <p:ph type="title"/>
          </p:nvPr>
        </p:nvSpPr>
        <p:spPr/>
        <p:txBody>
          <a:bodyPr/>
          <a:lstStyle/>
          <a:p>
            <a:r>
              <a:rPr lang="en-IN" b="1" i="0" dirty="0">
                <a:solidFill>
                  <a:srgbClr val="FF0000"/>
                </a:solidFill>
                <a:effectLst/>
                <a:latin typeface="Roboto" panose="02000000000000000000" pitchFamily="2" charset="0"/>
              </a:rPr>
              <a:t>News Items Distribution</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A2B9884-67D1-C669-81CA-01C409B51A7F}"/>
              </a:ext>
            </a:extLst>
          </p:cNvPr>
          <p:cNvSpPr>
            <a:spLocks noGrp="1"/>
          </p:cNvSpPr>
          <p:nvPr>
            <p:ph idx="1"/>
          </p:nvPr>
        </p:nvSpPr>
        <p:spPr>
          <a:xfrm>
            <a:off x="7539134" y="1418253"/>
            <a:ext cx="3814665" cy="4758710"/>
          </a:xfrm>
        </p:spPr>
        <p:txBody>
          <a:bodyPr>
            <a:normAutofit lnSpcReduction="10000"/>
          </a:bodyPr>
          <a:lstStyle/>
          <a:p>
            <a:pPr algn="l">
              <a:buFont typeface="Arial" panose="020B0604020202020204" pitchFamily="34" charset="0"/>
              <a:buChar char="•"/>
            </a:pPr>
            <a:r>
              <a:rPr lang="en-US" dirty="0">
                <a:solidFill>
                  <a:schemeClr val="accent1"/>
                </a:solidFill>
                <a:latin typeface="Roboto" panose="02000000000000000000" pitchFamily="2" charset="0"/>
              </a:rPr>
              <a:t>The</a:t>
            </a:r>
            <a:r>
              <a:rPr lang="en-US" b="0" i="0" dirty="0">
                <a:solidFill>
                  <a:schemeClr val="accent1"/>
                </a:solidFill>
                <a:effectLst/>
                <a:latin typeface="Roboto" panose="02000000000000000000" pitchFamily="2" charset="0"/>
              </a:rPr>
              <a:t> plot clearly shows the distribution of news items published by each category of sources.</a:t>
            </a:r>
          </a:p>
          <a:p>
            <a:pPr algn="l">
              <a:buFont typeface="Arial" panose="020B0604020202020204" pitchFamily="34" charset="0"/>
              <a:buChar char="•"/>
            </a:pPr>
            <a:r>
              <a:rPr lang="en-US" b="0" i="0" dirty="0">
                <a:solidFill>
                  <a:schemeClr val="accent1"/>
                </a:solidFill>
                <a:effectLst/>
                <a:latin typeface="Roboto" panose="02000000000000000000" pitchFamily="2" charset="0"/>
              </a:rPr>
              <a:t>Source A has published the highest, and Source B published the lowest number of news items respectively</a:t>
            </a:r>
          </a:p>
          <a:p>
            <a:endParaRPr lang="en-IN" dirty="0"/>
          </a:p>
        </p:txBody>
      </p:sp>
      <p:pic>
        <p:nvPicPr>
          <p:cNvPr id="5" name="Picture 4">
            <a:extLst>
              <a:ext uri="{FF2B5EF4-FFF2-40B4-BE49-F238E27FC236}">
                <a16:creationId xmlns:a16="http://schemas.microsoft.com/office/drawing/2014/main" id="{792E08CB-A7A6-4D96-C81E-082BFD053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01" y="1212980"/>
            <a:ext cx="6853932" cy="4357396"/>
          </a:xfrm>
          <a:prstGeom prst="rect">
            <a:avLst/>
          </a:prstGeom>
        </p:spPr>
      </p:pic>
    </p:spTree>
    <p:extLst>
      <p:ext uri="{BB962C8B-B14F-4D97-AF65-F5344CB8AC3E}">
        <p14:creationId xmlns:p14="http://schemas.microsoft.com/office/powerpoint/2010/main" val="174336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A53E-DC00-DE22-A0F5-2737A5BAB199}"/>
              </a:ext>
            </a:extLst>
          </p:cNvPr>
          <p:cNvSpPr>
            <a:spLocks noGrp="1"/>
          </p:cNvSpPr>
          <p:nvPr>
            <p:ph type="title"/>
          </p:nvPr>
        </p:nvSpPr>
        <p:spPr/>
        <p:txBody>
          <a:bodyPr/>
          <a:lstStyle/>
          <a:p>
            <a:r>
              <a:rPr lang="en-IN" dirty="0">
                <a:solidFill>
                  <a:srgbClr val="C00000"/>
                </a:solidFill>
              </a:rPr>
              <a:t>HEAT MAP OF OUR DATA SET</a:t>
            </a:r>
          </a:p>
        </p:txBody>
      </p:sp>
      <p:sp>
        <p:nvSpPr>
          <p:cNvPr id="3" name="Content Placeholder 2">
            <a:extLst>
              <a:ext uri="{FF2B5EF4-FFF2-40B4-BE49-F238E27FC236}">
                <a16:creationId xmlns:a16="http://schemas.microsoft.com/office/drawing/2014/main" id="{65DA067B-5671-64F6-3D85-029CBBB70994}"/>
              </a:ext>
            </a:extLst>
          </p:cNvPr>
          <p:cNvSpPr>
            <a:spLocks noGrp="1"/>
          </p:cNvSpPr>
          <p:nvPr>
            <p:ph idx="1"/>
          </p:nvPr>
        </p:nvSpPr>
        <p:spPr>
          <a:xfrm>
            <a:off x="7464490" y="1825625"/>
            <a:ext cx="3889310" cy="4351338"/>
          </a:xfrm>
        </p:spPr>
        <p:txBody>
          <a:bodyPr>
            <a:normAutofit fontScale="92500"/>
          </a:bodyPr>
          <a:lstStyle/>
          <a:p>
            <a:pPr algn="l"/>
            <a:r>
              <a:rPr lang="en-US" b="0" i="0" dirty="0">
                <a:solidFill>
                  <a:schemeClr val="accent5"/>
                </a:solidFill>
                <a:effectLst/>
                <a:latin typeface="Roboto" panose="02000000000000000000" pitchFamily="2" charset="0"/>
              </a:rPr>
              <a:t>Sentiment Title and sentiment Headline are not tightly correlated which mean we could add them both for our regression task.</a:t>
            </a:r>
          </a:p>
          <a:p>
            <a:pPr algn="l"/>
            <a:r>
              <a:rPr lang="en-US" b="0" i="0" dirty="0">
                <a:solidFill>
                  <a:schemeClr val="accent5"/>
                </a:solidFill>
                <a:effectLst/>
                <a:latin typeface="Roboto" panose="02000000000000000000" pitchFamily="2" charset="0"/>
              </a:rPr>
              <a:t>Here no column correlated to each other which means we have nothing to worry about multi collinearity.</a:t>
            </a:r>
          </a:p>
          <a:p>
            <a:endParaRPr lang="en-IN" dirty="0"/>
          </a:p>
        </p:txBody>
      </p:sp>
      <p:pic>
        <p:nvPicPr>
          <p:cNvPr id="5" name="Picture 4">
            <a:extLst>
              <a:ext uri="{FF2B5EF4-FFF2-40B4-BE49-F238E27FC236}">
                <a16:creationId xmlns:a16="http://schemas.microsoft.com/office/drawing/2014/main" id="{5F82722F-E423-19B3-9B02-268980EC6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25" y="1556068"/>
            <a:ext cx="6390212" cy="4499500"/>
          </a:xfrm>
          <a:prstGeom prst="rect">
            <a:avLst/>
          </a:prstGeom>
        </p:spPr>
      </p:pic>
    </p:spTree>
    <p:extLst>
      <p:ext uri="{BB962C8B-B14F-4D97-AF65-F5344CB8AC3E}">
        <p14:creationId xmlns:p14="http://schemas.microsoft.com/office/powerpoint/2010/main" val="1913866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1299</Words>
  <Application>Microsoft Office PowerPoint</Application>
  <PresentationFormat>Widescreen</PresentationFormat>
  <Paragraphs>108</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Merriweather</vt:lpstr>
      <vt:lpstr>Montserrat</vt:lpstr>
      <vt:lpstr>Roboto</vt:lpstr>
      <vt:lpstr>Office Theme</vt:lpstr>
      <vt:lpstr>CAPSTONE PROJECT ON :-  PREDICTING THE NEWS POPULARITY ON MULTIPLE SOCIAL MEDIA PLATFORMS</vt:lpstr>
      <vt:lpstr>PowerPoint Presentation</vt:lpstr>
      <vt:lpstr>PROBLEM DESCRIPTION</vt:lpstr>
      <vt:lpstr>Data DESCRIPTION</vt:lpstr>
      <vt:lpstr>           DATA SET DESCRIPTION</vt:lpstr>
      <vt:lpstr>       Overview of the data</vt:lpstr>
      <vt:lpstr>                MOST NEWS FOLLOWED</vt:lpstr>
      <vt:lpstr>News Items Distribution </vt:lpstr>
      <vt:lpstr>HEAT MAP OF OUR DATA SET</vt:lpstr>
      <vt:lpstr>WORD CLOUD BASED ON TOPIC</vt:lpstr>
      <vt:lpstr>WORD CLOUD BASED ON SOCIAL MEDIA</vt:lpstr>
      <vt:lpstr>Sentiment Headline and Sentiment Title </vt:lpstr>
      <vt:lpstr>Popularity Comparison for Social Media Platforms </vt:lpstr>
      <vt:lpstr>POPULARITY COMPARISON ON GOOGLE PLUS</vt:lpstr>
      <vt:lpstr>SOURCE WISE POPULARTIY COMPARISON</vt:lpstr>
      <vt:lpstr>News Publications Per Day </vt:lpstr>
      <vt:lpstr>POPULARITY ON FACEBOOK AT EACH HOUR</vt:lpstr>
      <vt:lpstr>News Published Per Day On Various Topics </vt:lpstr>
      <vt:lpstr>Popularity Based on Published Weekday </vt:lpstr>
      <vt:lpstr>Month-wise News Popularity Distribution </vt:lpstr>
      <vt:lpstr>Final output of different models for different Dependent Variable </vt:lpstr>
      <vt:lpstr>                      CONCLUSION</vt:lpstr>
      <vt:lpstr>                     Challenges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NEWS POPULARITY ON MULTIPLE SOCIAL MEDIA PLATFORMS</dc:title>
  <dc:creator>ashu bisht</dc:creator>
  <cp:lastModifiedBy>ashu bisht</cp:lastModifiedBy>
  <cp:revision>1</cp:revision>
  <dcterms:created xsi:type="dcterms:W3CDTF">2023-03-16T08:32:25Z</dcterms:created>
  <dcterms:modified xsi:type="dcterms:W3CDTF">2023-03-16T15:13:33Z</dcterms:modified>
</cp:coreProperties>
</file>