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4" r:id="rId12"/>
    <p:sldId id="267" r:id="rId13"/>
    <p:sldId id="268" r:id="rId14"/>
    <p:sldId id="269" r:id="rId15"/>
    <p:sldId id="270" r:id="rId16"/>
    <p:sldId id="271" r:id="rId17"/>
    <p:sldId id="272" r:id="rId18"/>
    <p:sldId id="273" r:id="rId19"/>
    <p:sldId id="278"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95FA1-3D1E-4CE0-9F3F-F99F3692636A}" v="16" dt="2023-03-18T15:03:47.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51" d="100"/>
          <a:sy n="51"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0AFE-2A83-493D-EEF3-9C41A8E9C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094579-529E-F384-DDCB-EE3666813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C659FC-0562-B699-2D30-35E0C29A2FE2}"/>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5" name="Footer Placeholder 4">
            <a:extLst>
              <a:ext uri="{FF2B5EF4-FFF2-40B4-BE49-F238E27FC236}">
                <a16:creationId xmlns:a16="http://schemas.microsoft.com/office/drawing/2014/main" id="{BC7D0E31-0A03-0F13-BB88-0A197DDA54A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F16EC25-AA37-2D05-6480-B9317FA4AC4E}"/>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69008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2D06-3B78-5104-2985-071844D6A2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59995C-6C2B-C17A-25DD-5F0240695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2FE98-89B5-FBBB-1570-66EF876FFBDA}"/>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5" name="Footer Placeholder 4">
            <a:extLst>
              <a:ext uri="{FF2B5EF4-FFF2-40B4-BE49-F238E27FC236}">
                <a16:creationId xmlns:a16="http://schemas.microsoft.com/office/drawing/2014/main" id="{88A51209-6758-17F7-E7A0-2248E32D51C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BFC4D0F-FDE5-03A8-70FD-AE2E82CF6A5C}"/>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149407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C5C0E-BD3D-4D15-0199-99F11B6A72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82F932-9A45-B013-ACAD-734CA3CDD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AF6D8-5256-2A5B-B0DC-5B4A5C33C464}"/>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5" name="Footer Placeholder 4">
            <a:extLst>
              <a:ext uri="{FF2B5EF4-FFF2-40B4-BE49-F238E27FC236}">
                <a16:creationId xmlns:a16="http://schemas.microsoft.com/office/drawing/2014/main" id="{60F3D5AA-2A80-2710-8C50-10BFF27B09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912967D-5324-A421-C78A-ABE4C6CD4DF6}"/>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41861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BB39-1E60-866E-41B1-6F76F41FC8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070D33-D848-4111-4B9F-FEDAFD759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89F95-E1B3-A4A0-7613-48417B70ABAD}"/>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5" name="Footer Placeholder 4">
            <a:extLst>
              <a:ext uri="{FF2B5EF4-FFF2-40B4-BE49-F238E27FC236}">
                <a16:creationId xmlns:a16="http://schemas.microsoft.com/office/drawing/2014/main" id="{4B6B5DD9-EFE4-24BB-0FDE-5D5C808208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484A17-FFEC-6058-BE8B-D1668C9B60D3}"/>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62931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120B-B495-2AE2-4ED1-493C471FE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672B07-48D3-4E49-4758-9FBB528B8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F1AFD-0042-9D34-85CF-F875A6A594DE}"/>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5" name="Footer Placeholder 4">
            <a:extLst>
              <a:ext uri="{FF2B5EF4-FFF2-40B4-BE49-F238E27FC236}">
                <a16:creationId xmlns:a16="http://schemas.microsoft.com/office/drawing/2014/main" id="{59AF054C-FF11-CF1A-E663-1C7FC00D542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989C166-AEF5-8341-66A2-0E459DAF7ADC}"/>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271283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9632-F87C-4851-F4DF-E0562F1630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2898A-1FDD-540D-DF4E-4E683749B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CFA853-A645-D12E-14E6-C8F9D7AB0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3E30CE-C0BB-61FC-C17C-49A76924691E}"/>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6" name="Footer Placeholder 5">
            <a:extLst>
              <a:ext uri="{FF2B5EF4-FFF2-40B4-BE49-F238E27FC236}">
                <a16:creationId xmlns:a16="http://schemas.microsoft.com/office/drawing/2014/main" id="{AD75A842-9AED-835F-723C-A6ADDA9F26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3567E69-CEBC-0754-29D2-34D6B72AF17B}"/>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26132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58DE-E817-B523-29A3-FAA6E8C71E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0B0650-3FA9-1208-F6A6-E10E75077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0A33A-7371-6470-25C0-CE73C2200D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4D95FC-44AC-30FB-2C88-36EC246DE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4906FB-A812-5BC8-F395-FD5A9CAC9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54BFBF-851D-0402-9DE9-E66B7A1AC369}"/>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8" name="Footer Placeholder 7">
            <a:extLst>
              <a:ext uri="{FF2B5EF4-FFF2-40B4-BE49-F238E27FC236}">
                <a16:creationId xmlns:a16="http://schemas.microsoft.com/office/drawing/2014/main" id="{189527AA-4D9C-1A8E-5B49-EBF29674215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9C2837E-C235-E9D8-7959-A6138821B04E}"/>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317732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7011-1373-C4BE-EE3F-539855C1F8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4405F3-D6F7-6367-FB90-14A64B6D5624}"/>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4" name="Footer Placeholder 3">
            <a:extLst>
              <a:ext uri="{FF2B5EF4-FFF2-40B4-BE49-F238E27FC236}">
                <a16:creationId xmlns:a16="http://schemas.microsoft.com/office/drawing/2014/main" id="{3A44052B-AC8D-9828-458E-C647A1C64DF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86B40F-36CE-9304-99C9-0BB4BD4E210F}"/>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80872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623D-27BE-96E2-BEB2-341074CD377C}"/>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3" name="Footer Placeholder 2">
            <a:extLst>
              <a:ext uri="{FF2B5EF4-FFF2-40B4-BE49-F238E27FC236}">
                <a16:creationId xmlns:a16="http://schemas.microsoft.com/office/drawing/2014/main" id="{7A0BE4F1-C6A9-A796-9BA4-6A1BBAB9231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0A8D83D-32DE-3D5E-D479-76A66881CD61}"/>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389171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B249-941B-B20D-DB68-371D4272A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DB20D0-FE6A-27E4-98EA-98BB332E5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9FC544-5704-73C8-A815-7B1AA09B0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F2CA5-8853-A7D8-C5AE-11FFF522F6D9}"/>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6" name="Footer Placeholder 5">
            <a:extLst>
              <a:ext uri="{FF2B5EF4-FFF2-40B4-BE49-F238E27FC236}">
                <a16:creationId xmlns:a16="http://schemas.microsoft.com/office/drawing/2014/main" id="{AB3AC340-0C13-BCF6-1515-0A0CDA748D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458FA38-5F24-F34A-8492-95040A02828E}"/>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99147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CB72-DAA2-1691-1DD1-E2ED5535F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945B19-AC16-DDE4-7A61-0D7A1857A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4ABCD21-C499-4358-BBFF-AEEDC678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A3C00-D226-5921-0851-56D48899E260}"/>
              </a:ext>
            </a:extLst>
          </p:cNvPr>
          <p:cNvSpPr>
            <a:spLocks noGrp="1"/>
          </p:cNvSpPr>
          <p:nvPr>
            <p:ph type="dt" sz="half" idx="10"/>
          </p:nvPr>
        </p:nvSpPr>
        <p:spPr/>
        <p:txBody>
          <a:bodyPr/>
          <a:lstStyle/>
          <a:p>
            <a:fld id="{2FD4AEC9-D214-4B60-9712-E7F9E350B772}" type="datetimeFigureOut">
              <a:rPr lang="en-IN" smtClean="0"/>
              <a:t>24-03-2023</a:t>
            </a:fld>
            <a:endParaRPr lang="en-IN" dirty="0"/>
          </a:p>
        </p:txBody>
      </p:sp>
      <p:sp>
        <p:nvSpPr>
          <p:cNvPr id="6" name="Footer Placeholder 5">
            <a:extLst>
              <a:ext uri="{FF2B5EF4-FFF2-40B4-BE49-F238E27FC236}">
                <a16:creationId xmlns:a16="http://schemas.microsoft.com/office/drawing/2014/main" id="{BE37F20F-6AA7-2F6E-0A8A-693E7F8DEC4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977C81B-2C68-8786-E04D-E0B2B5E7BD85}"/>
              </a:ext>
            </a:extLst>
          </p:cNvPr>
          <p:cNvSpPr>
            <a:spLocks noGrp="1"/>
          </p:cNvSpPr>
          <p:nvPr>
            <p:ph type="sldNum" sz="quarter" idx="12"/>
          </p:nvPr>
        </p:nvSpPr>
        <p:spPr/>
        <p:txBody>
          <a:bodyPr/>
          <a:lstStyle/>
          <a:p>
            <a:fld id="{AB7F193B-A3B9-49B5-A24B-3140A25732D7}" type="slidenum">
              <a:rPr lang="en-IN" smtClean="0"/>
              <a:t>‹#›</a:t>
            </a:fld>
            <a:endParaRPr lang="en-IN" dirty="0"/>
          </a:p>
        </p:txBody>
      </p:sp>
    </p:spTree>
    <p:extLst>
      <p:ext uri="{BB962C8B-B14F-4D97-AF65-F5344CB8AC3E}">
        <p14:creationId xmlns:p14="http://schemas.microsoft.com/office/powerpoint/2010/main" val="370912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CEC2B-EEF3-3100-E166-23F9FD7EE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C30D91-5AAF-ACF9-555A-12F806644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62364-20B5-1187-D671-8EDF15507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4AEC9-D214-4B60-9712-E7F9E350B772}" type="datetimeFigureOut">
              <a:rPr lang="en-IN" smtClean="0"/>
              <a:t>24-03-2023</a:t>
            </a:fld>
            <a:endParaRPr lang="en-IN" dirty="0"/>
          </a:p>
        </p:txBody>
      </p:sp>
      <p:sp>
        <p:nvSpPr>
          <p:cNvPr id="5" name="Footer Placeholder 4">
            <a:extLst>
              <a:ext uri="{FF2B5EF4-FFF2-40B4-BE49-F238E27FC236}">
                <a16:creationId xmlns:a16="http://schemas.microsoft.com/office/drawing/2014/main" id="{DE4D3716-2F51-3388-C4FA-2FB8C11F6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88FDA76-7798-3C6C-D3ED-E28C65AF6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F193B-A3B9-49B5-A24B-3140A25732D7}" type="slidenum">
              <a:rPr lang="en-IN" smtClean="0"/>
              <a:t>‹#›</a:t>
            </a:fld>
            <a:endParaRPr lang="en-IN" dirty="0"/>
          </a:p>
        </p:txBody>
      </p:sp>
    </p:spTree>
    <p:extLst>
      <p:ext uri="{BB962C8B-B14F-4D97-AF65-F5344CB8AC3E}">
        <p14:creationId xmlns:p14="http://schemas.microsoft.com/office/powerpoint/2010/main" val="1299055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A82-065A-02FE-28A3-285B9660A9B7}"/>
              </a:ext>
            </a:extLst>
          </p:cNvPr>
          <p:cNvSpPr>
            <a:spLocks noGrp="1"/>
          </p:cNvSpPr>
          <p:nvPr>
            <p:ph type="title"/>
          </p:nvPr>
        </p:nvSpPr>
        <p:spPr/>
        <p:txBody>
          <a:bodyPr/>
          <a:lstStyle/>
          <a:p>
            <a:r>
              <a:rPr lang="en-US" dirty="0">
                <a:solidFill>
                  <a:srgbClr val="FF0000"/>
                </a:solidFill>
              </a:rPr>
              <a:t>CAPSTONE PROJECT ON :- </a:t>
            </a:r>
            <a:r>
              <a:rPr lang="en-US" dirty="0">
                <a:solidFill>
                  <a:schemeClr val="accent6"/>
                </a:solidFill>
              </a:rPr>
              <a:t>HEALTH</a:t>
            </a:r>
            <a:br>
              <a:rPr lang="en-US" dirty="0">
                <a:solidFill>
                  <a:schemeClr val="accent6"/>
                </a:solidFill>
              </a:rPr>
            </a:br>
            <a:r>
              <a:rPr lang="en-US" dirty="0">
                <a:solidFill>
                  <a:schemeClr val="accent6"/>
                </a:solidFill>
              </a:rPr>
              <a:t>                INSURANCE CROSS SELL PREDICTION</a:t>
            </a:r>
            <a:endParaRPr lang="en-IN" dirty="0">
              <a:solidFill>
                <a:schemeClr val="accent6"/>
              </a:solidFill>
            </a:endParaRPr>
          </a:p>
        </p:txBody>
      </p:sp>
      <p:sp>
        <p:nvSpPr>
          <p:cNvPr id="3" name="Content Placeholder 2">
            <a:extLst>
              <a:ext uri="{FF2B5EF4-FFF2-40B4-BE49-F238E27FC236}">
                <a16:creationId xmlns:a16="http://schemas.microsoft.com/office/drawing/2014/main" id="{7CE5439B-C5EE-D4B6-821A-1FBA28377621}"/>
              </a:ext>
            </a:extLst>
          </p:cNvPr>
          <p:cNvSpPr>
            <a:spLocks noGrp="1"/>
          </p:cNvSpPr>
          <p:nvPr>
            <p:ph idx="1"/>
          </p:nvPr>
        </p:nvSpPr>
        <p:spPr>
          <a:xfrm>
            <a:off x="4730620" y="5589037"/>
            <a:ext cx="6623180" cy="1091681"/>
          </a:xfrm>
        </p:spPr>
        <p:txBody>
          <a:bodyPr/>
          <a:lstStyle/>
          <a:p>
            <a:r>
              <a:rPr lang="en-US" dirty="0"/>
              <a:t>BY : - </a:t>
            </a:r>
            <a:r>
              <a:rPr lang="en-US" dirty="0">
                <a:solidFill>
                  <a:schemeClr val="accent1"/>
                </a:solidFill>
              </a:rPr>
              <a:t>ASHWANI BIST</a:t>
            </a:r>
            <a:endParaRPr lang="en-IN" dirty="0">
              <a:solidFill>
                <a:schemeClr val="accent1"/>
              </a:solidFill>
            </a:endParaRPr>
          </a:p>
        </p:txBody>
      </p:sp>
      <p:pic>
        <p:nvPicPr>
          <p:cNvPr id="7" name="Picture 6">
            <a:extLst>
              <a:ext uri="{FF2B5EF4-FFF2-40B4-BE49-F238E27FC236}">
                <a16:creationId xmlns:a16="http://schemas.microsoft.com/office/drawing/2014/main" id="{4B1CD359-9583-1157-3BC1-D01279552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651" y="1690445"/>
            <a:ext cx="8754697" cy="3477110"/>
          </a:xfrm>
          <a:prstGeom prst="rect">
            <a:avLst/>
          </a:prstGeom>
        </p:spPr>
      </p:pic>
    </p:spTree>
    <p:extLst>
      <p:ext uri="{BB962C8B-B14F-4D97-AF65-F5344CB8AC3E}">
        <p14:creationId xmlns:p14="http://schemas.microsoft.com/office/powerpoint/2010/main" val="402383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BDBD-CF2E-20F8-6E48-AF871AA02F8D}"/>
              </a:ext>
            </a:extLst>
          </p:cNvPr>
          <p:cNvSpPr>
            <a:spLocks noGrp="1"/>
          </p:cNvSpPr>
          <p:nvPr>
            <p:ph type="title"/>
          </p:nvPr>
        </p:nvSpPr>
        <p:spPr/>
        <p:txBody>
          <a:bodyPr/>
          <a:lstStyle/>
          <a:p>
            <a:r>
              <a:rPr lang="en-US" dirty="0"/>
              <a:t>              </a:t>
            </a:r>
            <a:r>
              <a:rPr lang="en-US" dirty="0">
                <a:solidFill>
                  <a:srgbClr val="FF0000"/>
                </a:solidFill>
              </a:rPr>
              <a:t>GENDER DISTRIBUTION</a:t>
            </a:r>
            <a:endParaRPr lang="en-IN" dirty="0">
              <a:solidFill>
                <a:srgbClr val="FF0000"/>
              </a:solidFill>
            </a:endParaRPr>
          </a:p>
        </p:txBody>
      </p:sp>
      <p:sp>
        <p:nvSpPr>
          <p:cNvPr id="3" name="Content Placeholder 2">
            <a:extLst>
              <a:ext uri="{FF2B5EF4-FFF2-40B4-BE49-F238E27FC236}">
                <a16:creationId xmlns:a16="http://schemas.microsoft.com/office/drawing/2014/main" id="{3DE85021-5B36-5809-5BA0-88FAC785CC7E}"/>
              </a:ext>
            </a:extLst>
          </p:cNvPr>
          <p:cNvSpPr>
            <a:spLocks noGrp="1"/>
          </p:cNvSpPr>
          <p:nvPr>
            <p:ph idx="1"/>
          </p:nvPr>
        </p:nvSpPr>
        <p:spPr>
          <a:xfrm>
            <a:off x="7437120" y="3078480"/>
            <a:ext cx="3916680" cy="3098483"/>
          </a:xfrm>
        </p:spPr>
        <p:txBody>
          <a:bodyPr/>
          <a:lstStyle/>
          <a:p>
            <a:r>
              <a:rPr lang="en-US" b="0" i="0" dirty="0">
                <a:solidFill>
                  <a:schemeClr val="accent1"/>
                </a:solidFill>
                <a:effectLst/>
                <a:latin typeface="Roboto" panose="02000000000000000000" pitchFamily="2" charset="0"/>
              </a:rPr>
              <a:t>For the  plot, we can say that the no. of male customers in our data set is higher than female customers.</a:t>
            </a:r>
          </a:p>
          <a:p>
            <a:endParaRPr lang="en-IN" dirty="0"/>
          </a:p>
        </p:txBody>
      </p:sp>
      <p:pic>
        <p:nvPicPr>
          <p:cNvPr id="5" name="Picture 4">
            <a:extLst>
              <a:ext uri="{FF2B5EF4-FFF2-40B4-BE49-F238E27FC236}">
                <a16:creationId xmlns:a16="http://schemas.microsoft.com/office/drawing/2014/main" id="{C856F2A1-2172-60E4-71C7-1E544607F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56" y="1872036"/>
            <a:ext cx="5792008" cy="3743847"/>
          </a:xfrm>
          <a:prstGeom prst="rect">
            <a:avLst/>
          </a:prstGeom>
        </p:spPr>
      </p:pic>
    </p:spTree>
    <p:extLst>
      <p:ext uri="{BB962C8B-B14F-4D97-AF65-F5344CB8AC3E}">
        <p14:creationId xmlns:p14="http://schemas.microsoft.com/office/powerpoint/2010/main" val="256699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3791-78FD-6979-6635-298CBB62FB28}"/>
              </a:ext>
            </a:extLst>
          </p:cNvPr>
          <p:cNvSpPr>
            <a:spLocks noGrp="1"/>
          </p:cNvSpPr>
          <p:nvPr>
            <p:ph type="title"/>
          </p:nvPr>
        </p:nvSpPr>
        <p:spPr>
          <a:xfrm>
            <a:off x="1166327" y="0"/>
            <a:ext cx="10187473" cy="1231641"/>
          </a:xfrm>
        </p:spPr>
        <p:txBody>
          <a:bodyPr/>
          <a:lstStyle/>
          <a:p>
            <a:r>
              <a:rPr lang="en-US" dirty="0"/>
              <a:t>           </a:t>
            </a:r>
            <a:r>
              <a:rPr lang="en-US" dirty="0">
                <a:solidFill>
                  <a:srgbClr val="FF0000"/>
                </a:solidFill>
              </a:rPr>
              <a:t>REGION CODE DISTRIBUTION</a:t>
            </a:r>
            <a:endParaRPr lang="en-IN" dirty="0">
              <a:solidFill>
                <a:srgbClr val="FF0000"/>
              </a:solidFill>
            </a:endParaRPr>
          </a:p>
        </p:txBody>
      </p:sp>
      <p:sp>
        <p:nvSpPr>
          <p:cNvPr id="3" name="Content Placeholder 2">
            <a:extLst>
              <a:ext uri="{FF2B5EF4-FFF2-40B4-BE49-F238E27FC236}">
                <a16:creationId xmlns:a16="http://schemas.microsoft.com/office/drawing/2014/main" id="{0AE98B05-0124-0393-01EE-861B4791962B}"/>
              </a:ext>
            </a:extLst>
          </p:cNvPr>
          <p:cNvSpPr>
            <a:spLocks noGrp="1"/>
          </p:cNvSpPr>
          <p:nvPr>
            <p:ph idx="1"/>
          </p:nvPr>
        </p:nvSpPr>
        <p:spPr>
          <a:xfrm>
            <a:off x="354563" y="4945321"/>
            <a:ext cx="10999237" cy="1231642"/>
          </a:xfrm>
        </p:spPr>
        <p:txBody>
          <a:bodyPr/>
          <a:lstStyle/>
          <a:p>
            <a:r>
              <a:rPr lang="en-US" b="0" i="0" dirty="0">
                <a:solidFill>
                  <a:srgbClr val="00B0F0"/>
                </a:solidFill>
                <a:effectLst/>
                <a:latin typeface="Roboto" panose="02000000000000000000" pitchFamily="2" charset="0"/>
              </a:rPr>
              <a:t>The above two pie plots shows the distribution of </a:t>
            </a:r>
            <a:r>
              <a:rPr lang="en-US" b="0" i="1" dirty="0" err="1">
                <a:solidFill>
                  <a:srgbClr val="00B0F0"/>
                </a:solidFill>
                <a:effectLst/>
                <a:latin typeface="Roboto" panose="02000000000000000000" pitchFamily="2" charset="0"/>
              </a:rPr>
              <a:t>Region_Code</a:t>
            </a:r>
            <a:r>
              <a:rPr lang="en-US" b="0" i="0" dirty="0">
                <a:solidFill>
                  <a:srgbClr val="00B0F0"/>
                </a:solidFill>
                <a:effectLst/>
                <a:latin typeface="Roboto" panose="02000000000000000000" pitchFamily="2" charset="0"/>
              </a:rPr>
              <a:t> in the Data set based on </a:t>
            </a:r>
            <a:r>
              <a:rPr lang="en-US" b="0" i="1" dirty="0">
                <a:solidFill>
                  <a:srgbClr val="00B0F0"/>
                </a:solidFill>
                <a:effectLst/>
                <a:latin typeface="Roboto" panose="02000000000000000000" pitchFamily="2" charset="0"/>
              </a:rPr>
              <a:t>Vintage</a:t>
            </a:r>
            <a:r>
              <a:rPr lang="en-US" b="0" i="0" dirty="0">
                <a:solidFill>
                  <a:srgbClr val="00B0F0"/>
                </a:solidFill>
                <a:effectLst/>
                <a:latin typeface="Roboto" panose="02000000000000000000" pitchFamily="2" charset="0"/>
              </a:rPr>
              <a:t> and </a:t>
            </a:r>
            <a:r>
              <a:rPr lang="en-US" b="0" i="1" dirty="0" err="1">
                <a:solidFill>
                  <a:srgbClr val="00B0F0"/>
                </a:solidFill>
                <a:effectLst/>
                <a:latin typeface="Roboto" panose="02000000000000000000" pitchFamily="2" charset="0"/>
              </a:rPr>
              <a:t>Annual_Premium</a:t>
            </a:r>
            <a:r>
              <a:rPr lang="en-US" b="0" i="0" dirty="0">
                <a:solidFill>
                  <a:srgbClr val="00B0F0"/>
                </a:solidFill>
                <a:effectLst/>
                <a:latin typeface="Roboto" panose="02000000000000000000" pitchFamily="2" charset="0"/>
              </a:rPr>
              <a:t>.</a:t>
            </a:r>
          </a:p>
          <a:p>
            <a:endParaRPr lang="en-IN" dirty="0"/>
          </a:p>
        </p:txBody>
      </p:sp>
      <p:pic>
        <p:nvPicPr>
          <p:cNvPr id="5" name="Picture 4">
            <a:extLst>
              <a:ext uri="{FF2B5EF4-FFF2-40B4-BE49-F238E27FC236}">
                <a16:creationId xmlns:a16="http://schemas.microsoft.com/office/drawing/2014/main" id="{03831D92-62E2-921A-58F6-4D905D38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23" y="1057791"/>
            <a:ext cx="9984026" cy="3753374"/>
          </a:xfrm>
          <a:prstGeom prst="rect">
            <a:avLst/>
          </a:prstGeom>
        </p:spPr>
      </p:pic>
    </p:spTree>
    <p:extLst>
      <p:ext uri="{BB962C8B-B14F-4D97-AF65-F5344CB8AC3E}">
        <p14:creationId xmlns:p14="http://schemas.microsoft.com/office/powerpoint/2010/main" val="24535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9887-706B-B0A9-879B-31681A9E9DC8}"/>
              </a:ext>
            </a:extLst>
          </p:cNvPr>
          <p:cNvSpPr>
            <a:spLocks noGrp="1"/>
          </p:cNvSpPr>
          <p:nvPr>
            <p:ph type="title"/>
          </p:nvPr>
        </p:nvSpPr>
        <p:spPr/>
        <p:txBody>
          <a:bodyPr/>
          <a:lstStyle/>
          <a:p>
            <a:r>
              <a:rPr lang="en-US" dirty="0">
                <a:solidFill>
                  <a:srgbClr val="FF0000"/>
                </a:solidFill>
              </a:rPr>
              <a:t>DISTRIBUTION OF CATEGORICAL FEATURE</a:t>
            </a:r>
            <a:endParaRPr lang="en-IN" dirty="0">
              <a:solidFill>
                <a:srgbClr val="FF0000"/>
              </a:solidFill>
            </a:endParaRPr>
          </a:p>
        </p:txBody>
      </p:sp>
      <p:sp>
        <p:nvSpPr>
          <p:cNvPr id="3" name="Content Placeholder 2">
            <a:extLst>
              <a:ext uri="{FF2B5EF4-FFF2-40B4-BE49-F238E27FC236}">
                <a16:creationId xmlns:a16="http://schemas.microsoft.com/office/drawing/2014/main" id="{2700C1FB-1D9A-B8C2-7C2F-12535460CABE}"/>
              </a:ext>
            </a:extLst>
          </p:cNvPr>
          <p:cNvSpPr>
            <a:spLocks noGrp="1"/>
          </p:cNvSpPr>
          <p:nvPr>
            <p:ph idx="1"/>
          </p:nvPr>
        </p:nvSpPr>
        <p:spPr>
          <a:xfrm>
            <a:off x="989043" y="4795935"/>
            <a:ext cx="10364758" cy="1246090"/>
          </a:xfrm>
        </p:spPr>
        <p:txBody>
          <a:bodyPr>
            <a:normAutofit fontScale="85000" lnSpcReduction="200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We can see that Customers belonging to </a:t>
            </a:r>
            <a:r>
              <a:rPr lang="en-US" b="0" i="1" dirty="0">
                <a:solidFill>
                  <a:schemeClr val="accent1"/>
                </a:solidFill>
                <a:effectLst/>
                <a:latin typeface="Roboto" panose="02000000000000000000" pitchFamily="2" charset="0"/>
              </a:rPr>
              <a:t>Young Age</a:t>
            </a:r>
            <a:r>
              <a:rPr lang="en-US" b="0" i="0" dirty="0">
                <a:solidFill>
                  <a:schemeClr val="accent1"/>
                </a:solidFill>
                <a:effectLst/>
                <a:latin typeface="Roboto" panose="02000000000000000000" pitchFamily="2" charset="0"/>
              </a:rPr>
              <a:t> group are more likely not interested in taking the vehicle insurance.</a:t>
            </a:r>
          </a:p>
          <a:p>
            <a:pPr algn="l">
              <a:buFont typeface="Arial" panose="020B0604020202020204" pitchFamily="34" charset="0"/>
              <a:buChar char="•"/>
            </a:pPr>
            <a:r>
              <a:rPr lang="en-US" b="0" i="0" dirty="0">
                <a:solidFill>
                  <a:schemeClr val="accent1"/>
                </a:solidFill>
                <a:effectLst/>
                <a:latin typeface="Roboto" panose="02000000000000000000" pitchFamily="2" charset="0"/>
              </a:rPr>
              <a:t>Similarly, </a:t>
            </a:r>
            <a:r>
              <a:rPr lang="en-US" b="0" i="1" dirty="0" err="1">
                <a:solidFill>
                  <a:schemeClr val="accent1"/>
                </a:solidFill>
                <a:effectLst/>
                <a:latin typeface="Roboto" panose="02000000000000000000" pitchFamily="2" charset="0"/>
              </a:rPr>
              <a:t>Region_C</a:t>
            </a:r>
            <a:r>
              <a:rPr lang="en-US" b="0" i="0" dirty="0">
                <a:solidFill>
                  <a:schemeClr val="accent1"/>
                </a:solidFill>
                <a:effectLst/>
                <a:latin typeface="Roboto" panose="02000000000000000000" pitchFamily="2" charset="0"/>
              </a:rPr>
              <a:t> and </a:t>
            </a:r>
            <a:r>
              <a:rPr lang="en-US" b="0" i="1" dirty="0" err="1">
                <a:solidFill>
                  <a:schemeClr val="accent1"/>
                </a:solidFill>
                <a:effectLst/>
                <a:latin typeface="Roboto" panose="02000000000000000000" pitchFamily="2" charset="0"/>
              </a:rPr>
              <a:t>Channel_A</a:t>
            </a:r>
            <a:r>
              <a:rPr lang="en-US" b="0" i="0" dirty="0">
                <a:solidFill>
                  <a:schemeClr val="accent1"/>
                </a:solidFill>
                <a:effectLst/>
                <a:latin typeface="Roboto" panose="02000000000000000000" pitchFamily="2" charset="0"/>
              </a:rPr>
              <a:t> Customers has the highest chances of not taking the vehicle insurance.</a:t>
            </a:r>
          </a:p>
          <a:p>
            <a:endParaRPr lang="en-IN" dirty="0"/>
          </a:p>
        </p:txBody>
      </p:sp>
      <p:pic>
        <p:nvPicPr>
          <p:cNvPr id="5" name="Picture 4">
            <a:extLst>
              <a:ext uri="{FF2B5EF4-FFF2-40B4-BE49-F238E27FC236}">
                <a16:creationId xmlns:a16="http://schemas.microsoft.com/office/drawing/2014/main" id="{A78FFE6C-2F6A-A293-3E3C-888441911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43" y="1350738"/>
            <a:ext cx="10895045" cy="3105938"/>
          </a:xfrm>
          <a:prstGeom prst="rect">
            <a:avLst/>
          </a:prstGeom>
        </p:spPr>
      </p:pic>
    </p:spTree>
    <p:extLst>
      <p:ext uri="{BB962C8B-B14F-4D97-AF65-F5344CB8AC3E}">
        <p14:creationId xmlns:p14="http://schemas.microsoft.com/office/powerpoint/2010/main" val="342107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2552-3190-3B8C-C02D-A406033AA19E}"/>
              </a:ext>
            </a:extLst>
          </p:cNvPr>
          <p:cNvSpPr>
            <a:spLocks noGrp="1"/>
          </p:cNvSpPr>
          <p:nvPr>
            <p:ph type="title"/>
          </p:nvPr>
        </p:nvSpPr>
        <p:spPr/>
        <p:txBody>
          <a:bodyPr/>
          <a:lstStyle/>
          <a:p>
            <a:r>
              <a:rPr lang="en-US" dirty="0">
                <a:solidFill>
                  <a:srgbClr val="FF0000"/>
                </a:solidFill>
              </a:rPr>
              <a:t>EXPLORING THE AGE FEATURE</a:t>
            </a:r>
            <a:endParaRPr lang="en-IN" dirty="0">
              <a:solidFill>
                <a:srgbClr val="FF0000"/>
              </a:solidFill>
            </a:endParaRPr>
          </a:p>
        </p:txBody>
      </p:sp>
      <p:sp>
        <p:nvSpPr>
          <p:cNvPr id="3" name="Content Placeholder 2">
            <a:extLst>
              <a:ext uri="{FF2B5EF4-FFF2-40B4-BE49-F238E27FC236}">
                <a16:creationId xmlns:a16="http://schemas.microsoft.com/office/drawing/2014/main" id="{8FC819FB-DC94-239A-9C28-0723B988FF25}"/>
              </a:ext>
            </a:extLst>
          </p:cNvPr>
          <p:cNvSpPr>
            <a:spLocks noGrp="1"/>
          </p:cNvSpPr>
          <p:nvPr>
            <p:ph idx="1"/>
          </p:nvPr>
        </p:nvSpPr>
        <p:spPr>
          <a:xfrm>
            <a:off x="634483" y="4534678"/>
            <a:ext cx="10719318" cy="1325563"/>
          </a:xfrm>
        </p:spPr>
        <p:txBody>
          <a:bodyPr>
            <a:normAutofit fontScale="55000" lnSpcReduction="200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From the first plot, we can see the </a:t>
            </a:r>
            <a:r>
              <a:rPr lang="en-US" b="0" i="1" dirty="0">
                <a:solidFill>
                  <a:schemeClr val="accent1"/>
                </a:solidFill>
                <a:effectLst/>
                <a:latin typeface="Roboto" panose="02000000000000000000" pitchFamily="2" charset="0"/>
              </a:rPr>
              <a:t>Responses</a:t>
            </a:r>
            <a:r>
              <a:rPr lang="en-US" b="0" i="0" dirty="0">
                <a:solidFill>
                  <a:schemeClr val="accent1"/>
                </a:solidFill>
                <a:effectLst/>
                <a:latin typeface="Roboto" panose="02000000000000000000" pitchFamily="2" charset="0"/>
              </a:rPr>
              <a:t> received from the different </a:t>
            </a:r>
            <a:r>
              <a:rPr lang="en-US" b="0" i="1" dirty="0" err="1">
                <a:solidFill>
                  <a:schemeClr val="accent1"/>
                </a:solidFill>
                <a:effectLst/>
                <a:latin typeface="Roboto" panose="02000000000000000000" pitchFamily="2" charset="0"/>
              </a:rPr>
              <a:t>Age_Group</a:t>
            </a:r>
            <a:r>
              <a:rPr lang="en-US" b="0" i="0" dirty="0">
                <a:solidFill>
                  <a:schemeClr val="accent1"/>
                </a:solidFill>
                <a:effectLst/>
                <a:latin typeface="Roboto" panose="02000000000000000000" pitchFamily="2" charset="0"/>
              </a:rPr>
              <a:t>.</a:t>
            </a:r>
          </a:p>
          <a:p>
            <a:pPr algn="l">
              <a:buFont typeface="Arial" panose="020B0604020202020204" pitchFamily="34" charset="0"/>
              <a:buChar char="•"/>
            </a:pPr>
            <a:r>
              <a:rPr lang="en-US" b="0" i="0" dirty="0">
                <a:solidFill>
                  <a:schemeClr val="accent1"/>
                </a:solidFill>
                <a:effectLst/>
                <a:latin typeface="Roboto" panose="02000000000000000000" pitchFamily="2" charset="0"/>
              </a:rPr>
              <a:t>Second plot shows the number of customers of different age group having or not having vehicle insurance.</a:t>
            </a:r>
          </a:p>
          <a:p>
            <a:pPr algn="l">
              <a:buFont typeface="Arial" panose="020B0604020202020204" pitchFamily="34" charset="0"/>
              <a:buChar char="•"/>
            </a:pPr>
            <a:r>
              <a:rPr lang="en-US" b="0" i="0" dirty="0">
                <a:solidFill>
                  <a:schemeClr val="accent1"/>
                </a:solidFill>
                <a:effectLst/>
                <a:latin typeface="Roboto" panose="02000000000000000000" pitchFamily="2" charset="0"/>
              </a:rPr>
              <a:t>We can say that the customers of </a:t>
            </a:r>
            <a:r>
              <a:rPr lang="en-US" b="0" i="1" dirty="0" err="1">
                <a:solidFill>
                  <a:schemeClr val="accent1"/>
                </a:solidFill>
                <a:effectLst/>
                <a:latin typeface="Roboto" panose="02000000000000000000" pitchFamily="2" charset="0"/>
              </a:rPr>
              <a:t>YoungAge</a:t>
            </a:r>
            <a:r>
              <a:rPr lang="en-US" b="0" i="0" dirty="0">
                <a:solidFill>
                  <a:schemeClr val="accent1"/>
                </a:solidFill>
                <a:effectLst/>
                <a:latin typeface="Roboto" panose="02000000000000000000" pitchFamily="2" charset="0"/>
              </a:rPr>
              <a:t> and </a:t>
            </a:r>
            <a:r>
              <a:rPr lang="en-US" b="0" i="1" dirty="0" err="1">
                <a:solidFill>
                  <a:schemeClr val="accent1"/>
                </a:solidFill>
                <a:effectLst/>
                <a:latin typeface="Roboto" panose="02000000000000000000" pitchFamily="2" charset="0"/>
              </a:rPr>
              <a:t>OldAge</a:t>
            </a:r>
            <a:r>
              <a:rPr lang="en-US" b="0" i="0" dirty="0">
                <a:solidFill>
                  <a:schemeClr val="accent1"/>
                </a:solidFill>
                <a:effectLst/>
                <a:latin typeface="Roboto" panose="02000000000000000000" pitchFamily="2" charset="0"/>
              </a:rPr>
              <a:t> are equally likely to have/not have vehicle insurance whereas customers of </a:t>
            </a:r>
            <a:r>
              <a:rPr lang="en-US" b="0" i="1" dirty="0" err="1">
                <a:solidFill>
                  <a:schemeClr val="accent1"/>
                </a:solidFill>
                <a:effectLst/>
                <a:latin typeface="Roboto" panose="02000000000000000000" pitchFamily="2" charset="0"/>
              </a:rPr>
              <a:t>MiddleAge</a:t>
            </a:r>
            <a:r>
              <a:rPr lang="en-US" b="0" i="0" dirty="0">
                <a:solidFill>
                  <a:schemeClr val="accent1"/>
                </a:solidFill>
                <a:effectLst/>
                <a:latin typeface="Roboto" panose="02000000000000000000" pitchFamily="2" charset="0"/>
              </a:rPr>
              <a:t> has the highest chances of not having a previously insured vehicle insurance.</a:t>
            </a:r>
          </a:p>
          <a:p>
            <a:pPr algn="l">
              <a:buFont typeface="Arial" panose="020B0604020202020204" pitchFamily="34" charset="0"/>
              <a:buChar char="•"/>
            </a:pPr>
            <a:r>
              <a:rPr lang="en-US" b="0" i="0" dirty="0">
                <a:solidFill>
                  <a:schemeClr val="accent1"/>
                </a:solidFill>
                <a:effectLst/>
                <a:latin typeface="Roboto" panose="02000000000000000000" pitchFamily="2" charset="0"/>
              </a:rPr>
              <a:t>From the third plot, we can see the relation between </a:t>
            </a:r>
            <a:r>
              <a:rPr lang="en-US" b="0" i="1" dirty="0">
                <a:solidFill>
                  <a:schemeClr val="accent1"/>
                </a:solidFill>
                <a:effectLst/>
                <a:latin typeface="Roboto" panose="02000000000000000000" pitchFamily="2" charset="0"/>
              </a:rPr>
              <a:t>Age</a:t>
            </a:r>
            <a:r>
              <a:rPr lang="en-US" b="0" i="0" dirty="0">
                <a:solidFill>
                  <a:schemeClr val="accent1"/>
                </a:solidFill>
                <a:effectLst/>
                <a:latin typeface="Roboto" panose="02000000000000000000" pitchFamily="2" charset="0"/>
              </a:rPr>
              <a:t> and their </a:t>
            </a:r>
            <a:r>
              <a:rPr lang="en-US" b="0" i="1" dirty="0" err="1">
                <a:solidFill>
                  <a:schemeClr val="accent1"/>
                </a:solidFill>
                <a:effectLst/>
                <a:latin typeface="Roboto" panose="02000000000000000000" pitchFamily="2" charset="0"/>
              </a:rPr>
              <a:t>Annual_Premium</a:t>
            </a:r>
            <a:r>
              <a:rPr lang="en-US" b="0" i="0" dirty="0">
                <a:solidFill>
                  <a:schemeClr val="accent1"/>
                </a:solidFill>
                <a:effectLst/>
                <a:latin typeface="Roboto" panose="02000000000000000000" pitchFamily="2" charset="0"/>
              </a:rPr>
              <a:t> for both Male and Female customers</a:t>
            </a:r>
          </a:p>
          <a:p>
            <a:endParaRPr lang="en-IN" dirty="0"/>
          </a:p>
        </p:txBody>
      </p:sp>
      <p:pic>
        <p:nvPicPr>
          <p:cNvPr id="7" name="Picture 6">
            <a:extLst>
              <a:ext uri="{FF2B5EF4-FFF2-40B4-BE49-F238E27FC236}">
                <a16:creationId xmlns:a16="http://schemas.microsoft.com/office/drawing/2014/main" id="{C75599E2-1A0A-72BD-D36E-F9894BE79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90" y="1382960"/>
            <a:ext cx="8945725" cy="2974223"/>
          </a:xfrm>
          <a:prstGeom prst="rect">
            <a:avLst/>
          </a:prstGeom>
        </p:spPr>
      </p:pic>
    </p:spTree>
    <p:extLst>
      <p:ext uri="{BB962C8B-B14F-4D97-AF65-F5344CB8AC3E}">
        <p14:creationId xmlns:p14="http://schemas.microsoft.com/office/powerpoint/2010/main" val="386577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C683-370D-524F-562D-46CAD567FFDC}"/>
              </a:ext>
            </a:extLst>
          </p:cNvPr>
          <p:cNvSpPr>
            <a:spLocks noGrp="1"/>
          </p:cNvSpPr>
          <p:nvPr>
            <p:ph type="title"/>
          </p:nvPr>
        </p:nvSpPr>
        <p:spPr>
          <a:xfrm>
            <a:off x="838200" y="65315"/>
            <a:ext cx="10515600" cy="970383"/>
          </a:xfrm>
        </p:spPr>
        <p:txBody>
          <a:bodyPr/>
          <a:lstStyle/>
          <a:p>
            <a:r>
              <a:rPr lang="en-US" dirty="0">
                <a:solidFill>
                  <a:srgbClr val="FF0000"/>
                </a:solidFill>
              </a:rPr>
              <a:t>                 EXPLORING VECHICLE DAMAGE</a:t>
            </a:r>
            <a:endParaRPr lang="en-IN" dirty="0">
              <a:solidFill>
                <a:srgbClr val="FF0000"/>
              </a:solidFill>
            </a:endParaRPr>
          </a:p>
        </p:txBody>
      </p:sp>
      <p:sp>
        <p:nvSpPr>
          <p:cNvPr id="3" name="Content Placeholder 2">
            <a:extLst>
              <a:ext uri="{FF2B5EF4-FFF2-40B4-BE49-F238E27FC236}">
                <a16:creationId xmlns:a16="http://schemas.microsoft.com/office/drawing/2014/main" id="{85187224-552F-CC8D-E12A-900CCCFE2F0C}"/>
              </a:ext>
            </a:extLst>
          </p:cNvPr>
          <p:cNvSpPr>
            <a:spLocks noGrp="1"/>
          </p:cNvSpPr>
          <p:nvPr>
            <p:ph idx="1"/>
          </p:nvPr>
        </p:nvSpPr>
        <p:spPr>
          <a:xfrm>
            <a:off x="690465" y="4506686"/>
            <a:ext cx="10663335" cy="1670277"/>
          </a:xfrm>
        </p:spPr>
        <p:txBody>
          <a:bodyPr>
            <a:normAutofit fontScale="77500" lnSpcReduction="20000"/>
          </a:bodyPr>
          <a:lstStyle/>
          <a:p>
            <a:pPr algn="l">
              <a:buFont typeface="Arial" panose="020B0604020202020204" pitchFamily="34" charset="0"/>
              <a:buChar char="•"/>
            </a:pPr>
            <a:r>
              <a:rPr lang="en-US" b="0" i="0" dirty="0">
                <a:solidFill>
                  <a:srgbClr val="00B0F0"/>
                </a:solidFill>
                <a:effectLst/>
                <a:latin typeface="Roboto" panose="02000000000000000000" pitchFamily="2" charset="0"/>
              </a:rPr>
              <a:t>From the first </a:t>
            </a:r>
            <a:r>
              <a:rPr lang="en-US" b="0" i="1" dirty="0">
                <a:solidFill>
                  <a:srgbClr val="00B0F0"/>
                </a:solidFill>
                <a:effectLst/>
                <a:latin typeface="Roboto" panose="02000000000000000000" pitchFamily="2" charset="0"/>
              </a:rPr>
              <a:t>point</a:t>
            </a:r>
            <a:r>
              <a:rPr lang="en-US" b="0" i="0" dirty="0">
                <a:solidFill>
                  <a:srgbClr val="00B0F0"/>
                </a:solidFill>
                <a:effectLst/>
                <a:latin typeface="Roboto" panose="02000000000000000000" pitchFamily="2" charset="0"/>
              </a:rPr>
              <a:t> plot, we can say that the chances of taking a vehicle insurance is higher if vehicle is damaged irrespective of </a:t>
            </a:r>
            <a:r>
              <a:rPr lang="en-US" b="0" i="1" dirty="0" err="1">
                <a:solidFill>
                  <a:srgbClr val="00B0F0"/>
                </a:solidFill>
                <a:effectLst/>
                <a:latin typeface="Roboto" panose="02000000000000000000" pitchFamily="2" charset="0"/>
              </a:rPr>
              <a:t>VehicleAge</a:t>
            </a:r>
            <a:r>
              <a:rPr lang="en-US" b="0" i="0" dirty="0">
                <a:solidFill>
                  <a:srgbClr val="00B0F0"/>
                </a:solidFill>
                <a:effectLst/>
                <a:latin typeface="Roboto" panose="02000000000000000000" pitchFamily="2" charset="0"/>
              </a:rPr>
              <a:t> group. With the increase in vehicle age, the chances of taking vehicle insurance also increases.</a:t>
            </a:r>
          </a:p>
          <a:p>
            <a:pPr algn="l">
              <a:buFont typeface="Arial" panose="020B0604020202020204" pitchFamily="34" charset="0"/>
              <a:buChar char="•"/>
            </a:pPr>
            <a:r>
              <a:rPr lang="en-US" b="0" i="0" dirty="0">
                <a:solidFill>
                  <a:srgbClr val="00B0F0"/>
                </a:solidFill>
                <a:effectLst/>
                <a:latin typeface="Roboto" panose="02000000000000000000" pitchFamily="2" charset="0"/>
              </a:rPr>
              <a:t>The second point plot says that the </a:t>
            </a:r>
            <a:r>
              <a:rPr lang="en-US" b="0" i="1" dirty="0" err="1">
                <a:solidFill>
                  <a:srgbClr val="00B0F0"/>
                </a:solidFill>
                <a:effectLst/>
                <a:latin typeface="Roboto" panose="02000000000000000000" pitchFamily="2" charset="0"/>
              </a:rPr>
              <a:t>Annual_Premium</a:t>
            </a:r>
            <a:r>
              <a:rPr lang="en-US" b="0" i="0" dirty="0">
                <a:solidFill>
                  <a:srgbClr val="00B0F0"/>
                </a:solidFill>
                <a:effectLst/>
                <a:latin typeface="Roboto" panose="02000000000000000000" pitchFamily="2" charset="0"/>
              </a:rPr>
              <a:t> is </a:t>
            </a:r>
            <a:r>
              <a:rPr lang="en-US" b="0" i="0" dirty="0" err="1">
                <a:solidFill>
                  <a:srgbClr val="00B0F0"/>
                </a:solidFill>
                <a:effectLst/>
                <a:latin typeface="Roboto" panose="02000000000000000000" pitchFamily="2" charset="0"/>
              </a:rPr>
              <a:t>comparetively</a:t>
            </a:r>
            <a:r>
              <a:rPr lang="en-US" b="0" i="0" dirty="0">
                <a:solidFill>
                  <a:srgbClr val="00B0F0"/>
                </a:solidFill>
                <a:effectLst/>
                <a:latin typeface="Roboto" panose="02000000000000000000" pitchFamily="2" charset="0"/>
              </a:rPr>
              <a:t> higher for customers with damaged vehicle.</a:t>
            </a:r>
          </a:p>
          <a:p>
            <a:endParaRPr lang="en-IN" dirty="0"/>
          </a:p>
        </p:txBody>
      </p:sp>
      <p:pic>
        <p:nvPicPr>
          <p:cNvPr id="5" name="Picture 4">
            <a:extLst>
              <a:ext uri="{FF2B5EF4-FFF2-40B4-BE49-F238E27FC236}">
                <a16:creationId xmlns:a16="http://schemas.microsoft.com/office/drawing/2014/main" id="{CE995800-DD91-915F-1906-ACF97DB5D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35698"/>
            <a:ext cx="9748935" cy="3321698"/>
          </a:xfrm>
          <a:prstGeom prst="rect">
            <a:avLst/>
          </a:prstGeom>
        </p:spPr>
      </p:pic>
    </p:spTree>
    <p:extLst>
      <p:ext uri="{BB962C8B-B14F-4D97-AF65-F5344CB8AC3E}">
        <p14:creationId xmlns:p14="http://schemas.microsoft.com/office/powerpoint/2010/main" val="119784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F2DF-C756-1EA7-D36D-3DEF359C2B29}"/>
              </a:ext>
            </a:extLst>
          </p:cNvPr>
          <p:cNvSpPr>
            <a:spLocks noGrp="1"/>
          </p:cNvSpPr>
          <p:nvPr>
            <p:ph type="title"/>
          </p:nvPr>
        </p:nvSpPr>
        <p:spPr>
          <a:xfrm>
            <a:off x="838200" y="83977"/>
            <a:ext cx="10515600" cy="961052"/>
          </a:xfrm>
        </p:spPr>
        <p:txBody>
          <a:bodyPr/>
          <a:lstStyle/>
          <a:p>
            <a:r>
              <a:rPr lang="en-US" dirty="0">
                <a:solidFill>
                  <a:srgbClr val="FF0000"/>
                </a:solidFill>
              </a:rPr>
              <a:t>               EXPLORING VECHILE AGE GROUP</a:t>
            </a:r>
            <a:endParaRPr lang="en-IN" dirty="0">
              <a:solidFill>
                <a:srgbClr val="FF0000"/>
              </a:solidFill>
            </a:endParaRPr>
          </a:p>
        </p:txBody>
      </p:sp>
      <p:sp>
        <p:nvSpPr>
          <p:cNvPr id="3" name="Content Placeholder 2">
            <a:extLst>
              <a:ext uri="{FF2B5EF4-FFF2-40B4-BE49-F238E27FC236}">
                <a16:creationId xmlns:a16="http://schemas.microsoft.com/office/drawing/2014/main" id="{9A47E0F3-7ABD-4666-102A-152B08324FC5}"/>
              </a:ext>
            </a:extLst>
          </p:cNvPr>
          <p:cNvSpPr>
            <a:spLocks noGrp="1"/>
          </p:cNvSpPr>
          <p:nvPr>
            <p:ph idx="1"/>
          </p:nvPr>
        </p:nvSpPr>
        <p:spPr>
          <a:xfrm>
            <a:off x="7567126" y="2537927"/>
            <a:ext cx="3786673" cy="3639036"/>
          </a:xfrm>
        </p:spPr>
        <p:txBody>
          <a:bodyPr/>
          <a:lstStyle/>
          <a:p>
            <a:r>
              <a:rPr lang="en-US" b="0" i="0" dirty="0">
                <a:solidFill>
                  <a:schemeClr val="accent1"/>
                </a:solidFill>
                <a:effectLst/>
                <a:latin typeface="Roboto" panose="02000000000000000000" pitchFamily="2" charset="0"/>
              </a:rPr>
              <a:t>The plot shows that the customers having vehicle age &gt;2 Years have the higher chances of taking vehicle insurance.</a:t>
            </a:r>
          </a:p>
          <a:p>
            <a:endParaRPr lang="en-IN" dirty="0"/>
          </a:p>
        </p:txBody>
      </p:sp>
      <p:pic>
        <p:nvPicPr>
          <p:cNvPr id="5" name="Picture 4">
            <a:extLst>
              <a:ext uri="{FF2B5EF4-FFF2-40B4-BE49-F238E27FC236}">
                <a16:creationId xmlns:a16="http://schemas.microsoft.com/office/drawing/2014/main" id="{FF18C5C6-BF8A-C702-7362-0160833BA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1" y="933061"/>
            <a:ext cx="6484775" cy="5570376"/>
          </a:xfrm>
          <a:prstGeom prst="rect">
            <a:avLst/>
          </a:prstGeom>
        </p:spPr>
      </p:pic>
    </p:spTree>
    <p:extLst>
      <p:ext uri="{BB962C8B-B14F-4D97-AF65-F5344CB8AC3E}">
        <p14:creationId xmlns:p14="http://schemas.microsoft.com/office/powerpoint/2010/main" val="165484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C48D-4524-C770-1DC7-BE525F40BEBA}"/>
              </a:ext>
            </a:extLst>
          </p:cNvPr>
          <p:cNvSpPr>
            <a:spLocks noGrp="1"/>
          </p:cNvSpPr>
          <p:nvPr>
            <p:ph type="title"/>
          </p:nvPr>
        </p:nvSpPr>
        <p:spPr>
          <a:xfrm>
            <a:off x="1614196" y="1"/>
            <a:ext cx="9739604" cy="942391"/>
          </a:xfrm>
        </p:spPr>
        <p:txBody>
          <a:bodyPr>
            <a:normAutofit/>
          </a:bodyPr>
          <a:lstStyle/>
          <a:p>
            <a:r>
              <a:rPr lang="en-US" dirty="0"/>
              <a:t>          </a:t>
            </a:r>
            <a:r>
              <a:rPr lang="en-US" dirty="0">
                <a:solidFill>
                  <a:srgbClr val="FF0000"/>
                </a:solidFill>
              </a:rPr>
              <a:t>EXPLORING MUTUAL INFORMATION</a:t>
            </a:r>
            <a:endParaRPr lang="en-IN" dirty="0">
              <a:solidFill>
                <a:srgbClr val="FF0000"/>
              </a:solidFill>
            </a:endParaRPr>
          </a:p>
        </p:txBody>
      </p:sp>
      <p:sp>
        <p:nvSpPr>
          <p:cNvPr id="3" name="Content Placeholder 2">
            <a:extLst>
              <a:ext uri="{FF2B5EF4-FFF2-40B4-BE49-F238E27FC236}">
                <a16:creationId xmlns:a16="http://schemas.microsoft.com/office/drawing/2014/main" id="{E4192B6D-D88B-AE1C-1D8E-04CB3F36B83E}"/>
              </a:ext>
            </a:extLst>
          </p:cNvPr>
          <p:cNvSpPr>
            <a:spLocks noGrp="1"/>
          </p:cNvSpPr>
          <p:nvPr>
            <p:ph idx="1"/>
          </p:nvPr>
        </p:nvSpPr>
        <p:spPr>
          <a:xfrm>
            <a:off x="1390262" y="5167312"/>
            <a:ext cx="9963538" cy="1325563"/>
          </a:xfrm>
        </p:spPr>
        <p:txBody>
          <a:bodyPr>
            <a:normAutofit/>
          </a:bodyPr>
          <a:lstStyle/>
          <a:p>
            <a:r>
              <a:rPr lang="en-US" b="0" i="0" dirty="0">
                <a:solidFill>
                  <a:schemeClr val="accent1"/>
                </a:solidFill>
                <a:effectLst/>
                <a:latin typeface="Roboto" panose="02000000000000000000" pitchFamily="2" charset="0"/>
              </a:rPr>
              <a:t>From the above bar plot, we can conclude </a:t>
            </a:r>
            <a:r>
              <a:rPr lang="en-US" b="0" i="0" dirty="0" err="1">
                <a:solidFill>
                  <a:schemeClr val="accent1"/>
                </a:solidFill>
                <a:effectLst/>
                <a:latin typeface="Roboto" panose="02000000000000000000" pitchFamily="2" charset="0"/>
              </a:rPr>
              <a:t>Previously_Insured</a:t>
            </a:r>
            <a:r>
              <a:rPr lang="en-US" b="0" i="0" dirty="0">
                <a:solidFill>
                  <a:schemeClr val="accent1"/>
                </a:solidFill>
                <a:effectLst/>
                <a:latin typeface="Roboto" panose="02000000000000000000" pitchFamily="2" charset="0"/>
              </a:rPr>
              <a:t> is the most important feature and has the highest impact on dependent feature.</a:t>
            </a:r>
          </a:p>
          <a:p>
            <a:endParaRPr lang="en-IN" dirty="0"/>
          </a:p>
        </p:txBody>
      </p:sp>
      <p:pic>
        <p:nvPicPr>
          <p:cNvPr id="5" name="Picture 4">
            <a:extLst>
              <a:ext uri="{FF2B5EF4-FFF2-40B4-BE49-F238E27FC236}">
                <a16:creationId xmlns:a16="http://schemas.microsoft.com/office/drawing/2014/main" id="{A83A6EEA-6D8A-120F-B79E-3FF77C24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4" y="839755"/>
            <a:ext cx="11150080" cy="3862873"/>
          </a:xfrm>
          <a:prstGeom prst="rect">
            <a:avLst/>
          </a:prstGeom>
        </p:spPr>
      </p:pic>
    </p:spTree>
    <p:extLst>
      <p:ext uri="{BB962C8B-B14F-4D97-AF65-F5344CB8AC3E}">
        <p14:creationId xmlns:p14="http://schemas.microsoft.com/office/powerpoint/2010/main" val="342022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3A4B-CF42-4A2D-1D6D-8919E1C0E751}"/>
              </a:ext>
            </a:extLst>
          </p:cNvPr>
          <p:cNvSpPr>
            <a:spLocks noGrp="1"/>
          </p:cNvSpPr>
          <p:nvPr>
            <p:ph type="title"/>
          </p:nvPr>
        </p:nvSpPr>
        <p:spPr>
          <a:xfrm>
            <a:off x="998376" y="1"/>
            <a:ext cx="10355424" cy="979713"/>
          </a:xfrm>
        </p:spPr>
        <p:txBody>
          <a:bodyPr/>
          <a:lstStyle/>
          <a:p>
            <a:r>
              <a:rPr lang="en-US" dirty="0">
                <a:solidFill>
                  <a:srgbClr val="FF0000"/>
                </a:solidFill>
              </a:rPr>
              <a:t>            EXPLORING NORMALISED WEIGHT</a:t>
            </a:r>
            <a:endParaRPr lang="en-IN" dirty="0">
              <a:solidFill>
                <a:srgbClr val="FF0000"/>
              </a:solidFill>
            </a:endParaRPr>
          </a:p>
        </p:txBody>
      </p:sp>
      <p:sp>
        <p:nvSpPr>
          <p:cNvPr id="3" name="Content Placeholder 2">
            <a:extLst>
              <a:ext uri="{FF2B5EF4-FFF2-40B4-BE49-F238E27FC236}">
                <a16:creationId xmlns:a16="http://schemas.microsoft.com/office/drawing/2014/main" id="{B6F79E55-8EEB-5E15-520E-4C24B32D3979}"/>
              </a:ext>
            </a:extLst>
          </p:cNvPr>
          <p:cNvSpPr>
            <a:spLocks noGrp="1"/>
          </p:cNvSpPr>
          <p:nvPr>
            <p:ph idx="1"/>
          </p:nvPr>
        </p:nvSpPr>
        <p:spPr>
          <a:xfrm>
            <a:off x="718457" y="5197249"/>
            <a:ext cx="10635343" cy="979714"/>
          </a:xfrm>
        </p:spPr>
        <p:txBody>
          <a:bodyPr>
            <a:normAutofit fontScale="92500"/>
          </a:bodyPr>
          <a:lstStyle/>
          <a:p>
            <a:pPr algn="l">
              <a:buFont typeface="Arial" panose="020B0604020202020204" pitchFamily="34" charset="0"/>
              <a:buChar char="•"/>
            </a:pPr>
            <a:r>
              <a:rPr lang="en-US" b="0" i="0" dirty="0" err="1">
                <a:solidFill>
                  <a:schemeClr val="accent1"/>
                </a:solidFill>
                <a:effectLst/>
                <a:latin typeface="Roboto" panose="02000000000000000000" pitchFamily="2" charset="0"/>
              </a:rPr>
              <a:t>Annual_Premium_Treated</a:t>
            </a:r>
            <a:r>
              <a:rPr lang="en-US" b="0" i="0" dirty="0">
                <a:solidFill>
                  <a:schemeClr val="accent1"/>
                </a:solidFill>
                <a:effectLst/>
                <a:latin typeface="Roboto" panose="02000000000000000000" pitchFamily="2" charset="0"/>
              </a:rPr>
              <a:t> has impacted the most in the prediction.</a:t>
            </a:r>
          </a:p>
          <a:p>
            <a:pPr algn="l">
              <a:buFont typeface="Arial" panose="020B0604020202020204" pitchFamily="34" charset="0"/>
              <a:buChar char="•"/>
            </a:pPr>
            <a:r>
              <a:rPr lang="en-US" b="0" i="0" dirty="0" err="1">
                <a:solidFill>
                  <a:schemeClr val="accent1"/>
                </a:solidFill>
                <a:effectLst/>
                <a:latin typeface="Roboto" panose="02000000000000000000" pitchFamily="2" charset="0"/>
              </a:rPr>
              <a:t>Gender_Male</a:t>
            </a:r>
            <a:r>
              <a:rPr lang="en-US" b="0" i="0" dirty="0">
                <a:solidFill>
                  <a:schemeClr val="accent1"/>
                </a:solidFill>
                <a:effectLst/>
                <a:latin typeface="Roboto" panose="02000000000000000000" pitchFamily="2" charset="0"/>
              </a:rPr>
              <a:t> has highest feature weight but less cumulative weight.</a:t>
            </a:r>
          </a:p>
          <a:p>
            <a:endParaRPr lang="en-IN" dirty="0"/>
          </a:p>
        </p:txBody>
      </p:sp>
      <p:pic>
        <p:nvPicPr>
          <p:cNvPr id="5" name="Picture 4">
            <a:extLst>
              <a:ext uri="{FF2B5EF4-FFF2-40B4-BE49-F238E27FC236}">
                <a16:creationId xmlns:a16="http://schemas.microsoft.com/office/drawing/2014/main" id="{19726AC2-3D16-1BAD-52C4-06A62092A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79714"/>
            <a:ext cx="10087947" cy="4021494"/>
          </a:xfrm>
          <a:prstGeom prst="rect">
            <a:avLst/>
          </a:prstGeom>
        </p:spPr>
      </p:pic>
    </p:spTree>
    <p:extLst>
      <p:ext uri="{BB962C8B-B14F-4D97-AF65-F5344CB8AC3E}">
        <p14:creationId xmlns:p14="http://schemas.microsoft.com/office/powerpoint/2010/main" val="253356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ABDE-2C85-36ED-AF14-23977973D1B0}"/>
              </a:ext>
            </a:extLst>
          </p:cNvPr>
          <p:cNvSpPr>
            <a:spLocks noGrp="1"/>
          </p:cNvSpPr>
          <p:nvPr>
            <p:ph type="title"/>
          </p:nvPr>
        </p:nvSpPr>
        <p:spPr>
          <a:xfrm>
            <a:off x="726233" y="18255"/>
            <a:ext cx="10515600" cy="961459"/>
          </a:xfrm>
        </p:spPr>
        <p:txBody>
          <a:bodyPr/>
          <a:lstStyle/>
          <a:p>
            <a:r>
              <a:rPr lang="en-US" dirty="0">
                <a:solidFill>
                  <a:srgbClr val="FF0000"/>
                </a:solidFill>
              </a:rPr>
              <a:t>             AGE GROUP DISTRIBUTION</a:t>
            </a:r>
            <a:endParaRPr lang="en-IN" dirty="0">
              <a:solidFill>
                <a:srgbClr val="FF0000"/>
              </a:solidFill>
            </a:endParaRPr>
          </a:p>
        </p:txBody>
      </p:sp>
      <p:sp>
        <p:nvSpPr>
          <p:cNvPr id="3" name="Content Placeholder 2">
            <a:extLst>
              <a:ext uri="{FF2B5EF4-FFF2-40B4-BE49-F238E27FC236}">
                <a16:creationId xmlns:a16="http://schemas.microsoft.com/office/drawing/2014/main" id="{605CCACB-A97E-86CB-3149-EF87745FFDC7}"/>
              </a:ext>
            </a:extLst>
          </p:cNvPr>
          <p:cNvSpPr>
            <a:spLocks noGrp="1"/>
          </p:cNvSpPr>
          <p:nvPr>
            <p:ph idx="1"/>
          </p:nvPr>
        </p:nvSpPr>
        <p:spPr>
          <a:xfrm>
            <a:off x="503853" y="5290457"/>
            <a:ext cx="10849947" cy="886506"/>
          </a:xfrm>
        </p:spPr>
        <p:txBody>
          <a:bodyPr>
            <a:normAutofit fontScale="92500"/>
          </a:bodyPr>
          <a:lstStyle/>
          <a:p>
            <a:r>
              <a:rPr lang="en-US" b="0" i="0" dirty="0">
                <a:solidFill>
                  <a:schemeClr val="accent1"/>
                </a:solidFill>
                <a:effectLst/>
                <a:latin typeface="Roboto" panose="02000000000000000000" pitchFamily="2" charset="0"/>
              </a:rPr>
              <a:t>The above three pie plots shows the distribution of </a:t>
            </a:r>
            <a:r>
              <a:rPr lang="en-US" b="0" i="0" dirty="0" err="1">
                <a:solidFill>
                  <a:schemeClr val="accent1"/>
                </a:solidFill>
                <a:effectLst/>
                <a:latin typeface="Roboto" panose="02000000000000000000" pitchFamily="2" charset="0"/>
              </a:rPr>
              <a:t>Age_Group</a:t>
            </a:r>
            <a:r>
              <a:rPr lang="en-US" b="0" i="0" dirty="0">
                <a:solidFill>
                  <a:schemeClr val="accent1"/>
                </a:solidFill>
                <a:effectLst/>
                <a:latin typeface="Roboto" panose="02000000000000000000" pitchFamily="2" charset="0"/>
              </a:rPr>
              <a:t> in the Data set based on </a:t>
            </a:r>
            <a:r>
              <a:rPr lang="en-US" b="0" i="1" dirty="0">
                <a:solidFill>
                  <a:schemeClr val="accent1"/>
                </a:solidFill>
                <a:effectLst/>
                <a:latin typeface="Roboto" panose="02000000000000000000" pitchFamily="2" charset="0"/>
              </a:rPr>
              <a:t>Response</a:t>
            </a:r>
            <a:r>
              <a:rPr lang="en-US" b="0" i="0" dirty="0">
                <a:solidFill>
                  <a:schemeClr val="accent1"/>
                </a:solidFill>
                <a:effectLst/>
                <a:latin typeface="Roboto" panose="02000000000000000000" pitchFamily="2" charset="0"/>
              </a:rPr>
              <a:t>, </a:t>
            </a:r>
            <a:r>
              <a:rPr lang="en-US" b="0" i="1" dirty="0" err="1">
                <a:solidFill>
                  <a:schemeClr val="accent1"/>
                </a:solidFill>
                <a:effectLst/>
                <a:latin typeface="Roboto" panose="02000000000000000000" pitchFamily="2" charset="0"/>
              </a:rPr>
              <a:t>Annual_Premium</a:t>
            </a:r>
            <a:r>
              <a:rPr lang="en-US" b="0" i="0" dirty="0">
                <a:solidFill>
                  <a:schemeClr val="accent1"/>
                </a:solidFill>
                <a:effectLst/>
                <a:latin typeface="Roboto" panose="02000000000000000000" pitchFamily="2" charset="0"/>
              </a:rPr>
              <a:t> and </a:t>
            </a:r>
            <a:r>
              <a:rPr lang="en-US" b="0" i="1" dirty="0" err="1">
                <a:solidFill>
                  <a:schemeClr val="accent1"/>
                </a:solidFill>
                <a:effectLst/>
                <a:latin typeface="Roboto" panose="02000000000000000000" pitchFamily="2" charset="0"/>
              </a:rPr>
              <a:t>Previously_Insured</a:t>
            </a:r>
            <a:r>
              <a:rPr lang="en-US" b="0" i="0" dirty="0">
                <a:solidFill>
                  <a:schemeClr val="accent1"/>
                </a:solidFill>
                <a:effectLst/>
                <a:latin typeface="Roboto" panose="02000000000000000000" pitchFamily="2" charset="0"/>
              </a:rPr>
              <a:t>.</a:t>
            </a:r>
          </a:p>
          <a:p>
            <a:endParaRPr lang="en-IN" dirty="0"/>
          </a:p>
        </p:txBody>
      </p:sp>
      <p:pic>
        <p:nvPicPr>
          <p:cNvPr id="5" name="Picture 4">
            <a:extLst>
              <a:ext uri="{FF2B5EF4-FFF2-40B4-BE49-F238E27FC236}">
                <a16:creationId xmlns:a16="http://schemas.microsoft.com/office/drawing/2014/main" id="{27B39A80-ACCF-591A-999A-B8DCBD2E8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502" y="1179219"/>
            <a:ext cx="9741298" cy="3286584"/>
          </a:xfrm>
          <a:prstGeom prst="rect">
            <a:avLst/>
          </a:prstGeom>
        </p:spPr>
      </p:pic>
    </p:spTree>
    <p:extLst>
      <p:ext uri="{BB962C8B-B14F-4D97-AF65-F5344CB8AC3E}">
        <p14:creationId xmlns:p14="http://schemas.microsoft.com/office/powerpoint/2010/main" val="341174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6463-697A-C81E-8F72-FD4D408A9C03}"/>
              </a:ext>
            </a:extLst>
          </p:cNvPr>
          <p:cNvSpPr>
            <a:spLocks noGrp="1"/>
          </p:cNvSpPr>
          <p:nvPr>
            <p:ph type="title"/>
          </p:nvPr>
        </p:nvSpPr>
        <p:spPr>
          <a:xfrm>
            <a:off x="1097280" y="365125"/>
            <a:ext cx="10256520" cy="661035"/>
          </a:xfrm>
        </p:spPr>
        <p:txBody>
          <a:bodyPr>
            <a:normAutofit fontScale="90000"/>
          </a:bodyPr>
          <a:lstStyle/>
          <a:p>
            <a:r>
              <a:rPr lang="en-US" dirty="0"/>
              <a:t>                            </a:t>
            </a:r>
            <a:r>
              <a:rPr lang="en-US" dirty="0">
                <a:solidFill>
                  <a:srgbClr val="FF0000"/>
                </a:solidFill>
              </a:rPr>
              <a:t>BEST MODEL</a:t>
            </a:r>
            <a:endParaRPr lang="en-IN" dirty="0">
              <a:solidFill>
                <a:srgbClr val="FF0000"/>
              </a:solidFill>
            </a:endParaRPr>
          </a:p>
        </p:txBody>
      </p:sp>
      <p:sp>
        <p:nvSpPr>
          <p:cNvPr id="3" name="Content Placeholder 2">
            <a:extLst>
              <a:ext uri="{FF2B5EF4-FFF2-40B4-BE49-F238E27FC236}">
                <a16:creationId xmlns:a16="http://schemas.microsoft.com/office/drawing/2014/main" id="{5974DAC8-7422-90ED-A125-A9863C7F9E4F}"/>
              </a:ext>
            </a:extLst>
          </p:cNvPr>
          <p:cNvSpPr>
            <a:spLocks noGrp="1"/>
          </p:cNvSpPr>
          <p:nvPr>
            <p:ph idx="1"/>
          </p:nvPr>
        </p:nvSpPr>
        <p:spPr>
          <a:xfrm>
            <a:off x="838200" y="1158240"/>
            <a:ext cx="10515600" cy="5018723"/>
          </a:xfrm>
        </p:spPr>
        <p:txBody>
          <a:bodyPr>
            <a:normAutofit fontScale="92500"/>
          </a:bodyPr>
          <a:lstStyle/>
          <a:p>
            <a:r>
              <a:rPr lang="en-US" b="0" i="0" dirty="0">
                <a:solidFill>
                  <a:schemeClr val="accent1"/>
                </a:solidFill>
                <a:effectLst/>
                <a:latin typeface="Roboto" panose="02000000000000000000" pitchFamily="2" charset="0"/>
              </a:rPr>
              <a:t>From all the models that we tried to train and predict the output, we can conclude that </a:t>
            </a:r>
            <a:r>
              <a:rPr lang="en-US" b="1" i="1" dirty="0">
                <a:solidFill>
                  <a:schemeClr val="accent1"/>
                </a:solidFill>
                <a:effectLst/>
                <a:latin typeface="Roboto" panose="02000000000000000000" pitchFamily="2" charset="0"/>
              </a:rPr>
              <a:t>Bagging Classifier</a:t>
            </a:r>
            <a:r>
              <a:rPr lang="en-US" b="0" i="0" dirty="0">
                <a:solidFill>
                  <a:schemeClr val="accent1"/>
                </a:solidFill>
                <a:effectLst/>
                <a:latin typeface="Roboto" panose="02000000000000000000" pitchFamily="2" charset="0"/>
              </a:rPr>
              <a:t> is the best model for our data set. The best parameter of this model </a:t>
            </a:r>
            <a:r>
              <a:rPr lang="en-US" b="0" i="0">
                <a:solidFill>
                  <a:schemeClr val="accent1"/>
                </a:solidFill>
                <a:effectLst/>
                <a:latin typeface="Roboto" panose="02000000000000000000" pitchFamily="2" charset="0"/>
              </a:rPr>
              <a:t>is Its </a:t>
            </a:r>
            <a:r>
              <a:rPr lang="en-US" b="0" i="0" dirty="0">
                <a:solidFill>
                  <a:schemeClr val="accent1"/>
                </a:solidFill>
                <a:effectLst/>
                <a:latin typeface="Roboto" panose="02000000000000000000" pitchFamily="2" charset="0"/>
              </a:rPr>
              <a:t>Accuracy Score is 0.85, Precision is 0.31.</a:t>
            </a:r>
          </a:p>
          <a:p>
            <a:r>
              <a:rPr lang="en-US" b="0" i="0" dirty="0">
                <a:solidFill>
                  <a:schemeClr val="accent1"/>
                </a:solidFill>
                <a:effectLst/>
                <a:latin typeface="Roboto" panose="02000000000000000000" pitchFamily="2" charset="0"/>
              </a:rPr>
              <a:t>We can see that we have other models with higher Accuracy Score than </a:t>
            </a:r>
            <a:r>
              <a:rPr lang="en-US" b="0" i="1" dirty="0">
                <a:solidFill>
                  <a:schemeClr val="accent1"/>
                </a:solidFill>
                <a:effectLst/>
                <a:latin typeface="Roboto" panose="02000000000000000000" pitchFamily="2" charset="0"/>
              </a:rPr>
              <a:t>Bagging Classifier</a:t>
            </a:r>
            <a:r>
              <a:rPr lang="en-US" b="0" i="0" dirty="0">
                <a:solidFill>
                  <a:schemeClr val="accent1"/>
                </a:solidFill>
                <a:effectLst/>
                <a:latin typeface="Roboto" panose="02000000000000000000" pitchFamily="2" charset="0"/>
              </a:rPr>
              <a:t>. But the problem with those models is, their Precision and Recall values are zero which means True Positives are zero. That means those models are unable to predict correct output if any customer is ready to take vehicle insurance. And as we all know, classification accuracy alone can be misleading if you have an unequal number of observations in each class. This is exactly the case with our data set</a:t>
            </a:r>
          </a:p>
          <a:p>
            <a:r>
              <a:rPr lang="en-US" b="0" i="1" dirty="0">
                <a:solidFill>
                  <a:schemeClr val="accent1"/>
                </a:solidFill>
                <a:effectLst/>
                <a:latin typeface="Roboto" panose="02000000000000000000" pitchFamily="2" charset="0"/>
              </a:rPr>
              <a:t>Hence, </a:t>
            </a:r>
            <a:r>
              <a:rPr lang="en-US" b="1" i="1" dirty="0">
                <a:solidFill>
                  <a:schemeClr val="accent1"/>
                </a:solidFill>
                <a:effectLst/>
                <a:latin typeface="Roboto" panose="02000000000000000000" pitchFamily="2" charset="0"/>
              </a:rPr>
              <a:t>Bagging Classifier</a:t>
            </a:r>
            <a:r>
              <a:rPr lang="en-US" b="0" i="1" dirty="0">
                <a:solidFill>
                  <a:schemeClr val="accent1"/>
                </a:solidFill>
                <a:effectLst/>
                <a:latin typeface="Roboto" panose="02000000000000000000" pitchFamily="2" charset="0"/>
              </a:rPr>
              <a:t> is the </a:t>
            </a:r>
            <a:r>
              <a:rPr lang="en-US" b="1" i="1" dirty="0">
                <a:solidFill>
                  <a:schemeClr val="accent1"/>
                </a:solidFill>
                <a:effectLst/>
                <a:latin typeface="Roboto" panose="02000000000000000000" pitchFamily="2" charset="0"/>
              </a:rPr>
              <a:t>best model</a:t>
            </a:r>
            <a:r>
              <a:rPr lang="en-US" b="0" i="1" dirty="0">
                <a:solidFill>
                  <a:schemeClr val="accent1"/>
                </a:solidFill>
                <a:effectLst/>
                <a:latin typeface="Roboto" panose="02000000000000000000" pitchFamily="2" charset="0"/>
              </a:rPr>
              <a:t> for our data set.</a:t>
            </a:r>
            <a:endParaRPr lang="en-IN" dirty="0">
              <a:solidFill>
                <a:schemeClr val="accent1"/>
              </a:solidFill>
            </a:endParaRPr>
          </a:p>
        </p:txBody>
      </p:sp>
    </p:spTree>
    <p:extLst>
      <p:ext uri="{BB962C8B-B14F-4D97-AF65-F5344CB8AC3E}">
        <p14:creationId xmlns:p14="http://schemas.microsoft.com/office/powerpoint/2010/main" val="35635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8D43-D4AF-F029-CFEE-E5F60C883D1D}"/>
              </a:ext>
            </a:extLst>
          </p:cNvPr>
          <p:cNvSpPr>
            <a:spLocks noGrp="1"/>
          </p:cNvSpPr>
          <p:nvPr>
            <p:ph type="title"/>
          </p:nvPr>
        </p:nvSpPr>
        <p:spPr/>
        <p:txBody>
          <a:bodyPr/>
          <a:lstStyle/>
          <a:p>
            <a:r>
              <a:rPr lang="en-US" dirty="0">
                <a:solidFill>
                  <a:srgbClr val="FF0000"/>
                </a:solidFill>
              </a:rPr>
              <a:t>INTRODUCTION</a:t>
            </a:r>
            <a:endParaRPr lang="en-IN" dirty="0">
              <a:solidFill>
                <a:srgbClr val="FF0000"/>
              </a:solidFill>
            </a:endParaRPr>
          </a:p>
        </p:txBody>
      </p:sp>
      <p:sp>
        <p:nvSpPr>
          <p:cNvPr id="3" name="Content Placeholder 2">
            <a:extLst>
              <a:ext uri="{FF2B5EF4-FFF2-40B4-BE49-F238E27FC236}">
                <a16:creationId xmlns:a16="http://schemas.microsoft.com/office/drawing/2014/main" id="{8639D0AE-BF8C-FDF7-4283-3C261EAF4F0F}"/>
              </a:ext>
            </a:extLst>
          </p:cNvPr>
          <p:cNvSpPr>
            <a:spLocks noGrp="1"/>
          </p:cNvSpPr>
          <p:nvPr>
            <p:ph idx="1"/>
          </p:nvPr>
        </p:nvSpPr>
        <p:spPr>
          <a:xfrm>
            <a:off x="838200" y="1548882"/>
            <a:ext cx="10515600" cy="4628081"/>
          </a:xfrm>
        </p:spPr>
        <p:txBody>
          <a:bodyPr/>
          <a:lstStyle/>
          <a:p>
            <a:r>
              <a:rPr lang="en-US" b="0" i="0" dirty="0">
                <a:solidFill>
                  <a:schemeClr val="accent1"/>
                </a:solidFill>
                <a:effectLst/>
                <a:latin typeface="-apple-system"/>
              </a:rPr>
              <a:t>An insurance policy is an arrangement by which a company undertakes to provide a guarantee of compensation for specified loss, damage, illness, or death in return for the payment of a specified premium. There are multiple factors that play a major role in capturing customers for any insurance policy. Here we have information about demographics such as age, gender, region code, and vehicle damage, vehicle age, annual premium, policy sourcing channel. Based on the previous trend, this data analysis and prediction with machine learning models can help us understand and predict the data.</a:t>
            </a:r>
            <a:endParaRPr lang="en-IN" dirty="0">
              <a:solidFill>
                <a:schemeClr val="accent1"/>
              </a:solidFill>
            </a:endParaRPr>
          </a:p>
        </p:txBody>
      </p:sp>
    </p:spTree>
    <p:extLst>
      <p:ext uri="{BB962C8B-B14F-4D97-AF65-F5344CB8AC3E}">
        <p14:creationId xmlns:p14="http://schemas.microsoft.com/office/powerpoint/2010/main" val="177553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552F-90D3-FCE4-0B84-8B51BDA586C7}"/>
              </a:ext>
            </a:extLst>
          </p:cNvPr>
          <p:cNvSpPr>
            <a:spLocks noGrp="1"/>
          </p:cNvSpPr>
          <p:nvPr>
            <p:ph type="title"/>
          </p:nvPr>
        </p:nvSpPr>
        <p:spPr>
          <a:xfrm>
            <a:off x="838200" y="0"/>
            <a:ext cx="10515600" cy="821094"/>
          </a:xfrm>
        </p:spPr>
        <p:txBody>
          <a:bodyPr>
            <a:normAutofit/>
          </a:bodyPr>
          <a:lstStyle/>
          <a:p>
            <a:r>
              <a:rPr lang="en-US" dirty="0">
                <a:solidFill>
                  <a:srgbClr val="FF0000"/>
                </a:solidFill>
              </a:rPr>
              <a:t>                         CONCLUSION</a:t>
            </a:r>
            <a:endParaRPr lang="en-IN" dirty="0">
              <a:solidFill>
                <a:srgbClr val="FF0000"/>
              </a:solidFill>
            </a:endParaRPr>
          </a:p>
        </p:txBody>
      </p:sp>
      <p:sp>
        <p:nvSpPr>
          <p:cNvPr id="3" name="Content Placeholder 2">
            <a:extLst>
              <a:ext uri="{FF2B5EF4-FFF2-40B4-BE49-F238E27FC236}">
                <a16:creationId xmlns:a16="http://schemas.microsoft.com/office/drawing/2014/main" id="{DD5EBBE4-B98A-5333-0ACB-4A4B5D6BAB04}"/>
              </a:ext>
            </a:extLst>
          </p:cNvPr>
          <p:cNvSpPr>
            <a:spLocks noGrp="1"/>
          </p:cNvSpPr>
          <p:nvPr>
            <p:ph idx="1"/>
          </p:nvPr>
        </p:nvSpPr>
        <p:spPr>
          <a:xfrm>
            <a:off x="671804" y="1007706"/>
            <a:ext cx="10681996" cy="5169257"/>
          </a:xfrm>
        </p:spPr>
        <p:txBody>
          <a:bodyPr>
            <a:normAutofit lnSpcReduction="10000"/>
          </a:bodyPr>
          <a:lstStyle/>
          <a:p>
            <a:r>
              <a:rPr lang="en-US" dirty="0">
                <a:solidFill>
                  <a:schemeClr val="accent1"/>
                </a:solidFill>
                <a:latin typeface="Roboto" panose="02000000000000000000" pitchFamily="2" charset="0"/>
              </a:rPr>
              <a:t>C</a:t>
            </a:r>
            <a:r>
              <a:rPr lang="en-US" b="0" i="0" dirty="0">
                <a:solidFill>
                  <a:schemeClr val="accent1"/>
                </a:solidFill>
                <a:effectLst/>
                <a:latin typeface="Roboto" panose="02000000000000000000" pitchFamily="2" charset="0"/>
              </a:rPr>
              <a:t>ustomers belonging to </a:t>
            </a:r>
            <a:r>
              <a:rPr lang="en-US" b="0" i="0" dirty="0" err="1">
                <a:solidFill>
                  <a:schemeClr val="accent1"/>
                </a:solidFill>
                <a:effectLst/>
                <a:latin typeface="Roboto" panose="02000000000000000000" pitchFamily="2" charset="0"/>
              </a:rPr>
              <a:t>youngAge</a:t>
            </a:r>
            <a:r>
              <a:rPr lang="en-US" b="0" i="0" dirty="0">
                <a:solidFill>
                  <a:schemeClr val="accent1"/>
                </a:solidFill>
                <a:effectLst/>
                <a:latin typeface="Roboto" panose="02000000000000000000" pitchFamily="2" charset="0"/>
              </a:rPr>
              <a:t> are more interested in vehicle response</a:t>
            </a:r>
            <a:r>
              <a:rPr lang="en-US" b="0" i="0" dirty="0">
                <a:solidFill>
                  <a:srgbClr val="212121"/>
                </a:solidFill>
                <a:effectLst/>
                <a:latin typeface="Roboto" panose="02000000000000000000" pitchFamily="2" charset="0"/>
              </a:rPr>
              <a:t>.</a:t>
            </a:r>
          </a:p>
          <a:p>
            <a:endParaRPr lang="en-US" b="0" i="0" dirty="0">
              <a:solidFill>
                <a:srgbClr val="212121"/>
              </a:solidFill>
              <a:effectLst/>
              <a:latin typeface="Roboto" panose="02000000000000000000" pitchFamily="2" charset="0"/>
            </a:endParaRPr>
          </a:p>
          <a:p>
            <a:r>
              <a:rPr lang="en-US" dirty="0">
                <a:solidFill>
                  <a:schemeClr val="accent1"/>
                </a:solidFill>
                <a:latin typeface="Roboto" panose="02000000000000000000" pitchFamily="2" charset="0"/>
              </a:rPr>
              <a:t>C</a:t>
            </a:r>
            <a:r>
              <a:rPr lang="en-US" b="0" i="0" dirty="0">
                <a:solidFill>
                  <a:schemeClr val="accent1"/>
                </a:solidFill>
                <a:effectLst/>
                <a:latin typeface="Roboto" panose="02000000000000000000" pitchFamily="2" charset="0"/>
              </a:rPr>
              <a:t>ustomers having vehicles older than 2 years are more likely to be interested in vehicle insurance.</a:t>
            </a:r>
          </a:p>
          <a:p>
            <a:pPr marL="0" indent="0">
              <a:buNone/>
            </a:pPr>
            <a:r>
              <a:rPr lang="en-US" b="0" i="0" dirty="0">
                <a:solidFill>
                  <a:schemeClr val="accent1"/>
                </a:solidFill>
                <a:effectLst/>
                <a:latin typeface="Roboto" panose="02000000000000000000" pitchFamily="2" charset="0"/>
              </a:rPr>
              <a:t> </a:t>
            </a:r>
          </a:p>
          <a:p>
            <a:r>
              <a:rPr lang="en-US" b="0" i="0" dirty="0">
                <a:solidFill>
                  <a:schemeClr val="accent1"/>
                </a:solidFill>
                <a:effectLst/>
                <a:latin typeface="Roboto" panose="02000000000000000000" pitchFamily="2" charset="0"/>
              </a:rPr>
              <a:t> Customers having damaged vehicles are more likely to be interested in vehicle insurance.</a:t>
            </a:r>
          </a:p>
          <a:p>
            <a:endParaRPr lang="en-US" b="0" i="0" dirty="0">
              <a:solidFill>
                <a:schemeClr val="accent1"/>
              </a:solidFill>
              <a:effectLst/>
              <a:latin typeface="Roboto" panose="02000000000000000000" pitchFamily="2" charset="0"/>
            </a:endParaRPr>
          </a:p>
          <a:p>
            <a:r>
              <a:rPr lang="en-US" b="0" i="0" dirty="0" err="1">
                <a:solidFill>
                  <a:schemeClr val="accent1"/>
                </a:solidFill>
                <a:effectLst/>
                <a:latin typeface="Roboto" panose="02000000000000000000" pitchFamily="2" charset="0"/>
              </a:rPr>
              <a:t>Previously_Insured</a:t>
            </a:r>
            <a:r>
              <a:rPr lang="en-US" b="0" i="0" dirty="0">
                <a:solidFill>
                  <a:schemeClr val="accent1"/>
                </a:solidFill>
                <a:effectLst/>
                <a:latin typeface="Roboto" panose="02000000000000000000" pitchFamily="2" charset="0"/>
              </a:rPr>
              <a:t> is the most important feature and has the highest impact on the dependent feature and there is no correlation between the two numeric features.</a:t>
            </a:r>
          </a:p>
          <a:p>
            <a:endParaRPr lang="en-US" b="0" i="0" dirty="0">
              <a:solidFill>
                <a:schemeClr val="accent1"/>
              </a:solidFill>
              <a:effectLst/>
              <a:latin typeface="Roboto" panose="02000000000000000000" pitchFamily="2" charset="0"/>
            </a:endParaRPr>
          </a:p>
          <a:p>
            <a:endParaRPr lang="en-IN" dirty="0">
              <a:solidFill>
                <a:schemeClr val="accent1"/>
              </a:solidFill>
            </a:endParaRPr>
          </a:p>
        </p:txBody>
      </p:sp>
    </p:spTree>
    <p:extLst>
      <p:ext uri="{BB962C8B-B14F-4D97-AF65-F5344CB8AC3E}">
        <p14:creationId xmlns:p14="http://schemas.microsoft.com/office/powerpoint/2010/main" val="105858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F50B-41F1-9D5C-E03F-ED874DDF2FBD}"/>
              </a:ext>
            </a:extLst>
          </p:cNvPr>
          <p:cNvSpPr>
            <a:spLocks noGrp="1"/>
          </p:cNvSpPr>
          <p:nvPr>
            <p:ph type="title"/>
          </p:nvPr>
        </p:nvSpPr>
        <p:spPr>
          <a:xfrm>
            <a:off x="979714" y="365126"/>
            <a:ext cx="10374086" cy="901268"/>
          </a:xfrm>
        </p:spPr>
        <p:txBody>
          <a:bodyPr/>
          <a:lstStyle/>
          <a:p>
            <a:r>
              <a:rPr lang="en-US" dirty="0">
                <a:solidFill>
                  <a:srgbClr val="FF0000"/>
                </a:solidFill>
              </a:rPr>
              <a:t>                         CHALLENGE</a:t>
            </a:r>
            <a:endParaRPr lang="en-IN" dirty="0">
              <a:solidFill>
                <a:srgbClr val="FF0000"/>
              </a:solidFill>
            </a:endParaRPr>
          </a:p>
        </p:txBody>
      </p:sp>
      <p:sp>
        <p:nvSpPr>
          <p:cNvPr id="3" name="Content Placeholder 2">
            <a:extLst>
              <a:ext uri="{FF2B5EF4-FFF2-40B4-BE49-F238E27FC236}">
                <a16:creationId xmlns:a16="http://schemas.microsoft.com/office/drawing/2014/main" id="{97B873E9-9945-87CB-CF78-53ED9D5E6D34}"/>
              </a:ext>
            </a:extLst>
          </p:cNvPr>
          <p:cNvSpPr>
            <a:spLocks noGrp="1"/>
          </p:cNvSpPr>
          <p:nvPr>
            <p:ph idx="1"/>
          </p:nvPr>
        </p:nvSpPr>
        <p:spPr>
          <a:xfrm>
            <a:off x="838200" y="1266394"/>
            <a:ext cx="5161384" cy="5293026"/>
          </a:xfrm>
        </p:spPr>
        <p:txBody>
          <a:bodyPr>
            <a:normAutofit lnSpcReduction="10000"/>
          </a:bodyPr>
          <a:lstStyle/>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Data set was not easy to understand and manipulate.</a:t>
            </a:r>
            <a:endParaRPr lang="en-US" sz="2800" b="0" i="0" u="none" strike="noStrike" cap="none" dirty="0">
              <a:solidFill>
                <a:schemeClr val="accent1"/>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Challenging to identify and fit the right model for tha data due to the problem is Binary nature.</a:t>
            </a:r>
          </a:p>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Identifying the key factors and deciding best fit models after getting results of models.</a:t>
            </a:r>
            <a:endParaRPr lang="en-US" sz="2800" b="0" i="0" u="none" strike="noStrike" cap="none" dirty="0">
              <a:solidFill>
                <a:schemeClr val="accent1"/>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We were unable to do visualization and fitting of model easily due to bulk and running models were taking lot of time.</a:t>
            </a:r>
          </a:p>
          <a:p>
            <a:pPr marL="0" indent="0">
              <a:buNone/>
            </a:pPr>
            <a:endParaRPr lang="en-IN" dirty="0"/>
          </a:p>
        </p:txBody>
      </p:sp>
      <p:pic>
        <p:nvPicPr>
          <p:cNvPr id="7" name="Picture 6">
            <a:extLst>
              <a:ext uri="{FF2B5EF4-FFF2-40B4-BE49-F238E27FC236}">
                <a16:creationId xmlns:a16="http://schemas.microsoft.com/office/drawing/2014/main" id="{3954BFAF-582F-E84D-1727-35470318C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370" y="1266393"/>
            <a:ext cx="4609588" cy="3622848"/>
          </a:xfrm>
          <a:prstGeom prst="rect">
            <a:avLst/>
          </a:prstGeom>
        </p:spPr>
      </p:pic>
    </p:spTree>
    <p:extLst>
      <p:ext uri="{BB962C8B-B14F-4D97-AF65-F5344CB8AC3E}">
        <p14:creationId xmlns:p14="http://schemas.microsoft.com/office/powerpoint/2010/main" val="514523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E2A318-552D-85C8-3298-E2D657FF6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643813"/>
            <a:ext cx="9582539" cy="4693298"/>
          </a:xfrm>
          <a:prstGeom prst="rect">
            <a:avLst/>
          </a:prstGeom>
        </p:spPr>
      </p:pic>
    </p:spTree>
    <p:extLst>
      <p:ext uri="{BB962C8B-B14F-4D97-AF65-F5344CB8AC3E}">
        <p14:creationId xmlns:p14="http://schemas.microsoft.com/office/powerpoint/2010/main" val="354524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1F57-91D9-4FB7-B279-83EA5B4199B9}"/>
              </a:ext>
            </a:extLst>
          </p:cNvPr>
          <p:cNvSpPr>
            <a:spLocks noGrp="1"/>
          </p:cNvSpPr>
          <p:nvPr>
            <p:ph type="title"/>
          </p:nvPr>
        </p:nvSpPr>
        <p:spPr/>
        <p:txBody>
          <a:bodyPr/>
          <a:lstStyle/>
          <a:p>
            <a:r>
              <a:rPr lang="en-US" dirty="0">
                <a:solidFill>
                  <a:srgbClr val="FF0000"/>
                </a:solidFill>
              </a:rPr>
              <a:t>                        CONTENT</a:t>
            </a:r>
            <a:endParaRPr lang="en-IN" dirty="0">
              <a:solidFill>
                <a:srgbClr val="FF0000"/>
              </a:solidFill>
            </a:endParaRPr>
          </a:p>
        </p:txBody>
      </p:sp>
      <p:sp>
        <p:nvSpPr>
          <p:cNvPr id="3" name="Content Placeholder 2">
            <a:extLst>
              <a:ext uri="{FF2B5EF4-FFF2-40B4-BE49-F238E27FC236}">
                <a16:creationId xmlns:a16="http://schemas.microsoft.com/office/drawing/2014/main" id="{DFA4C1C7-9A07-DB96-ACEB-9FB41E04D545}"/>
              </a:ext>
            </a:extLst>
          </p:cNvPr>
          <p:cNvSpPr>
            <a:spLocks noGrp="1"/>
          </p:cNvSpPr>
          <p:nvPr>
            <p:ph idx="1"/>
          </p:nvPr>
        </p:nvSpPr>
        <p:spPr>
          <a:xfrm>
            <a:off x="838199" y="1825625"/>
            <a:ext cx="3864429" cy="4351338"/>
          </a:xfrm>
        </p:spPr>
        <p:txBody>
          <a:bodyPr>
            <a:normAutofit/>
          </a:bodyPr>
          <a:lstStyle/>
          <a:p>
            <a:r>
              <a:rPr lang="en-US" dirty="0">
                <a:solidFill>
                  <a:schemeClr val="accent1"/>
                </a:solidFill>
              </a:rPr>
              <a:t>PROBLEM STATEMENT</a:t>
            </a:r>
          </a:p>
          <a:p>
            <a:r>
              <a:rPr lang="en-US" dirty="0">
                <a:solidFill>
                  <a:schemeClr val="accent1"/>
                </a:solidFill>
              </a:rPr>
              <a:t>DATA DISCRIPTION</a:t>
            </a:r>
          </a:p>
          <a:p>
            <a:r>
              <a:rPr lang="en-US" dirty="0">
                <a:solidFill>
                  <a:schemeClr val="accent1"/>
                </a:solidFill>
              </a:rPr>
              <a:t>EDA</a:t>
            </a:r>
          </a:p>
          <a:p>
            <a:r>
              <a:rPr lang="en-US" dirty="0">
                <a:solidFill>
                  <a:schemeClr val="accent1"/>
                </a:solidFill>
              </a:rPr>
              <a:t>FEATURE SELECTION</a:t>
            </a:r>
          </a:p>
          <a:p>
            <a:r>
              <a:rPr lang="en-US" dirty="0">
                <a:solidFill>
                  <a:schemeClr val="accent1"/>
                </a:solidFill>
              </a:rPr>
              <a:t>BEST MODEL FOR PREDICTION</a:t>
            </a:r>
          </a:p>
          <a:p>
            <a:r>
              <a:rPr lang="en-US" dirty="0">
                <a:solidFill>
                  <a:schemeClr val="accent1"/>
                </a:solidFill>
              </a:rPr>
              <a:t>CONCLUSION</a:t>
            </a:r>
          </a:p>
          <a:p>
            <a:r>
              <a:rPr lang="en-US" dirty="0">
                <a:solidFill>
                  <a:schemeClr val="accent1"/>
                </a:solidFill>
              </a:rPr>
              <a:t>CHALLENGES</a:t>
            </a:r>
            <a:endParaRPr lang="en-IN" dirty="0">
              <a:solidFill>
                <a:schemeClr val="accent1"/>
              </a:solidFill>
            </a:endParaRPr>
          </a:p>
        </p:txBody>
      </p:sp>
    </p:spTree>
    <p:extLst>
      <p:ext uri="{BB962C8B-B14F-4D97-AF65-F5344CB8AC3E}">
        <p14:creationId xmlns:p14="http://schemas.microsoft.com/office/powerpoint/2010/main" val="20953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714C-F9A5-1FBF-6F0E-9C7EC745510C}"/>
              </a:ext>
            </a:extLst>
          </p:cNvPr>
          <p:cNvSpPr>
            <a:spLocks noGrp="1"/>
          </p:cNvSpPr>
          <p:nvPr>
            <p:ph type="title"/>
          </p:nvPr>
        </p:nvSpPr>
        <p:spPr/>
        <p:txBody>
          <a:bodyPr/>
          <a:lstStyle/>
          <a:p>
            <a:r>
              <a:rPr lang="en-US" dirty="0">
                <a:solidFill>
                  <a:srgbClr val="FF0000"/>
                </a:solidFill>
              </a:rPr>
              <a:t>PROBLEM STATEMENT</a:t>
            </a:r>
            <a:endParaRPr lang="en-IN" dirty="0">
              <a:solidFill>
                <a:srgbClr val="FF0000"/>
              </a:solidFill>
            </a:endParaRPr>
          </a:p>
        </p:txBody>
      </p:sp>
      <p:sp>
        <p:nvSpPr>
          <p:cNvPr id="3" name="Content Placeholder 2">
            <a:extLst>
              <a:ext uri="{FF2B5EF4-FFF2-40B4-BE49-F238E27FC236}">
                <a16:creationId xmlns:a16="http://schemas.microsoft.com/office/drawing/2014/main" id="{22BE217E-EDC2-F965-6961-ED00CF3F191D}"/>
              </a:ext>
            </a:extLst>
          </p:cNvPr>
          <p:cNvSpPr>
            <a:spLocks noGrp="1"/>
          </p:cNvSpPr>
          <p:nvPr>
            <p:ph idx="1"/>
          </p:nvPr>
        </p:nvSpPr>
        <p:spPr>
          <a:xfrm>
            <a:off x="0" y="1825625"/>
            <a:ext cx="7366000" cy="4351338"/>
          </a:xfrm>
        </p:spPr>
        <p:txBody>
          <a:bodyPr/>
          <a:lstStyle/>
          <a:p>
            <a:r>
              <a:rPr lang="en-US" b="0" i="0" dirty="0">
                <a:solidFill>
                  <a:schemeClr val="accent1"/>
                </a:solidFill>
                <a:effectLst/>
                <a:latin typeface="-apple-system"/>
              </a:rPr>
              <a:t>Our client is an insurance company that has provided Health Insurance to it's customers. Now they need your help in building a model to predict whether the policyholders (customers) from the past year will also be interested in Vehicle insurance provided by the company. An insurance policy is an agreement by which a company undertakes to provide a guarantee of compensation for specified loss, damage, illness, or death in return for the payment of a specified premium.</a:t>
            </a:r>
            <a:endParaRPr lang="en-IN" dirty="0">
              <a:solidFill>
                <a:schemeClr val="accent1"/>
              </a:solidFill>
            </a:endParaRPr>
          </a:p>
        </p:txBody>
      </p:sp>
      <p:pic>
        <p:nvPicPr>
          <p:cNvPr id="6" name="Picture 5">
            <a:extLst>
              <a:ext uri="{FF2B5EF4-FFF2-40B4-BE49-F238E27FC236}">
                <a16:creationId xmlns:a16="http://schemas.microsoft.com/office/drawing/2014/main" id="{3A993B0E-466D-09FC-8EAF-2C0750552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0" y="873760"/>
            <a:ext cx="4663440" cy="5384800"/>
          </a:xfrm>
          <a:prstGeom prst="rect">
            <a:avLst/>
          </a:prstGeom>
        </p:spPr>
      </p:pic>
    </p:spTree>
    <p:extLst>
      <p:ext uri="{BB962C8B-B14F-4D97-AF65-F5344CB8AC3E}">
        <p14:creationId xmlns:p14="http://schemas.microsoft.com/office/powerpoint/2010/main" val="139549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A655-DD67-6E0B-B40E-8FD5995797C7}"/>
              </a:ext>
            </a:extLst>
          </p:cNvPr>
          <p:cNvSpPr>
            <a:spLocks noGrp="1"/>
          </p:cNvSpPr>
          <p:nvPr>
            <p:ph type="title"/>
          </p:nvPr>
        </p:nvSpPr>
        <p:spPr/>
        <p:txBody>
          <a:bodyPr/>
          <a:lstStyle/>
          <a:p>
            <a:r>
              <a:rPr lang="en-US" dirty="0">
                <a:solidFill>
                  <a:srgbClr val="FF0000"/>
                </a:solidFill>
              </a:rPr>
              <a:t>                    DATA DISCRIPTION</a:t>
            </a:r>
            <a:endParaRPr lang="en-IN" dirty="0">
              <a:solidFill>
                <a:srgbClr val="FF0000"/>
              </a:solidFill>
            </a:endParaRPr>
          </a:p>
        </p:txBody>
      </p:sp>
      <p:sp>
        <p:nvSpPr>
          <p:cNvPr id="3" name="Content Placeholder 2">
            <a:extLst>
              <a:ext uri="{FF2B5EF4-FFF2-40B4-BE49-F238E27FC236}">
                <a16:creationId xmlns:a16="http://schemas.microsoft.com/office/drawing/2014/main" id="{73814435-063E-082C-1C90-A7EB3A855428}"/>
              </a:ext>
            </a:extLst>
          </p:cNvPr>
          <p:cNvSpPr>
            <a:spLocks noGrp="1"/>
          </p:cNvSpPr>
          <p:nvPr>
            <p:ph idx="1"/>
          </p:nvPr>
        </p:nvSpPr>
        <p:spPr>
          <a:xfrm>
            <a:off x="838200" y="1502229"/>
            <a:ext cx="10515600" cy="4674734"/>
          </a:xfrm>
        </p:spPr>
        <p:txBody>
          <a:bodyPr>
            <a:normAutofit fontScale="62500" lnSpcReduction="20000"/>
          </a:bodyPr>
          <a:lstStyle/>
          <a:p>
            <a:pPr algn="l">
              <a:buFont typeface="+mj-lt"/>
              <a:buAutoNum type="arabicPeriod"/>
            </a:pPr>
            <a:r>
              <a:rPr lang="en-US" b="0" i="0" dirty="0">
                <a:solidFill>
                  <a:srgbClr val="FF0000"/>
                </a:solidFill>
                <a:effectLst/>
                <a:latin typeface="Roboto" panose="02000000000000000000" pitchFamily="2" charset="0"/>
              </a:rPr>
              <a:t>id : </a:t>
            </a:r>
            <a:r>
              <a:rPr lang="en-US" b="0" i="0" dirty="0">
                <a:solidFill>
                  <a:schemeClr val="accent1"/>
                </a:solidFill>
                <a:effectLst/>
                <a:latin typeface="Roboto" panose="02000000000000000000" pitchFamily="2" charset="0"/>
              </a:rPr>
              <a:t>Unique ID for the customer</a:t>
            </a:r>
          </a:p>
          <a:p>
            <a:pPr algn="l">
              <a:buFont typeface="+mj-lt"/>
              <a:buAutoNum type="arabicPeriod"/>
            </a:pPr>
            <a:r>
              <a:rPr lang="en-US" b="0" i="0" dirty="0">
                <a:solidFill>
                  <a:srgbClr val="FF0000"/>
                </a:solidFill>
                <a:effectLst/>
                <a:latin typeface="Roboto" panose="02000000000000000000" pitchFamily="2" charset="0"/>
              </a:rPr>
              <a:t>Gender </a:t>
            </a:r>
            <a:r>
              <a:rPr lang="en-US" b="0" i="0" dirty="0">
                <a:solidFill>
                  <a:srgbClr val="212121"/>
                </a:solidFill>
                <a:effectLst/>
                <a:latin typeface="Roboto" panose="02000000000000000000" pitchFamily="2" charset="0"/>
              </a:rPr>
              <a:t>: </a:t>
            </a:r>
            <a:r>
              <a:rPr lang="en-US" b="0" i="0" dirty="0">
                <a:solidFill>
                  <a:schemeClr val="accent1"/>
                </a:solidFill>
                <a:effectLst/>
                <a:latin typeface="Roboto" panose="02000000000000000000" pitchFamily="2" charset="0"/>
              </a:rPr>
              <a:t>Gender of the customer</a:t>
            </a:r>
          </a:p>
          <a:p>
            <a:pPr algn="l">
              <a:buFont typeface="+mj-lt"/>
              <a:buAutoNum type="arabicPeriod"/>
            </a:pPr>
            <a:r>
              <a:rPr lang="en-US" b="0" i="0" dirty="0">
                <a:solidFill>
                  <a:srgbClr val="FF0000"/>
                </a:solidFill>
                <a:effectLst/>
                <a:latin typeface="Roboto" panose="02000000000000000000" pitchFamily="2" charset="0"/>
              </a:rPr>
              <a:t>Age : </a:t>
            </a:r>
            <a:r>
              <a:rPr lang="en-US" b="0" i="0" dirty="0">
                <a:solidFill>
                  <a:schemeClr val="accent1"/>
                </a:solidFill>
                <a:effectLst/>
                <a:latin typeface="Roboto" panose="02000000000000000000" pitchFamily="2" charset="0"/>
              </a:rPr>
              <a:t>Age of the customer</a:t>
            </a:r>
          </a:p>
          <a:p>
            <a:pPr algn="l">
              <a:buFont typeface="+mj-lt"/>
              <a:buAutoNum type="arabicPeriod"/>
            </a:pPr>
            <a:r>
              <a:rPr lang="en-US" b="0" i="0" dirty="0" err="1">
                <a:solidFill>
                  <a:srgbClr val="FF0000"/>
                </a:solidFill>
                <a:effectLst/>
                <a:latin typeface="Roboto" panose="02000000000000000000" pitchFamily="2" charset="0"/>
              </a:rPr>
              <a:t>Driving_License</a:t>
            </a:r>
            <a:r>
              <a:rPr lang="en-US" b="0" i="0" dirty="0">
                <a:solidFill>
                  <a:srgbClr val="FF0000"/>
                </a:solidFill>
                <a:effectLst/>
                <a:latin typeface="Roboto" panose="02000000000000000000" pitchFamily="2" charset="0"/>
              </a:rPr>
              <a:t> 0 </a:t>
            </a:r>
            <a:r>
              <a:rPr lang="en-US" b="0" i="0" dirty="0">
                <a:solidFill>
                  <a:srgbClr val="212121"/>
                </a:solidFill>
                <a:effectLst/>
                <a:latin typeface="Roboto" panose="02000000000000000000" pitchFamily="2" charset="0"/>
              </a:rPr>
              <a:t>: </a:t>
            </a:r>
            <a:r>
              <a:rPr lang="en-US" b="0" i="0" dirty="0">
                <a:solidFill>
                  <a:schemeClr val="accent1"/>
                </a:solidFill>
                <a:effectLst/>
                <a:latin typeface="Roboto" panose="02000000000000000000" pitchFamily="2" charset="0"/>
              </a:rPr>
              <a:t>Customer does not have </a:t>
            </a:r>
            <a:r>
              <a:rPr lang="en-US" b="0" i="0" dirty="0">
                <a:solidFill>
                  <a:srgbClr val="FF0000"/>
                </a:solidFill>
                <a:effectLst/>
                <a:latin typeface="Roboto" panose="02000000000000000000" pitchFamily="2" charset="0"/>
              </a:rPr>
              <a:t>DL, 1 : </a:t>
            </a:r>
            <a:r>
              <a:rPr lang="en-US" b="0" i="0" dirty="0">
                <a:solidFill>
                  <a:schemeClr val="accent1"/>
                </a:solidFill>
                <a:effectLst/>
                <a:latin typeface="Roboto" panose="02000000000000000000" pitchFamily="2" charset="0"/>
              </a:rPr>
              <a:t>Customer already has DL</a:t>
            </a:r>
          </a:p>
          <a:p>
            <a:pPr algn="l">
              <a:buFont typeface="+mj-lt"/>
              <a:buAutoNum type="arabicPeriod"/>
            </a:pPr>
            <a:r>
              <a:rPr lang="en-US" b="0" i="0" dirty="0" err="1">
                <a:solidFill>
                  <a:srgbClr val="FF0000"/>
                </a:solidFill>
                <a:effectLst/>
                <a:latin typeface="Roboto" panose="02000000000000000000" pitchFamily="2" charset="0"/>
              </a:rPr>
              <a:t>Region_Code</a:t>
            </a:r>
            <a:r>
              <a:rPr lang="en-US" b="0" i="0" dirty="0">
                <a:solidFill>
                  <a:srgbClr val="FF0000"/>
                </a:solidFill>
                <a:effectLst/>
                <a:latin typeface="Roboto" panose="02000000000000000000" pitchFamily="2" charset="0"/>
              </a:rPr>
              <a:t> : </a:t>
            </a:r>
            <a:r>
              <a:rPr lang="en-US" b="0" i="0" dirty="0">
                <a:solidFill>
                  <a:schemeClr val="accent1"/>
                </a:solidFill>
                <a:effectLst/>
                <a:latin typeface="Roboto" panose="02000000000000000000" pitchFamily="2" charset="0"/>
              </a:rPr>
              <a:t>Unique code for the region of the customer</a:t>
            </a:r>
          </a:p>
          <a:p>
            <a:pPr algn="l">
              <a:buFont typeface="+mj-lt"/>
              <a:buAutoNum type="arabicPeriod"/>
            </a:pPr>
            <a:r>
              <a:rPr lang="en-US" b="0" i="0" dirty="0" err="1">
                <a:solidFill>
                  <a:srgbClr val="FF0000"/>
                </a:solidFill>
                <a:effectLst/>
                <a:latin typeface="Roboto" panose="02000000000000000000" pitchFamily="2" charset="0"/>
              </a:rPr>
              <a:t>Previously_Insured</a:t>
            </a:r>
            <a:r>
              <a:rPr lang="en-US" b="0" i="0" dirty="0">
                <a:solidFill>
                  <a:srgbClr val="FF0000"/>
                </a:solidFill>
                <a:effectLst/>
                <a:latin typeface="Roboto" panose="02000000000000000000" pitchFamily="2" charset="0"/>
              </a:rPr>
              <a:t> : 1 : </a:t>
            </a:r>
            <a:r>
              <a:rPr lang="en-US" b="0" i="0" dirty="0">
                <a:solidFill>
                  <a:schemeClr val="accent1"/>
                </a:solidFill>
                <a:effectLst/>
                <a:latin typeface="Roboto" panose="02000000000000000000" pitchFamily="2" charset="0"/>
              </a:rPr>
              <a:t>Customer already has Vehicle Insurance</a:t>
            </a:r>
            <a:r>
              <a:rPr lang="en-US" b="0" i="0" dirty="0">
                <a:solidFill>
                  <a:srgbClr val="212121"/>
                </a:solidFill>
                <a:effectLst/>
                <a:latin typeface="Roboto" panose="02000000000000000000" pitchFamily="2" charset="0"/>
              </a:rPr>
              <a:t>, </a:t>
            </a:r>
            <a:r>
              <a:rPr lang="en-US" b="0" i="0" dirty="0">
                <a:solidFill>
                  <a:srgbClr val="FF0000"/>
                </a:solidFill>
                <a:effectLst/>
                <a:latin typeface="Roboto" panose="02000000000000000000" pitchFamily="2" charset="0"/>
              </a:rPr>
              <a:t>0 : </a:t>
            </a:r>
            <a:r>
              <a:rPr lang="en-US" b="0" i="0" dirty="0">
                <a:solidFill>
                  <a:schemeClr val="accent1"/>
                </a:solidFill>
                <a:effectLst/>
                <a:latin typeface="Roboto" panose="02000000000000000000" pitchFamily="2" charset="0"/>
              </a:rPr>
              <a:t>Customer doesn't have Vehicle Insurance</a:t>
            </a:r>
          </a:p>
          <a:p>
            <a:pPr algn="l">
              <a:buFont typeface="+mj-lt"/>
              <a:buAutoNum type="arabicPeriod"/>
            </a:pPr>
            <a:r>
              <a:rPr lang="en-US" b="0" i="0" dirty="0" err="1">
                <a:solidFill>
                  <a:srgbClr val="FF0000"/>
                </a:solidFill>
                <a:effectLst/>
                <a:latin typeface="Roboto" panose="02000000000000000000" pitchFamily="2" charset="0"/>
              </a:rPr>
              <a:t>Vehicle_Age</a:t>
            </a:r>
            <a:r>
              <a:rPr lang="en-US" b="0" i="0" dirty="0">
                <a:solidFill>
                  <a:srgbClr val="FF0000"/>
                </a:solidFill>
                <a:effectLst/>
                <a:latin typeface="Roboto" panose="02000000000000000000" pitchFamily="2" charset="0"/>
              </a:rPr>
              <a:t> : </a:t>
            </a:r>
            <a:r>
              <a:rPr lang="en-US" b="0" i="0" dirty="0">
                <a:solidFill>
                  <a:schemeClr val="accent1"/>
                </a:solidFill>
                <a:effectLst/>
                <a:latin typeface="Roboto" panose="02000000000000000000" pitchFamily="2" charset="0"/>
              </a:rPr>
              <a:t>Age of the Vehicle</a:t>
            </a:r>
          </a:p>
          <a:p>
            <a:pPr algn="l">
              <a:buFont typeface="+mj-lt"/>
              <a:buAutoNum type="arabicPeriod"/>
            </a:pPr>
            <a:r>
              <a:rPr lang="en-US" b="0" i="0" dirty="0" err="1">
                <a:solidFill>
                  <a:srgbClr val="FF0000"/>
                </a:solidFill>
                <a:effectLst/>
                <a:latin typeface="Roboto" panose="02000000000000000000" pitchFamily="2" charset="0"/>
              </a:rPr>
              <a:t>Vehicle_Damage</a:t>
            </a:r>
            <a:r>
              <a:rPr lang="en-US" b="0" i="0" dirty="0">
                <a:solidFill>
                  <a:srgbClr val="FF0000"/>
                </a:solidFill>
                <a:effectLst/>
                <a:latin typeface="Roboto" panose="02000000000000000000" pitchFamily="2" charset="0"/>
              </a:rPr>
              <a:t> :1 : </a:t>
            </a:r>
            <a:r>
              <a:rPr lang="en-US" b="0" i="0" dirty="0">
                <a:solidFill>
                  <a:schemeClr val="accent1"/>
                </a:solidFill>
                <a:effectLst/>
                <a:latin typeface="Roboto" panose="02000000000000000000" pitchFamily="2" charset="0"/>
              </a:rPr>
              <a:t>Customer got his/her vehicle damaged in the past. </a:t>
            </a:r>
            <a:r>
              <a:rPr lang="en-US" b="0" i="0" dirty="0">
                <a:solidFill>
                  <a:srgbClr val="FF0000"/>
                </a:solidFill>
                <a:effectLst/>
                <a:latin typeface="Roboto" panose="02000000000000000000" pitchFamily="2" charset="0"/>
              </a:rPr>
              <a:t>0 : </a:t>
            </a:r>
            <a:r>
              <a:rPr lang="en-US" b="0" i="0" dirty="0">
                <a:solidFill>
                  <a:schemeClr val="accent1"/>
                </a:solidFill>
                <a:effectLst/>
                <a:latin typeface="Roboto" panose="02000000000000000000" pitchFamily="2" charset="0"/>
              </a:rPr>
              <a:t>Customer didn't get his/her vehicle damaged in the past.</a:t>
            </a:r>
          </a:p>
          <a:p>
            <a:pPr algn="l">
              <a:buFont typeface="+mj-lt"/>
              <a:buAutoNum type="arabicPeriod"/>
            </a:pPr>
            <a:r>
              <a:rPr lang="en-US" b="0" i="0" dirty="0" err="1">
                <a:solidFill>
                  <a:srgbClr val="FF0000"/>
                </a:solidFill>
                <a:effectLst/>
                <a:latin typeface="Roboto" panose="02000000000000000000" pitchFamily="2" charset="0"/>
              </a:rPr>
              <a:t>Annual_Premium</a:t>
            </a:r>
            <a:r>
              <a:rPr lang="en-US" b="0" i="0" dirty="0">
                <a:solidFill>
                  <a:srgbClr val="FF0000"/>
                </a:solidFill>
                <a:effectLst/>
                <a:latin typeface="Roboto" panose="02000000000000000000" pitchFamily="2" charset="0"/>
              </a:rPr>
              <a:t> : </a:t>
            </a:r>
            <a:r>
              <a:rPr lang="en-US" b="0" i="0" dirty="0">
                <a:solidFill>
                  <a:schemeClr val="accent1"/>
                </a:solidFill>
                <a:effectLst/>
                <a:latin typeface="Roboto" panose="02000000000000000000" pitchFamily="2" charset="0"/>
              </a:rPr>
              <a:t>The amount customer needs to pay as premium in the year</a:t>
            </a:r>
          </a:p>
          <a:p>
            <a:pPr algn="l">
              <a:buFont typeface="+mj-lt"/>
              <a:buAutoNum type="arabicPeriod"/>
            </a:pPr>
            <a:r>
              <a:rPr lang="en-US" b="0" i="0" dirty="0" err="1">
                <a:solidFill>
                  <a:srgbClr val="FF0000"/>
                </a:solidFill>
                <a:effectLst/>
                <a:latin typeface="Roboto" panose="02000000000000000000" pitchFamily="2" charset="0"/>
              </a:rPr>
              <a:t>PolicySalesChannel</a:t>
            </a:r>
            <a:r>
              <a:rPr lang="en-US" b="0" i="0" dirty="0">
                <a:solidFill>
                  <a:srgbClr val="FF0000"/>
                </a:solidFill>
                <a:effectLst/>
                <a:latin typeface="Roboto" panose="02000000000000000000" pitchFamily="2" charset="0"/>
              </a:rPr>
              <a:t> : </a:t>
            </a:r>
            <a:r>
              <a:rPr lang="en-US" b="0" i="0" dirty="0">
                <a:solidFill>
                  <a:schemeClr val="accent1"/>
                </a:solidFill>
                <a:effectLst/>
                <a:latin typeface="Roboto" panose="02000000000000000000" pitchFamily="2" charset="0"/>
              </a:rPr>
              <a:t>Anonymized Code for the channel of outreaching to the customer </a:t>
            </a:r>
            <a:r>
              <a:rPr lang="en-US" b="0" i="0" dirty="0" err="1">
                <a:solidFill>
                  <a:schemeClr val="accent1"/>
                </a:solidFill>
                <a:effectLst/>
                <a:latin typeface="Roboto" panose="02000000000000000000" pitchFamily="2" charset="0"/>
              </a:rPr>
              <a:t>ie</a:t>
            </a:r>
            <a:r>
              <a:rPr lang="en-US" b="0" i="0" dirty="0">
                <a:solidFill>
                  <a:schemeClr val="accent1"/>
                </a:solidFill>
                <a:effectLst/>
                <a:latin typeface="Roboto" panose="02000000000000000000" pitchFamily="2" charset="0"/>
              </a:rPr>
              <a:t>. Different Agents, Over Mail, Over Phone, In Person, etc.</a:t>
            </a:r>
          </a:p>
          <a:p>
            <a:pPr algn="l">
              <a:buFont typeface="+mj-lt"/>
              <a:buAutoNum type="arabicPeriod"/>
            </a:pPr>
            <a:r>
              <a:rPr lang="en-US" b="0" i="0" dirty="0">
                <a:solidFill>
                  <a:srgbClr val="FF0000"/>
                </a:solidFill>
                <a:effectLst/>
                <a:latin typeface="Roboto" panose="02000000000000000000" pitchFamily="2" charset="0"/>
              </a:rPr>
              <a:t>Vintage : </a:t>
            </a:r>
            <a:r>
              <a:rPr lang="en-US" b="0" i="0" dirty="0">
                <a:solidFill>
                  <a:schemeClr val="accent1"/>
                </a:solidFill>
                <a:effectLst/>
                <a:latin typeface="Roboto" panose="02000000000000000000" pitchFamily="2" charset="0"/>
              </a:rPr>
              <a:t>Number of Days, Customer has been associated with the company</a:t>
            </a:r>
          </a:p>
          <a:p>
            <a:pPr algn="l">
              <a:buFont typeface="+mj-lt"/>
              <a:buAutoNum type="arabicPeriod"/>
            </a:pPr>
            <a:r>
              <a:rPr lang="en-US" b="0" i="0" dirty="0">
                <a:solidFill>
                  <a:srgbClr val="FF0000"/>
                </a:solidFill>
                <a:effectLst/>
                <a:latin typeface="Roboto" panose="02000000000000000000" pitchFamily="2" charset="0"/>
              </a:rPr>
              <a:t>Response : 1 : </a:t>
            </a:r>
            <a:r>
              <a:rPr lang="en-US" b="0" i="0" dirty="0">
                <a:solidFill>
                  <a:schemeClr val="accent1"/>
                </a:solidFill>
                <a:effectLst/>
                <a:latin typeface="Roboto" panose="02000000000000000000" pitchFamily="2" charset="0"/>
              </a:rPr>
              <a:t>Customer is interested, </a:t>
            </a:r>
            <a:r>
              <a:rPr lang="en-US" b="0" i="0" dirty="0">
                <a:solidFill>
                  <a:srgbClr val="212121"/>
                </a:solidFill>
                <a:effectLst/>
                <a:latin typeface="Roboto" panose="02000000000000000000" pitchFamily="2" charset="0"/>
              </a:rPr>
              <a:t>0 : </a:t>
            </a:r>
            <a:r>
              <a:rPr lang="en-US" b="0" i="0" dirty="0">
                <a:solidFill>
                  <a:schemeClr val="accent1"/>
                </a:solidFill>
                <a:effectLst/>
                <a:latin typeface="Roboto" panose="02000000000000000000" pitchFamily="2" charset="0"/>
              </a:rPr>
              <a:t>Customer is not interested</a:t>
            </a:r>
          </a:p>
          <a:p>
            <a:endParaRPr lang="en-IN" dirty="0"/>
          </a:p>
        </p:txBody>
      </p:sp>
    </p:spTree>
    <p:extLst>
      <p:ext uri="{BB962C8B-B14F-4D97-AF65-F5344CB8AC3E}">
        <p14:creationId xmlns:p14="http://schemas.microsoft.com/office/powerpoint/2010/main" val="37659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DBC4-AC43-039D-0641-0761120DB0DF}"/>
              </a:ext>
            </a:extLst>
          </p:cNvPr>
          <p:cNvSpPr>
            <a:spLocks noGrp="1"/>
          </p:cNvSpPr>
          <p:nvPr>
            <p:ph type="title"/>
          </p:nvPr>
        </p:nvSpPr>
        <p:spPr/>
        <p:txBody>
          <a:bodyPr/>
          <a:lstStyle/>
          <a:p>
            <a:r>
              <a:rPr lang="en-US" dirty="0">
                <a:solidFill>
                  <a:srgbClr val="FF0000"/>
                </a:solidFill>
              </a:rPr>
              <a:t>                      OVERVIEW OF DATA</a:t>
            </a:r>
            <a:endParaRPr lang="en-IN" dirty="0">
              <a:solidFill>
                <a:srgbClr val="FF0000"/>
              </a:solidFill>
            </a:endParaRPr>
          </a:p>
        </p:txBody>
      </p:sp>
      <p:sp>
        <p:nvSpPr>
          <p:cNvPr id="7" name="Content Placeholder 6">
            <a:extLst>
              <a:ext uri="{FF2B5EF4-FFF2-40B4-BE49-F238E27FC236}">
                <a16:creationId xmlns:a16="http://schemas.microsoft.com/office/drawing/2014/main" id="{3ECC7B0A-F546-2704-9DCD-E1B127DBBD49}"/>
              </a:ext>
            </a:extLst>
          </p:cNvPr>
          <p:cNvSpPr>
            <a:spLocks noGrp="1"/>
          </p:cNvSpPr>
          <p:nvPr>
            <p:ph idx="1"/>
          </p:nvPr>
        </p:nvSpPr>
        <p:spPr>
          <a:xfrm>
            <a:off x="8089640" y="1362269"/>
            <a:ext cx="3264159" cy="4814694"/>
          </a:xfrm>
        </p:spPr>
        <p:txBody>
          <a:bodyPr/>
          <a:lstStyle/>
          <a:p>
            <a:r>
              <a:rPr lang="en-US" dirty="0">
                <a:solidFill>
                  <a:schemeClr val="accent1"/>
                </a:solidFill>
              </a:rPr>
              <a:t>There are  </a:t>
            </a:r>
            <a:r>
              <a:rPr lang="en-US" dirty="0">
                <a:solidFill>
                  <a:schemeClr val="tx1">
                    <a:lumMod val="50000"/>
                    <a:lumOff val="50000"/>
                  </a:schemeClr>
                </a:solidFill>
              </a:rPr>
              <a:t>381109</a:t>
            </a:r>
            <a:r>
              <a:rPr lang="en-US" dirty="0">
                <a:solidFill>
                  <a:schemeClr val="accent1"/>
                </a:solidFill>
              </a:rPr>
              <a:t> of rows present in the data set.</a:t>
            </a:r>
          </a:p>
          <a:p>
            <a:pPr marL="0" indent="0">
              <a:buNone/>
            </a:pPr>
            <a:r>
              <a:rPr lang="en-US" dirty="0"/>
              <a:t> </a:t>
            </a:r>
          </a:p>
          <a:p>
            <a:endParaRPr lang="en-US" dirty="0"/>
          </a:p>
          <a:p>
            <a:r>
              <a:rPr lang="en-US" dirty="0">
                <a:solidFill>
                  <a:schemeClr val="accent1"/>
                </a:solidFill>
              </a:rPr>
              <a:t>There are </a:t>
            </a:r>
            <a:r>
              <a:rPr lang="en-US" dirty="0">
                <a:solidFill>
                  <a:schemeClr val="tx1">
                    <a:lumMod val="50000"/>
                    <a:lumOff val="50000"/>
                  </a:schemeClr>
                </a:solidFill>
              </a:rPr>
              <a:t>12</a:t>
            </a:r>
            <a:r>
              <a:rPr lang="en-US" dirty="0">
                <a:solidFill>
                  <a:schemeClr val="accent1"/>
                </a:solidFill>
              </a:rPr>
              <a:t> columns present </a:t>
            </a:r>
            <a:r>
              <a:rPr lang="en-US" dirty="0" err="1">
                <a:solidFill>
                  <a:schemeClr val="accent1"/>
                </a:solidFill>
              </a:rPr>
              <a:t>present</a:t>
            </a:r>
            <a:r>
              <a:rPr lang="en-US" dirty="0">
                <a:solidFill>
                  <a:schemeClr val="accent1"/>
                </a:solidFill>
              </a:rPr>
              <a:t> in the data set</a:t>
            </a:r>
            <a:endParaRPr lang="en-IN" dirty="0">
              <a:solidFill>
                <a:schemeClr val="accent1"/>
              </a:solidFill>
            </a:endParaRPr>
          </a:p>
        </p:txBody>
      </p:sp>
      <p:pic>
        <p:nvPicPr>
          <p:cNvPr id="9" name="Picture 8">
            <a:extLst>
              <a:ext uri="{FF2B5EF4-FFF2-40B4-BE49-F238E27FC236}">
                <a16:creationId xmlns:a16="http://schemas.microsoft.com/office/drawing/2014/main" id="{57293AD1-ACE0-DC73-DD09-98B40160A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70" y="1492898"/>
            <a:ext cx="7938069" cy="4534678"/>
          </a:xfrm>
          <a:prstGeom prst="rect">
            <a:avLst/>
          </a:prstGeom>
        </p:spPr>
      </p:pic>
    </p:spTree>
    <p:extLst>
      <p:ext uri="{BB962C8B-B14F-4D97-AF65-F5344CB8AC3E}">
        <p14:creationId xmlns:p14="http://schemas.microsoft.com/office/powerpoint/2010/main" val="20921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6323-06F6-7300-49B4-D620A740642F}"/>
              </a:ext>
            </a:extLst>
          </p:cNvPr>
          <p:cNvSpPr>
            <a:spLocks noGrp="1"/>
          </p:cNvSpPr>
          <p:nvPr>
            <p:ph type="title"/>
          </p:nvPr>
        </p:nvSpPr>
        <p:spPr/>
        <p:txBody>
          <a:bodyPr/>
          <a:lstStyle/>
          <a:p>
            <a:r>
              <a:rPr lang="en-US" dirty="0">
                <a:solidFill>
                  <a:srgbClr val="FF0000"/>
                </a:solidFill>
              </a:rPr>
              <a:t>OVERVIEW OF DATA SET</a:t>
            </a:r>
            <a:endParaRPr lang="en-IN" dirty="0">
              <a:solidFill>
                <a:srgbClr val="FF0000"/>
              </a:solidFill>
            </a:endParaRPr>
          </a:p>
        </p:txBody>
      </p:sp>
      <p:sp>
        <p:nvSpPr>
          <p:cNvPr id="3" name="Content Placeholder 2">
            <a:extLst>
              <a:ext uri="{FF2B5EF4-FFF2-40B4-BE49-F238E27FC236}">
                <a16:creationId xmlns:a16="http://schemas.microsoft.com/office/drawing/2014/main" id="{6C64CF1E-A1F1-B8B2-5107-286806C127A9}"/>
              </a:ext>
            </a:extLst>
          </p:cNvPr>
          <p:cNvSpPr>
            <a:spLocks noGrp="1"/>
          </p:cNvSpPr>
          <p:nvPr>
            <p:ph idx="1"/>
          </p:nvPr>
        </p:nvSpPr>
        <p:spPr>
          <a:xfrm>
            <a:off x="1715276" y="4973215"/>
            <a:ext cx="9545218" cy="1519659"/>
          </a:xfrm>
        </p:spPr>
        <p:txBody>
          <a:bodyPr>
            <a:normAutofit fontScale="925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We do not have any </a:t>
            </a:r>
            <a:r>
              <a:rPr lang="en-US" b="1" i="0" dirty="0">
                <a:solidFill>
                  <a:schemeClr val="accent1"/>
                </a:solidFill>
                <a:effectLst/>
                <a:latin typeface="Roboto" panose="02000000000000000000" pitchFamily="2" charset="0"/>
              </a:rPr>
              <a:t>Null Values</a:t>
            </a:r>
            <a:r>
              <a:rPr lang="en-US" b="0" i="0" dirty="0">
                <a:solidFill>
                  <a:schemeClr val="accent1"/>
                </a:solidFill>
                <a:effectLst/>
                <a:latin typeface="Roboto" panose="02000000000000000000" pitchFamily="2" charset="0"/>
              </a:rPr>
              <a:t> in our dataset.</a:t>
            </a:r>
          </a:p>
          <a:p>
            <a:pPr algn="l">
              <a:buFont typeface="Arial" panose="020B0604020202020204" pitchFamily="34" charset="0"/>
              <a:buChar char="•"/>
            </a:pPr>
            <a:r>
              <a:rPr lang="en-US" b="0" i="0" dirty="0">
                <a:solidFill>
                  <a:schemeClr val="accent1"/>
                </a:solidFill>
                <a:effectLst/>
                <a:latin typeface="Roboto" panose="02000000000000000000" pitchFamily="2" charset="0"/>
              </a:rPr>
              <a:t>We have 4 numeric and 5 categorical independent features.</a:t>
            </a:r>
          </a:p>
          <a:p>
            <a:pPr algn="l">
              <a:buFont typeface="Arial" panose="020B0604020202020204" pitchFamily="34" charset="0"/>
              <a:buChar char="•"/>
            </a:pPr>
            <a:r>
              <a:rPr lang="en-US" b="0" i="0" dirty="0">
                <a:solidFill>
                  <a:schemeClr val="accent1"/>
                </a:solidFill>
                <a:effectLst/>
                <a:latin typeface="Roboto" panose="02000000000000000000" pitchFamily="2" charset="0"/>
              </a:rPr>
              <a:t>Our dependent feature is a categorical column (</a:t>
            </a:r>
            <a:r>
              <a:rPr lang="en-US" b="0" i="1" dirty="0">
                <a:solidFill>
                  <a:schemeClr val="accent1"/>
                </a:solidFill>
                <a:effectLst/>
                <a:latin typeface="Roboto" panose="02000000000000000000" pitchFamily="2" charset="0"/>
              </a:rPr>
              <a:t>Response)</a:t>
            </a:r>
            <a:endParaRPr lang="en-US" b="0" i="0" dirty="0">
              <a:solidFill>
                <a:schemeClr val="accent1"/>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09C0A65C-4559-30C6-AF36-12E86BE7C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019" y="1397403"/>
            <a:ext cx="3637384" cy="3296110"/>
          </a:xfrm>
          <a:prstGeom prst="rect">
            <a:avLst/>
          </a:prstGeom>
        </p:spPr>
      </p:pic>
      <p:pic>
        <p:nvPicPr>
          <p:cNvPr id="7" name="Picture 6">
            <a:extLst>
              <a:ext uri="{FF2B5EF4-FFF2-40B4-BE49-F238E27FC236}">
                <a16:creationId xmlns:a16="http://schemas.microsoft.com/office/drawing/2014/main" id="{5A5B9E1B-5B59-DDFD-19F9-6D52CF4B0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342" y="1027906"/>
            <a:ext cx="3267531" cy="3372321"/>
          </a:xfrm>
          <a:prstGeom prst="rect">
            <a:avLst/>
          </a:prstGeom>
        </p:spPr>
      </p:pic>
    </p:spTree>
    <p:extLst>
      <p:ext uri="{BB962C8B-B14F-4D97-AF65-F5344CB8AC3E}">
        <p14:creationId xmlns:p14="http://schemas.microsoft.com/office/powerpoint/2010/main" val="284119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90BD-9CDC-08AE-532F-37EEFC601BBD}"/>
              </a:ext>
            </a:extLst>
          </p:cNvPr>
          <p:cNvSpPr>
            <a:spLocks noGrp="1"/>
          </p:cNvSpPr>
          <p:nvPr>
            <p:ph type="title"/>
          </p:nvPr>
        </p:nvSpPr>
        <p:spPr/>
        <p:txBody>
          <a:bodyPr/>
          <a:lstStyle/>
          <a:p>
            <a:r>
              <a:rPr lang="en-US" dirty="0">
                <a:solidFill>
                  <a:srgbClr val="FF0000"/>
                </a:solidFill>
              </a:rPr>
              <a:t>            RESPONSE COUNT DISTRIBUTION</a:t>
            </a:r>
            <a:endParaRPr lang="en-IN" dirty="0">
              <a:solidFill>
                <a:srgbClr val="FF0000"/>
              </a:solidFill>
            </a:endParaRPr>
          </a:p>
        </p:txBody>
      </p:sp>
      <p:sp>
        <p:nvSpPr>
          <p:cNvPr id="3" name="Content Placeholder 2">
            <a:extLst>
              <a:ext uri="{FF2B5EF4-FFF2-40B4-BE49-F238E27FC236}">
                <a16:creationId xmlns:a16="http://schemas.microsoft.com/office/drawing/2014/main" id="{DC871D7D-D17B-7759-568E-6126AF6421AD}"/>
              </a:ext>
            </a:extLst>
          </p:cNvPr>
          <p:cNvSpPr>
            <a:spLocks noGrp="1"/>
          </p:cNvSpPr>
          <p:nvPr>
            <p:ph idx="1"/>
          </p:nvPr>
        </p:nvSpPr>
        <p:spPr>
          <a:xfrm>
            <a:off x="8117840" y="1690688"/>
            <a:ext cx="3921760" cy="4952707"/>
          </a:xfrm>
        </p:spPr>
        <p:txBody>
          <a:bodyPr>
            <a:normAutofit/>
          </a:bodyPr>
          <a:lstStyle/>
          <a:p>
            <a:pPr algn="l"/>
            <a:r>
              <a:rPr lang="en-US" sz="2400" b="0" i="0" dirty="0">
                <a:solidFill>
                  <a:schemeClr val="accent1"/>
                </a:solidFill>
                <a:effectLst/>
                <a:latin typeface="Roboto" panose="02000000000000000000" pitchFamily="2" charset="0"/>
              </a:rPr>
              <a:t>As we know, that in "Response" column 1 shows the customers who are interested in vehicle insurance whereas 0 indicates the customers who aren't interested in vehicle insurance.</a:t>
            </a:r>
          </a:p>
          <a:p>
            <a:pPr algn="l"/>
            <a:r>
              <a:rPr lang="en-US" sz="2400" b="0" i="0" dirty="0">
                <a:solidFill>
                  <a:schemeClr val="accent1"/>
                </a:solidFill>
                <a:effectLst/>
                <a:latin typeface="Roboto" panose="02000000000000000000" pitchFamily="2" charset="0"/>
              </a:rPr>
              <a:t>From the  chart we can clearly see that very less number of customers interested in vehicle insurance</a:t>
            </a:r>
          </a:p>
          <a:p>
            <a:endParaRPr lang="en-IN" dirty="0"/>
          </a:p>
        </p:txBody>
      </p:sp>
      <p:pic>
        <p:nvPicPr>
          <p:cNvPr id="5" name="Picture 4">
            <a:extLst>
              <a:ext uri="{FF2B5EF4-FFF2-40B4-BE49-F238E27FC236}">
                <a16:creationId xmlns:a16="http://schemas.microsoft.com/office/drawing/2014/main" id="{6F353934-6A48-47F1-89B9-4B58ADC1A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374" y="1250303"/>
            <a:ext cx="5134692" cy="4906658"/>
          </a:xfrm>
          <a:prstGeom prst="rect">
            <a:avLst/>
          </a:prstGeom>
        </p:spPr>
      </p:pic>
    </p:spTree>
    <p:extLst>
      <p:ext uri="{BB962C8B-B14F-4D97-AF65-F5344CB8AC3E}">
        <p14:creationId xmlns:p14="http://schemas.microsoft.com/office/powerpoint/2010/main" val="162452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FA84-0150-3C12-689E-6E40088A72F1}"/>
              </a:ext>
            </a:extLst>
          </p:cNvPr>
          <p:cNvSpPr>
            <a:spLocks noGrp="1"/>
          </p:cNvSpPr>
          <p:nvPr>
            <p:ph type="title"/>
          </p:nvPr>
        </p:nvSpPr>
        <p:spPr/>
        <p:txBody>
          <a:bodyPr/>
          <a:lstStyle/>
          <a:p>
            <a:r>
              <a:rPr lang="en-US" dirty="0">
                <a:solidFill>
                  <a:srgbClr val="FF0000"/>
                </a:solidFill>
              </a:rPr>
              <a:t>        PREVIOUSLY INSURED CUSTOMER</a:t>
            </a:r>
            <a:endParaRPr lang="en-IN" dirty="0">
              <a:solidFill>
                <a:srgbClr val="FF0000"/>
              </a:solidFill>
            </a:endParaRPr>
          </a:p>
        </p:txBody>
      </p:sp>
      <p:sp>
        <p:nvSpPr>
          <p:cNvPr id="3" name="Content Placeholder 2">
            <a:extLst>
              <a:ext uri="{FF2B5EF4-FFF2-40B4-BE49-F238E27FC236}">
                <a16:creationId xmlns:a16="http://schemas.microsoft.com/office/drawing/2014/main" id="{19873FF7-1B8B-3B91-7CA0-8CFB3F03BC9B}"/>
              </a:ext>
            </a:extLst>
          </p:cNvPr>
          <p:cNvSpPr>
            <a:spLocks noGrp="1"/>
          </p:cNvSpPr>
          <p:nvPr>
            <p:ph idx="1"/>
          </p:nvPr>
        </p:nvSpPr>
        <p:spPr>
          <a:xfrm>
            <a:off x="7386320" y="1690688"/>
            <a:ext cx="3967480" cy="4486275"/>
          </a:xfrm>
        </p:spPr>
        <p:txBody>
          <a:bodyPr>
            <a:normAutofit fontScale="92500"/>
          </a:bodyPr>
          <a:lstStyle/>
          <a:p>
            <a:pPr marL="0" indent="0">
              <a:buNone/>
            </a:pPr>
            <a:r>
              <a:rPr lang="en-US" b="0" i="0" dirty="0">
                <a:solidFill>
                  <a:schemeClr val="accent1"/>
                </a:solidFill>
                <a:effectLst/>
                <a:latin typeface="Roboto" panose="02000000000000000000" pitchFamily="2" charset="0"/>
              </a:rPr>
              <a:t>From the chart we can clearly see that the distribution of previously insured customers is very different from the customer response distribution and it is a big concerns for us as it's clearly stating that customers aren't happy by the previous services.</a:t>
            </a:r>
            <a:endParaRPr lang="en-IN" dirty="0">
              <a:solidFill>
                <a:schemeClr val="accent1"/>
              </a:solidFill>
            </a:endParaRPr>
          </a:p>
        </p:txBody>
      </p:sp>
      <p:pic>
        <p:nvPicPr>
          <p:cNvPr id="5" name="Picture 4">
            <a:extLst>
              <a:ext uri="{FF2B5EF4-FFF2-40B4-BE49-F238E27FC236}">
                <a16:creationId xmlns:a16="http://schemas.microsoft.com/office/drawing/2014/main" id="{52951948-B573-4306-5A38-EBD93511C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528445"/>
            <a:ext cx="5839640" cy="4486275"/>
          </a:xfrm>
          <a:prstGeom prst="rect">
            <a:avLst/>
          </a:prstGeom>
        </p:spPr>
      </p:pic>
    </p:spTree>
    <p:extLst>
      <p:ext uri="{BB962C8B-B14F-4D97-AF65-F5344CB8AC3E}">
        <p14:creationId xmlns:p14="http://schemas.microsoft.com/office/powerpoint/2010/main" val="274140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1247</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Roboto</vt:lpstr>
      <vt:lpstr>Times New Roman</vt:lpstr>
      <vt:lpstr>Office Theme</vt:lpstr>
      <vt:lpstr>CAPSTONE PROJECT ON :- HEALTH                 INSURANCE CROSS SELL PREDICTION</vt:lpstr>
      <vt:lpstr>INTRODUCTION</vt:lpstr>
      <vt:lpstr>                        CONTENT</vt:lpstr>
      <vt:lpstr>PROBLEM STATEMENT</vt:lpstr>
      <vt:lpstr>                    DATA DISCRIPTION</vt:lpstr>
      <vt:lpstr>                      OVERVIEW OF DATA</vt:lpstr>
      <vt:lpstr>OVERVIEW OF DATA SET</vt:lpstr>
      <vt:lpstr>            RESPONSE COUNT DISTRIBUTION</vt:lpstr>
      <vt:lpstr>        PREVIOUSLY INSURED CUSTOMER</vt:lpstr>
      <vt:lpstr>              GENDER DISTRIBUTION</vt:lpstr>
      <vt:lpstr>           REGION CODE DISTRIBUTION</vt:lpstr>
      <vt:lpstr>DISTRIBUTION OF CATEGORICAL FEATURE</vt:lpstr>
      <vt:lpstr>EXPLORING THE AGE FEATURE</vt:lpstr>
      <vt:lpstr>                 EXPLORING VECHICLE DAMAGE</vt:lpstr>
      <vt:lpstr>               EXPLORING VECHILE AGE GROUP</vt:lpstr>
      <vt:lpstr>          EXPLORING MUTUAL INFORMATION</vt:lpstr>
      <vt:lpstr>            EXPLORING NORMALISED WEIGHT</vt:lpstr>
      <vt:lpstr>             AGE GROUP DISTRIBUTION</vt:lpstr>
      <vt:lpstr>                            BEST MODEL</vt:lpstr>
      <vt:lpstr>                         CONCLUSION</vt:lpstr>
      <vt:lpstr>                         CHALLENGE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 HEALTH                 INSURANCE CROSS SELL PREDICTION</dc:title>
  <dc:creator>ashu bisht</dc:creator>
  <cp:lastModifiedBy>ashu bisht</cp:lastModifiedBy>
  <cp:revision>2</cp:revision>
  <dcterms:created xsi:type="dcterms:W3CDTF">2023-03-18T06:34:40Z</dcterms:created>
  <dcterms:modified xsi:type="dcterms:W3CDTF">2023-03-24T03:10:39Z</dcterms:modified>
</cp:coreProperties>
</file>