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76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211A-A7CB-2B4D-964B-BFB46CB77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A1BF3-1D87-4926-A800-772E49AC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61E4-DA34-E635-DD2D-D7C15297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24F1-7BA1-8229-7DF9-3913B1AB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0CE4-C37C-ADCE-A09C-DD86BCF0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19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65AF-4951-2E0A-D5CE-FA0B61F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9DFE-8402-65EA-04B2-AE8C8FBE3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1FB9-CF8C-BBF0-A8D5-2EFD530C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41C3-70E4-8B9A-F19A-C8A68A92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3031-C463-EA26-CF1D-841CD372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0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372D7-1707-13C9-97FE-1753FBCE7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36C34-AD8A-7C35-A63B-86F1D1FF4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BD6-ABFB-48D6-3B6E-EF612672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7B09-05D7-B194-B4F4-F104F19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AE184-A395-AAC7-B5D6-EC527362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6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6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6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2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65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3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73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24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9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796F-EA44-8D41-98E2-906B48D2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EE23-7408-894F-8857-D6035224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CE4D-274E-DB0A-8968-C820C971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12DD-51DF-C200-30FE-0B4468FB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FFA0F-8370-F1B6-8564-66640C4F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16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15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594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95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62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94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04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42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96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3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1DAB-505E-94E7-F8D8-49C797F7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F1A02-CEDD-CEEB-5678-6FBC29238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B916-AE89-E7D0-1E0F-A6FE9903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E291-2FD8-83DA-047C-9D0256D0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9E42-3E2B-DC07-6BEB-0CC88B9D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362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61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3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554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660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37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71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77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200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36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2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F428-3BA6-06E7-965A-DBED4A24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20F0-87C7-DF47-66D6-6B769878B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79824-443B-D51A-0E98-5A775C18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5E7B5-3DB0-5B8B-B9BF-0A4CB173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D9177-9A2B-5CDD-AB58-E2F2652A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52F9-32B3-85E1-C51D-CFE7DEF9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19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87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74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09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9301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5686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473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4502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827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564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5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385B-8675-78B3-CFF4-3E1E11E7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C6E4-01A5-046C-0C4E-5AFD95EE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0B7E0-A3A7-1CE4-A07A-70686B66B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1A30-4DB1-6C14-5EA0-B0CEE9DA2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1323C-F9CB-C45D-1CE0-AD38E84DB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82D-1757-8817-5207-2E86B97F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4242D-2D1F-CCC9-E4F5-F7019808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B161A-4CEB-8F37-6733-C22ACEBF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674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246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147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674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01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113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38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3470-BDED-6290-2E52-15D943C5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7AA33-B1EB-2F82-D3E9-EBDB8549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20B56-B12D-16BC-9E29-09A23A91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5119-4D6F-B535-422D-223DD065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3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C1D7C-2994-D18C-71CF-AACFC726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FEF9F-5FFB-EF2B-F2A5-69925366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4BA6F-3A29-F145-079A-787F9F7B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6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5AF5-D55D-BD81-870D-6007AA51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D51E-A3F0-A07D-8DD8-CA8CF1F7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249B6-5BF3-B67B-BAD6-0818A0B04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D5A57-D1B8-0BBA-C572-E3D2AF75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D9A2-EAE2-F43D-7842-1D1FA50B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8B068-8DC1-518E-72C9-B73FA641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9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0F3F-22BF-F66B-E805-BD22A0C7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3E6B8-50C9-B565-B61B-4596CDF12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750D4-8165-6F58-6759-4C399B337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AAA59-70A5-7625-3026-C1B87973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F9F43-F982-3D3D-C93D-4D174C73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35CFA-28C9-15D8-0C42-9557A537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1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7F273-96F0-0736-3EC1-20F98831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A949A-EA44-4B41-454F-45AB1116E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FB14-7FBF-1237-2B8E-5A5DD748E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1E63-3912-DD46-6EC3-8BF50CD97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4753-AE1B-9EA9-34BB-993DDA7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8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3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8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13F051-9029-4F0D-831B-2A81CFC1B81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15EE6E-5640-4579-974A-EC3456DF556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984E-6085-E7AD-C697-48229AEC4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Customer Goods</a:t>
            </a:r>
            <a:br>
              <a:rPr lang="en-IN" dirty="0"/>
            </a:br>
            <a:r>
              <a:rPr lang="en-IN" dirty="0"/>
              <a:t>Insights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36FB5-3EAB-8102-ECFA-49914D4E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38" y="4811097"/>
            <a:ext cx="1799673" cy="1761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694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29D4-AD70-C920-9962-4152212D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354564"/>
            <a:ext cx="10515600" cy="5336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Output-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23482-BD7D-CC08-B4F9-38D600CB2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1001925"/>
            <a:ext cx="7479466" cy="203985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01E5C-A98A-1548-5150-4E691054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38" y="3816221"/>
            <a:ext cx="4581464" cy="283650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F68F098-E6A7-04E8-DEA9-249DD9FF1115}"/>
              </a:ext>
            </a:extLst>
          </p:cNvPr>
          <p:cNvSpPr txBox="1">
            <a:spLocks/>
          </p:cNvSpPr>
          <p:nvPr/>
        </p:nvSpPr>
        <p:spPr>
          <a:xfrm>
            <a:off x="772886" y="3182663"/>
            <a:ext cx="10515600" cy="533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/>
              <a:t>Visual</a:t>
            </a:r>
          </a:p>
        </p:txBody>
      </p:sp>
    </p:spTree>
    <p:extLst>
      <p:ext uri="{BB962C8B-B14F-4D97-AF65-F5344CB8AC3E}">
        <p14:creationId xmlns:p14="http://schemas.microsoft.com/office/powerpoint/2010/main" val="334375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82C9-7542-2C6B-5931-18A1B4AFE4B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3200" dirty="0"/>
              <a:t>Question 6-</a:t>
            </a:r>
            <a:r>
              <a:rPr lang="en-IN" sz="2400" dirty="0"/>
              <a:t>:</a:t>
            </a:r>
            <a:r>
              <a:rPr lang="en-US" sz="2200" dirty="0"/>
              <a:t>Generate a report which contains the top 5 customers who received an average high </a:t>
            </a:r>
            <a:r>
              <a:rPr lang="en-US" sz="2200" dirty="0" err="1"/>
              <a:t>pre_invoice_discount_pct</a:t>
            </a:r>
            <a:r>
              <a:rPr lang="en-US" sz="2200" dirty="0"/>
              <a:t> for the fiscal year 2021 and in the Indian market. The final output contains these fields </a:t>
            </a:r>
            <a:r>
              <a:rPr lang="en-US" sz="2200" dirty="0" err="1"/>
              <a:t>customer_code,customer</a:t>
            </a:r>
            <a:r>
              <a:rPr lang="en-US" sz="2200" dirty="0"/>
              <a:t>, </a:t>
            </a:r>
            <a:r>
              <a:rPr lang="en-US" sz="2200" dirty="0" err="1"/>
              <a:t>average_discount_percentage</a:t>
            </a:r>
            <a:r>
              <a:rPr lang="en-IN" sz="2200" dirty="0"/>
              <a:t>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E32F-4D83-2373-E243-AE8D3E84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Query-: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F9936-D134-3B02-DC0B-0A610F59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10" y="2000126"/>
            <a:ext cx="9071971" cy="431177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446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C1A2-71D5-0FC5-DD66-F51CC8B1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96"/>
            <a:ext cx="10515600" cy="4746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800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2E532-D06D-890E-043B-343164920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8336"/>
            <a:ext cx="5859147" cy="2297776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DAFC87-AC74-E333-CDAE-A487BCC48557}"/>
              </a:ext>
            </a:extLst>
          </p:cNvPr>
          <p:cNvSpPr txBox="1">
            <a:spLocks/>
          </p:cNvSpPr>
          <p:nvPr/>
        </p:nvSpPr>
        <p:spPr>
          <a:xfrm>
            <a:off x="838200" y="3091704"/>
            <a:ext cx="10515600" cy="474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/>
              <a:t>Visual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0C0B0-8A49-66CA-8B37-08465883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41" y="3623144"/>
            <a:ext cx="7165911" cy="314851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318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EA61-3AF8-D583-27CB-5857F4A6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3100" dirty="0"/>
              <a:t>Question 7-</a:t>
            </a:r>
            <a:r>
              <a:rPr lang="en-IN" dirty="0"/>
              <a:t>: </a:t>
            </a:r>
            <a:r>
              <a:rPr lang="en-US" sz="2400" dirty="0"/>
              <a:t>Get the complete report of the Gross sales amount for the customer “</a:t>
            </a:r>
            <a:r>
              <a:rPr lang="en-US" sz="2400" dirty="0" err="1"/>
              <a:t>Atliq</a:t>
            </a:r>
            <a:r>
              <a:rPr lang="en-US" sz="2400" dirty="0"/>
              <a:t> Exclusive” for each month. This analysis helps to get an idea of low and high-performing months and take strategic decisions. The final report contains these columns: Month, Year, Gross sales Amount.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D910-6259-64B9-A57A-7A59B85A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Query-: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2E218-86C7-53CA-EA47-EA8B643E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63" y="1962022"/>
            <a:ext cx="9170437" cy="434987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876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08F-9016-EDE1-82BB-6DE5FFFA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70" y="1783378"/>
            <a:ext cx="3743131" cy="69856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Query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E5A96-6E88-FFFE-C9F0-4A2E41708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28" y="318472"/>
            <a:ext cx="4843256" cy="624094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261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D292-E380-5673-909A-00154AC4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318473"/>
            <a:ext cx="11084766" cy="7452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/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ED87D-10E8-95FE-2960-0065079C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1268963"/>
            <a:ext cx="11084767" cy="50291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843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3F5A-2E90-96D5-2B3C-357108D7CD3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3200" dirty="0"/>
              <a:t>Question 8-: </a:t>
            </a:r>
            <a:r>
              <a:rPr lang="en-US" sz="3100" dirty="0"/>
              <a:t>In which quarter of 2020, got the maximum total_sold_quantity? The final output contains these fields sorted by the total_sold_quantity, Quarter, total_sold_quantity(case statement)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6725-F446-03B1-D558-16C46C93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00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Query-: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46B9D-913E-FCDF-1CA4-6B63539F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45" y="1906429"/>
            <a:ext cx="7513510" cy="43792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349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B305FB-B1D1-7C5D-B76A-BDE7C5611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4947" y="1134897"/>
            <a:ext cx="3750906" cy="5208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27DB6-BA9C-9E74-035E-F67A52E94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47" y="2381892"/>
            <a:ext cx="3750906" cy="2917895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D2D7A5-7C55-D5E4-99CA-DC4869FF1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6317" y="1134897"/>
            <a:ext cx="6036907" cy="5208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/>
              <a:t>Visual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9B159D-3247-AB22-3803-39ED3B39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17" y="1932198"/>
            <a:ext cx="6036907" cy="397407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122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993D73-1603-F162-FE0D-D710CE6CD3D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3600" dirty="0"/>
              <a:t>Question 9-:</a:t>
            </a:r>
            <a:r>
              <a:rPr lang="en-US" sz="2700" dirty="0"/>
              <a:t>Which channel helped to bring more gross sales in the fiscal year 2021 and the percentage of contribution? The final output contains these fields, channel, </a:t>
            </a:r>
            <a:r>
              <a:rPr lang="en-US" sz="2700" dirty="0" err="1"/>
              <a:t>gross_sales_mlnpercentage</a:t>
            </a:r>
            <a:endParaRPr lang="en-IN" sz="27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4B924E-EC6C-D168-9B25-D7674E34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Query-: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3401D2-7325-7435-F80D-1096C43E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2" y="1962022"/>
            <a:ext cx="8509519" cy="434987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93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12E8-EA10-3FE4-2055-550F3859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4839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3200" dirty="0"/>
              <a:t>Output-: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AD0546-F654-3E44-99F9-A7A8F6B22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8" y="917404"/>
            <a:ext cx="5131836" cy="1912663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DF272A-FA2E-B2A9-B99A-C5422F2C407E}"/>
              </a:ext>
            </a:extLst>
          </p:cNvPr>
          <p:cNvSpPr txBox="1">
            <a:spLocks/>
          </p:cNvSpPr>
          <p:nvPr/>
        </p:nvSpPr>
        <p:spPr>
          <a:xfrm>
            <a:off x="838200" y="2945039"/>
            <a:ext cx="10515600" cy="4839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dirty="0"/>
              <a:t>Visual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7207A-A646-4982-DA34-8954FB72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58" y="3543971"/>
            <a:ext cx="5131836" cy="317406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975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0863-72E5-A6CC-3B62-AE650779E27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1:- </a:t>
            </a: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the list of markets in which customer "</a:t>
            </a:r>
            <a:r>
              <a:rPr lang="en-US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Exclusive" operates its business in the APAC region.</a:t>
            </a:r>
            <a:endParaRPr lang="en-IN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145A8D-1E86-B9E3-BD12-869F87CEA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63486"/>
            <a:ext cx="5157787" cy="457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Query-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73EE1E-28F9-C86F-239E-B8D65A4F8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63486"/>
            <a:ext cx="5183188" cy="45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Output result-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0D82FD-F831-C3B7-7E65-83F222E0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317893"/>
            <a:ext cx="4506240" cy="43429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11086FA7-84CD-A31D-8ED6-FED8F825F1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94" y="2317893"/>
            <a:ext cx="3200399" cy="434293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352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EDD6-FD2B-E2B8-F902-F67EBA14B5B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3200" dirty="0"/>
              <a:t>Question 10-: </a:t>
            </a:r>
            <a:r>
              <a:rPr lang="en-US" sz="2700" dirty="0"/>
              <a:t>Get the Top 3 products in each division that have a high total_sold_quantity in the </a:t>
            </a:r>
            <a:r>
              <a:rPr lang="en-US" sz="2700" dirty="0" err="1"/>
              <a:t>fiscal_year</a:t>
            </a:r>
            <a:r>
              <a:rPr lang="en-US" sz="2700" dirty="0"/>
              <a:t> 2021? The final output contains these fields, division, </a:t>
            </a:r>
            <a:r>
              <a:rPr lang="en-US" sz="2700" dirty="0" err="1"/>
              <a:t>product_code</a:t>
            </a:r>
            <a:r>
              <a:rPr lang="en-US" sz="2700" dirty="0"/>
              <a:t>, product, total_sold_quantity, </a:t>
            </a:r>
            <a:r>
              <a:rPr lang="en-US" sz="2700" dirty="0" err="1"/>
              <a:t>rank_order</a:t>
            </a:r>
            <a:r>
              <a:rPr lang="en-US" sz="2700" dirty="0"/>
              <a:t>.</a:t>
            </a: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204F-A206-616E-FE54-35C76E23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Query-: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E1CD4-FD4D-BD6F-DC1D-18C4078E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98" y="1973453"/>
            <a:ext cx="8946501" cy="43513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730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A293-17C5-85BE-C597-1767FBA4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D125E-56BC-8330-B5F1-B5CDC02E9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3" y="1520890"/>
            <a:ext cx="9797143" cy="4693298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867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1E1F-E4ED-27E1-9F92-B9DECC6A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3600" dirty="0"/>
              <a:t>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21D4D-10FD-5E0E-8508-9C45C2E3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2" y="1712695"/>
            <a:ext cx="9629190" cy="47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7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2EC3-4B1D-02F8-D4EA-783D0EB7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5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/>
              <a:t>Insights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0613-E4AF-F62F-F235-AEBB75F87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0"/>
            <a:ext cx="10515600" cy="51026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Request 1 The list of markets in which customer "</a:t>
            </a:r>
            <a:r>
              <a:rPr lang="en-US" sz="2400" dirty="0" err="1"/>
              <a:t>Atliq</a:t>
            </a:r>
            <a:r>
              <a:rPr lang="en-US" sz="2400" dirty="0"/>
              <a:t> Exclusive" operates its business in the APAC region are:- India, Indonesia, Japan, Philippines, South Korea, Australia, New Zealand, Bangladesh.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Insights of request 2 on basis of Unique product are…….. </a:t>
            </a:r>
          </a:p>
          <a:p>
            <a:pPr marL="0" indent="0">
              <a:buNone/>
            </a:pPr>
            <a:r>
              <a:rPr lang="en-US" sz="2400" dirty="0"/>
              <a:t>❑Total 245 Unique Products their in 2020 and 334 Unique Products are their in 2021 </a:t>
            </a:r>
          </a:p>
          <a:p>
            <a:pPr marL="0" indent="0">
              <a:buNone/>
            </a:pPr>
            <a:r>
              <a:rPr lang="en-US" sz="2400" dirty="0"/>
              <a:t>❑No. of new Products added in 2021 are 89 , As per percentage 2021 36.33 percent more than year 2020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In request 3 we found the insights of unique product over different segments,</a:t>
            </a:r>
          </a:p>
          <a:p>
            <a:pPr marL="0" indent="0">
              <a:buNone/>
            </a:pPr>
            <a:r>
              <a:rPr lang="en-US" sz="2400" dirty="0"/>
              <a:t>❑We found that segment Notebook have highest count with 129 Unique product and Networking have low count with 9 unique products</a:t>
            </a:r>
          </a:p>
          <a:p>
            <a:pPr marL="0" indent="0">
              <a:buNone/>
            </a:pPr>
            <a:r>
              <a:rPr lang="en-US" sz="2400" dirty="0"/>
              <a:t> ❑Peripherals and Desktop are at settle at middle with the unique product count 84 and 32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922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37BC-BB8D-42DB-9785-59C64D28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918"/>
            <a:ext cx="10515600" cy="62981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Insights of request 4 on basis of Segments over unique product in 2020 and 2021 years are…….. </a:t>
            </a:r>
          </a:p>
          <a:p>
            <a:pPr marL="0" indent="0">
              <a:buNone/>
            </a:pPr>
            <a:r>
              <a:rPr lang="en-US" sz="2400" dirty="0"/>
              <a:t>❑We found the Accessories have highest difference in Unique Product Code compare to previous year with the difference of 34 </a:t>
            </a:r>
          </a:p>
          <a:p>
            <a:pPr marL="0" indent="0">
              <a:buNone/>
            </a:pPr>
            <a:r>
              <a:rPr lang="en-US" sz="2400" dirty="0"/>
              <a:t>❑Networking have the lowest difference compare to previous 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request 5 we found out the Highest and Lowest Manufacturing of Products </a:t>
            </a:r>
          </a:p>
          <a:p>
            <a:pPr marL="0" indent="0">
              <a:buNone/>
            </a:pPr>
            <a:r>
              <a:rPr lang="en-US" sz="2400" dirty="0"/>
              <a:t>❑AQ HOME Allin 1 Gen 2 Product have the highest Manufacturing cost value 240.54 and Product code ‘A6120110206’ </a:t>
            </a:r>
          </a:p>
          <a:p>
            <a:pPr marL="0" indent="0">
              <a:buNone/>
            </a:pPr>
            <a:r>
              <a:rPr lang="en-US" sz="2400" dirty="0"/>
              <a:t>❑AQ Master Wired x 1 MS Product have the lowest Manufacturing cost value 0.89 and Product code ‘A2118150101’.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Insights of request 6 on basis of Customer who received highest average Pre invoice discount percentage in 2021 </a:t>
            </a:r>
          </a:p>
          <a:p>
            <a:pPr marL="0" indent="0">
              <a:buNone/>
            </a:pPr>
            <a:r>
              <a:rPr lang="en-US" sz="2400" dirty="0"/>
              <a:t>❑ </a:t>
            </a:r>
            <a:r>
              <a:rPr lang="en-US" sz="2400" dirty="0" err="1"/>
              <a:t>Filpkart</a:t>
            </a:r>
            <a:r>
              <a:rPr lang="en-US" sz="2400" dirty="0"/>
              <a:t> have received the highest average pre invoice discount of 0.3803 , Followed by </a:t>
            </a:r>
            <a:r>
              <a:rPr lang="en-US" sz="2400" dirty="0" err="1"/>
              <a:t>Viveks</a:t>
            </a:r>
            <a:r>
              <a:rPr lang="en-US" sz="2400" dirty="0"/>
              <a:t>, Ezone, </a:t>
            </a:r>
            <a:r>
              <a:rPr lang="en-US" sz="2400" dirty="0" err="1"/>
              <a:t>Crome</a:t>
            </a:r>
            <a:r>
              <a:rPr lang="en-US" sz="2400" dirty="0"/>
              <a:t> and Amazon.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3417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73B7-C081-2A7F-495F-FBEBA8F8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812"/>
            <a:ext cx="10515600" cy="57849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request 7 we found Gross sales amount of </a:t>
            </a:r>
            <a:r>
              <a:rPr lang="en-US" dirty="0" err="1"/>
              <a:t>Atliq</a:t>
            </a:r>
            <a:r>
              <a:rPr lang="en-US" dirty="0"/>
              <a:t> </a:t>
            </a:r>
            <a:r>
              <a:rPr lang="en-US" dirty="0" err="1"/>
              <a:t>Exclisive</a:t>
            </a:r>
            <a:r>
              <a:rPr lang="en-US" dirty="0"/>
              <a:t> Customer over different Months </a:t>
            </a:r>
          </a:p>
          <a:p>
            <a:pPr marL="0" indent="0">
              <a:buNone/>
            </a:pPr>
            <a:r>
              <a:rPr lang="en-US" dirty="0"/>
              <a:t>❑Highest Gross sales are occurs in the Month of November in 2020 and gross sales amount value 32.24 Millions </a:t>
            </a:r>
          </a:p>
          <a:p>
            <a:pPr marL="0" indent="0">
              <a:buNone/>
            </a:pPr>
            <a:r>
              <a:rPr lang="en-US" dirty="0"/>
              <a:t>❑Lowest Gross sales are occurs in the Month of March in 2020 and gross sales amount value 0.76 Millions.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Insights of request 8 on the Quarter which have highest Total sold Quantity in year 2020…….. </a:t>
            </a:r>
          </a:p>
          <a:p>
            <a:pPr marL="0" indent="0">
              <a:buNone/>
            </a:pPr>
            <a:r>
              <a:rPr lang="en-US" dirty="0"/>
              <a:t>❑Quarter 1 have the highest total sold quantity value 7.01 Millions ❑Quarter 3 have the lowest total sold quantity value 2.07 Million.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request 9 we found out Channel which have highest gross sales in the fiscal year 2021 </a:t>
            </a:r>
          </a:p>
          <a:p>
            <a:pPr marL="0" indent="0">
              <a:buNone/>
            </a:pPr>
            <a:r>
              <a:rPr lang="en-US" dirty="0"/>
              <a:t>❑Retailers have the highest gross sales percentage of 73.22% </a:t>
            </a:r>
          </a:p>
          <a:p>
            <a:pPr marL="0" indent="0">
              <a:buNone/>
            </a:pPr>
            <a:r>
              <a:rPr lang="en-US" dirty="0"/>
              <a:t>❑Direct channel have gross sales percentage of 15.48% </a:t>
            </a:r>
          </a:p>
          <a:p>
            <a:pPr marL="0" indent="0">
              <a:buNone/>
            </a:pPr>
            <a:r>
              <a:rPr lang="en-US" dirty="0"/>
              <a:t>❑Distributor channel have gross sales percentage of 11.30%.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798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267D-FFF3-BBB6-03B7-BCD969EA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Request 10, We have to drawn the insights of Top 3 Products in each division that have highest sold quantity in the fiscal year 2021 </a:t>
            </a:r>
          </a:p>
          <a:p>
            <a:pPr marL="0" indent="0">
              <a:buNone/>
            </a:pPr>
            <a:r>
              <a:rPr lang="en-US" dirty="0"/>
              <a:t>❑The Product AQ Pen Drive 2 IN 1 Ranks Top in N &amp; S Division with value 0.70 Millions and the Product Code ‘A6720160103’ </a:t>
            </a:r>
          </a:p>
          <a:p>
            <a:pPr marL="0" indent="0">
              <a:buNone/>
            </a:pPr>
            <a:r>
              <a:rPr lang="en-US" dirty="0"/>
              <a:t>❑The Product AQ Gamers </a:t>
            </a:r>
            <a:r>
              <a:rPr lang="en-US" dirty="0" err="1"/>
              <a:t>Ms</a:t>
            </a:r>
            <a:r>
              <a:rPr lang="en-US" dirty="0"/>
              <a:t> Ranks Top in P &amp; A Division with value 0.42 Millions and the Product Code ‘A2319150302’ </a:t>
            </a:r>
          </a:p>
          <a:p>
            <a:pPr marL="0" indent="0">
              <a:buNone/>
            </a:pPr>
            <a:r>
              <a:rPr lang="en-US" dirty="0"/>
              <a:t>❑The Product AQ Digit Ranks Top in PC Division with value 0.017 Millions and the Product Code ‘A4218110202’.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1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E6C5-A47D-8C03-CE24-9B2462F5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90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4000" dirty="0"/>
              <a:t>Question 2-</a:t>
            </a:r>
            <a:r>
              <a:rPr lang="en-IN" dirty="0"/>
              <a:t>: </a:t>
            </a:r>
            <a:r>
              <a:rPr lang="en-US" sz="2700" dirty="0"/>
              <a:t>What is the percentage of unique product increase in 2021 vs. 2020? The final output contains these fields;unique_products_2020,unique_products_2021,percentage_chg.</a:t>
            </a:r>
            <a:endParaRPr lang="en-IN" sz="27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24EE81-A236-92E8-8531-050AD4A2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646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Query-: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E2C0A0-1E30-A900-07A1-177DEE63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195639"/>
            <a:ext cx="10439399" cy="45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1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2E858-CDE0-5E0D-CC9E-4B552B83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823912"/>
          </a:xfrm>
        </p:spPr>
        <p:txBody>
          <a:bodyPr/>
          <a:lstStyle/>
          <a:p>
            <a:r>
              <a:rPr lang="en-IN" dirty="0"/>
              <a:t>Output-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1949E2-968B-F155-0032-D0F17D8566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02024"/>
            <a:ext cx="4995021" cy="257525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FC46F8-0B94-D101-16DB-61AF197C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256381"/>
            <a:ext cx="5183188" cy="823912"/>
          </a:xfrm>
        </p:spPr>
        <p:txBody>
          <a:bodyPr/>
          <a:lstStyle/>
          <a:p>
            <a:pPr algn="ctr"/>
            <a:r>
              <a:rPr lang="en-IN" dirty="0"/>
              <a:t>Visual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711EFC-B502-1F22-FEE3-825E754A1A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28878" y="1368552"/>
            <a:ext cx="4409236" cy="478980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528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B86A-614C-5A9B-EA36-C9EADF5D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 3-: </a:t>
            </a:r>
            <a:r>
              <a:rPr lang="en-US" dirty="0"/>
              <a:t> </a:t>
            </a:r>
            <a:r>
              <a:rPr lang="en-US" sz="2700" dirty="0"/>
              <a:t>Provide a report with all the unique product counts for each segment and sort them in descending order of product counts. The final output contains2 fields; segment, product count</a:t>
            </a:r>
            <a:endParaRPr lang="en-IN" sz="27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751A4-328B-57A9-EE18-6BB848863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Query-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658743-1558-DAB6-98D0-BEDC0714AD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1" y="2752531"/>
            <a:ext cx="5041675" cy="2424306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82BC6-E9AC-E848-5F71-F8658E11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Output-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4F221E-D088-5C38-0046-50776E22BC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6" y="2587833"/>
            <a:ext cx="4613987" cy="3756983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269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B73635-DB90-34FC-7015-41FDC20C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7"/>
            <a:ext cx="10515600" cy="8229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sz="3200" b="1" dirty="0"/>
              <a:t>Visual</a:t>
            </a:r>
            <a:r>
              <a:rPr lang="en-IN" dirty="0"/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8CCDF9-732F-AE2A-EDE3-447332DCF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35" y="1825624"/>
            <a:ext cx="9032032" cy="4845763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490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860E-7CE2-9B00-2302-5B58B545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1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Question 4-: </a:t>
            </a:r>
            <a:r>
              <a:rPr lang="en-US" sz="2800" dirty="0"/>
              <a:t>Which segment had the most increase in unique products in 2021 vs 2020?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D411-7D98-1B13-700B-1EDD0B1A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3"/>
            <a:ext cx="10515600" cy="535577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Query-: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5204A-569B-A074-D8F1-2FAA825E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88" y="1483567"/>
            <a:ext cx="8640147" cy="518455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80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E7606-C9A0-5282-788A-75A290ACC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56381"/>
            <a:ext cx="5157787" cy="564713"/>
          </a:xfrm>
        </p:spPr>
        <p:txBody>
          <a:bodyPr/>
          <a:lstStyle/>
          <a:p>
            <a:r>
              <a:rPr lang="en-IN" dirty="0"/>
              <a:t>Output-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EA73CF-3D5A-02F9-8D7D-EBB0BBCCE7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2" y="1166327"/>
            <a:ext cx="5307076" cy="432940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D01AFA-AE5B-8301-F640-B46BE46D4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126781"/>
            <a:ext cx="5183188" cy="694313"/>
          </a:xfrm>
        </p:spPr>
        <p:txBody>
          <a:bodyPr/>
          <a:lstStyle/>
          <a:p>
            <a:pPr algn="ctr"/>
            <a:r>
              <a:rPr lang="en-IN" dirty="0"/>
              <a:t>Visual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052F38-1065-A3C4-142E-43E8CB0F20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4" y="1166327"/>
            <a:ext cx="5805650" cy="5299787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958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8118-8D70-0D18-18A9-64C158F95FC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Question 5-: </a:t>
            </a:r>
            <a:r>
              <a:rPr lang="en-US" sz="2800" dirty="0"/>
              <a:t>Get the products that have the highest and lowest manufacturing costs.</a:t>
            </a: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70C7E7-BC4B-D248-985D-F9D7FB7C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Query-: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5219AC-7FD5-0A94-0E77-B2D7E431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63" y="1825625"/>
            <a:ext cx="8518848" cy="46672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500258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2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3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</TotalTime>
  <Words>956</Words>
  <Application>Microsoft Office PowerPoint</Application>
  <PresentationFormat>Widescreen</PresentationFormat>
  <Paragraphs>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Tw Cen MT</vt:lpstr>
      <vt:lpstr>Tw Cen MT Condensed</vt:lpstr>
      <vt:lpstr>Wingdings</vt:lpstr>
      <vt:lpstr>Wingdings 3</vt:lpstr>
      <vt:lpstr>Office Theme</vt:lpstr>
      <vt:lpstr>Integral</vt:lpstr>
      <vt:lpstr>1_Integral</vt:lpstr>
      <vt:lpstr>2_Integral</vt:lpstr>
      <vt:lpstr>3_Integral</vt:lpstr>
      <vt:lpstr>Customer Goods Insights Analysis</vt:lpstr>
      <vt:lpstr>Question 1:- Provide the list of markets in which customer "Atliq Exclusive" operates its business in the APAC region.</vt:lpstr>
      <vt:lpstr>Question 2-: What is the percentage of unique product increase in 2021 vs. 2020? The final output contains these fields;unique_products_2020,unique_products_2021,percentage_chg.</vt:lpstr>
      <vt:lpstr>PowerPoint Presentation</vt:lpstr>
      <vt:lpstr>Question 3-:  Provide a report with all the unique product counts for each segment and sort them in descending order of product counts. The final output contains2 fields; segment, product count</vt:lpstr>
      <vt:lpstr>Visual </vt:lpstr>
      <vt:lpstr>Question 4-: Which segment had the most increase in unique products in 2021 vs 2020?</vt:lpstr>
      <vt:lpstr>PowerPoint Presentation</vt:lpstr>
      <vt:lpstr>Question 5-: Get the products that have the highest and lowest manufacturing costs.</vt:lpstr>
      <vt:lpstr>Output-</vt:lpstr>
      <vt:lpstr>Question 6-:Generate a report which contains the top 5 customers who received an average high pre_invoice_discount_pct for the fiscal year 2021 and in the Indian market. The final output contains these fields customer_code,customer, average_discount_percentage .</vt:lpstr>
      <vt:lpstr>Output</vt:lpstr>
      <vt:lpstr>Question 7-: Get the complete report of the Gross sales amount for the customer “Atliq Exclusive” for each month. This analysis helps to get an idea of low and high-performing months and take strategic decisions. The final report contains these columns: Month, Year, Gross sales Amount.</vt:lpstr>
      <vt:lpstr>Query Output</vt:lpstr>
      <vt:lpstr>Visualization</vt:lpstr>
      <vt:lpstr>Question 8-: In which quarter of 2020, got the maximum total_sold_quantity? The final output contains these fields sorted by the total_sold_quantity, Quarter, total_sold_quantity(case statement)</vt:lpstr>
      <vt:lpstr>PowerPoint Presentation</vt:lpstr>
      <vt:lpstr>Question 9-:Which channel helped to bring more gross sales in the fiscal year 2021 and the percentage of contribution? The final output contains these fields, channel, gross_sales_mlnpercentage</vt:lpstr>
      <vt:lpstr>Output-:</vt:lpstr>
      <vt:lpstr>Question 10-: Get the Top 3 products in each division that have a high total_sold_quantity in the fiscal_year 2021? The final output contains these fields, division, product_code, product, total_sold_quantity, rank_order.</vt:lpstr>
      <vt:lpstr>Output</vt:lpstr>
      <vt:lpstr>Visualization</vt:lpstr>
      <vt:lpstr>Insights Summary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ashwani94kr@outlook.com</dc:creator>
  <cp:lastModifiedBy>ashwani94kr@outlook.com</cp:lastModifiedBy>
  <cp:revision>7</cp:revision>
  <dcterms:created xsi:type="dcterms:W3CDTF">2023-03-29T10:40:57Z</dcterms:created>
  <dcterms:modified xsi:type="dcterms:W3CDTF">2023-03-30T14:21:18Z</dcterms:modified>
</cp:coreProperties>
</file>