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28" r:id="rId2"/>
    <p:sldId id="571" r:id="rId3"/>
    <p:sldId id="572" r:id="rId4"/>
    <p:sldId id="567" r:id="rId5"/>
    <p:sldId id="568" r:id="rId6"/>
    <p:sldId id="569" r:id="rId7"/>
    <p:sldId id="591" r:id="rId8"/>
    <p:sldId id="597" r:id="rId9"/>
    <p:sldId id="592" r:id="rId10"/>
    <p:sldId id="594" r:id="rId11"/>
    <p:sldId id="574" r:id="rId12"/>
    <p:sldId id="601" r:id="rId13"/>
    <p:sldId id="580" r:id="rId14"/>
    <p:sldId id="577" r:id="rId15"/>
    <p:sldId id="570" r:id="rId16"/>
    <p:sldId id="596" r:id="rId17"/>
    <p:sldId id="595" r:id="rId18"/>
    <p:sldId id="575" r:id="rId19"/>
    <p:sldId id="585" r:id="rId20"/>
    <p:sldId id="590" r:id="rId21"/>
    <p:sldId id="586" r:id="rId22"/>
    <p:sldId id="588" r:id="rId23"/>
    <p:sldId id="581" r:id="rId24"/>
    <p:sldId id="583" r:id="rId25"/>
    <p:sldId id="582" r:id="rId26"/>
    <p:sldId id="584" r:id="rId27"/>
    <p:sldId id="598" r:id="rId28"/>
    <p:sldId id="603" r:id="rId29"/>
    <p:sldId id="600" r:id="rId30"/>
    <p:sldId id="604" r:id="rId31"/>
    <p:sldId id="606" r:id="rId32"/>
    <p:sldId id="60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76" autoAdjust="0"/>
  </p:normalViewPr>
  <p:slideViewPr>
    <p:cSldViewPr>
      <p:cViewPr>
        <p:scale>
          <a:sx n="85" d="100"/>
          <a:sy n="85" d="100"/>
        </p:scale>
        <p:origin x="-7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7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Two applications of </a:t>
            </a:r>
            <a:r>
              <a:rPr lang="en-US" sz="2400" b="1" dirty="0" smtClean="0">
                <a:solidFill>
                  <a:srgbClr val="7030A0"/>
                </a:solidFill>
              </a:rPr>
              <a:t>Union Theorem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Balls into Bin experiment : </a:t>
            </a:r>
            <a:r>
              <a:rPr lang="en-US" sz="2200" b="1" dirty="0" smtClean="0">
                <a:solidFill>
                  <a:srgbClr val="C00000"/>
                </a:solidFill>
              </a:rPr>
              <a:t>Maximum load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Randomized Quick Sort: </a:t>
            </a:r>
            <a:r>
              <a:rPr lang="en-US" sz="1900" b="1" dirty="0" smtClean="0">
                <a:solidFill>
                  <a:srgbClr val="C00000"/>
                </a:solidFill>
              </a:rPr>
              <a:t>Concentration of the running time</a:t>
            </a:r>
            <a:r>
              <a:rPr lang="en-US" sz="2600" b="1" dirty="0" smtClean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 smtClean="0"/>
                  <a:t>To show</a:t>
                </a:r>
                <a:br>
                  <a:rPr lang="en-US" sz="3600" dirty="0" smtClean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3600" dirty="0" smtClean="0">
                    <a:solidFill>
                      <a:srgbClr val="0070C0"/>
                    </a:solidFill>
                  </a:rPr>
                </a:br>
                <a:r>
                  <a:rPr lang="en-US" sz="3600" dirty="0" smtClean="0"/>
                  <a:t>P</a:t>
                </a:r>
                <a:r>
                  <a:rPr lang="en-US" sz="3600" b="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err="1"/>
                  <a:t>th</a:t>
                </a:r>
                <a:r>
                  <a:rPr lang="en-US" sz="2800" dirty="0"/>
                  <a:t> bin has at least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𝐥𝐨𝐠</m:t>
                    </m:r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balls) </a:t>
                </a:r>
                <a:r>
                  <a:rPr lang="en-US" sz="2800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  <a:blipFill rotWithShape="1">
                <a:blip r:embed="rId2"/>
                <a:stretch>
                  <a:fillRect t="-6726" b="-87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153400" cy="868362"/>
              </a:xfrm>
            </p:spPr>
            <p:txBody>
              <a:bodyPr/>
              <a:lstStyle/>
              <a:p>
                <a:r>
                  <a:rPr lang="en-US" sz="3200" b="1" dirty="0" smtClean="0">
                    <a:solidFill>
                      <a:srgbClr val="002060"/>
                    </a:solidFill>
                  </a:rPr>
                  <a:t>Calculating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/>
                  <a:t>P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153400" cy="868362"/>
              </a:xfrm>
              <a:blipFill rotWithShape="1">
                <a:blip r:embed="rId2"/>
                <a:stretch>
                  <a:fillRect b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th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bin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has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balls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box>
                                      <m:box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box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rgbClr val="0070C0"/>
                                    </a:solidFill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…(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!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</m:box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!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3"/>
                <a:stretch>
                  <a:fillRect l="-741" t="-9697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429000" y="37338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’s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formula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7338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267200" y="44196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196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4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Balls into Bins</a:t>
            </a:r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balls are thrown randomly uniformly and independently into bins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then with probability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 smtClean="0"/>
                  <a:t>, maximum load of any bin will be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balls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Note: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With slightly more careful calculation, it can be shown that the maximum load will be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/>
                  <a:t>log </a:t>
                </a:r>
                <a:r>
                  <a:rPr lang="en-US" sz="2000" b="1" dirty="0" err="1" smtClean="0"/>
                  <a:t>log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Application 2 </a:t>
            </a:r>
            <a:r>
              <a:rPr lang="en-US" sz="2400" dirty="0" smtClean="0"/>
              <a:t>of the </a:t>
            </a:r>
            <a:r>
              <a:rPr lang="en-US" sz="2400" dirty="0" smtClean="0">
                <a:solidFill>
                  <a:srgbClr val="C00000"/>
                </a:solidFill>
              </a:rPr>
              <a:t>Union Theorem</a:t>
            </a: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3600" dirty="0" smtClean="0"/>
              <a:t>Randomized Quick sort:</a:t>
            </a:r>
            <a:r>
              <a:rPr lang="en-US" sz="3600" dirty="0" smtClean="0">
                <a:solidFill>
                  <a:srgbClr val="0070C0"/>
                </a:solidFill>
              </a:rPr>
              <a:t>  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The secret of its popularity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</a:t>
            </a:r>
            <a:r>
              <a:rPr lang="en-US" sz="3600" b="1" dirty="0" smtClean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random variable for the no. of comparisons during </a:t>
                </a:r>
                <a:r>
                  <a:rPr lang="en-US" sz="2000" b="1" dirty="0" smtClean="0"/>
                  <a:t>Randomized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, we can find constants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We shall show that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4903027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…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13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Concentration of </a:t>
            </a:r>
            <a:r>
              <a:rPr lang="en-US" sz="3600" b="1" dirty="0" smtClean="0">
                <a:solidFill>
                  <a:srgbClr val="002060"/>
                </a:solidFill>
              </a:rPr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</a:t>
            </a:r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Tools </a:t>
            </a:r>
            <a:r>
              <a:rPr lang="en-US" sz="3600" b="1" dirty="0" smtClean="0">
                <a:solidFill>
                  <a:srgbClr val="C00000"/>
                </a:solidFill>
              </a:rPr>
              <a:t>needed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endParaRPr lang="en-US" sz="2000" b="1" u="sng" dirty="0" smtClean="0"/>
              </a:p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r>
                  <a:rPr lang="en-US" sz="2000" b="1" u="sng" dirty="0" smtClean="0"/>
                  <a:t>Slightly  generalized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Union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n-US" sz="2000" dirty="0"/>
                  <a:t>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=</a:t>
                </a:r>
                <a:r>
                  <a:rPr lang="en-US" sz="16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sz="2000" dirty="0"/>
                  <a:t>, 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  </m:t>
                        </m:r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2.</a:t>
                </a:r>
                <a:r>
                  <a:rPr lang="en-US" sz="2000" dirty="0" smtClean="0"/>
                  <a:t> Probability that we get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HEADS</a:t>
                </a:r>
                <a:r>
                  <a:rPr lang="en-US" sz="2000" dirty="0" smtClean="0"/>
                  <a:t> during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tosses of a fair coin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1" y="3288268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288268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3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The main </a:t>
            </a:r>
            <a:r>
              <a:rPr lang="en-US" sz="2400" b="1" dirty="0" smtClean="0">
                <a:solidFill>
                  <a:srgbClr val="00B050"/>
                </a:solidFill>
              </a:rPr>
              <a:t>difficulty and the way out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main difficulty in showing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No direct way to bound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because </a:t>
                </a:r>
              </a:p>
              <a:p>
                <a:r>
                  <a:rPr lang="en-US" sz="2000" dirty="0" smtClean="0"/>
                  <a:t>sample space is </a:t>
                </a:r>
                <a:r>
                  <a:rPr lang="en-US" sz="2000" b="1" dirty="0" smtClean="0"/>
                  <a:t>too huge</a:t>
                </a:r>
              </a:p>
              <a:p>
                <a:r>
                  <a:rPr lang="en-US" sz="2000" dirty="0" smtClean="0"/>
                  <a:t>Sample space is </a:t>
                </a:r>
                <a:r>
                  <a:rPr lang="en-US" sz="2000" b="1" dirty="0" smtClean="0"/>
                  <a:t>non-uniform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How could we bound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 smtClean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(by taking  microscopic view of Randomized Quick sort)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14400" y="2362200"/>
            <a:ext cx="7086600" cy="76200"/>
            <a:chOff x="914400" y="2362200"/>
            <a:chExt cx="7086600" cy="76200"/>
          </a:xfrm>
        </p:grpSpPr>
        <p:sp>
          <p:nvSpPr>
            <p:cNvPr id="6" name="Oval 5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86318" y="1447800"/>
            <a:ext cx="417999" cy="838200"/>
            <a:chOff x="2362200" y="1143000"/>
            <a:chExt cx="417999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362200" y="1143000"/>
                  <a:ext cx="41799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7999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r="-18841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2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The main </a:t>
            </a:r>
            <a:r>
              <a:rPr lang="en-US" sz="2400" b="1" dirty="0" smtClean="0">
                <a:solidFill>
                  <a:srgbClr val="00B050"/>
                </a:solidFill>
              </a:rPr>
              <a:t>difficulty and the way out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main difficulty in showing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No direct way to bound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because </a:t>
                </a:r>
              </a:p>
              <a:p>
                <a:r>
                  <a:rPr lang="en-US" sz="2000" dirty="0" smtClean="0"/>
                  <a:t>sample space is </a:t>
                </a:r>
                <a:r>
                  <a:rPr lang="en-US" sz="2000" b="1" dirty="0" smtClean="0"/>
                  <a:t>too huge</a:t>
                </a:r>
              </a:p>
              <a:p>
                <a:r>
                  <a:rPr lang="en-US" sz="2000" dirty="0" smtClean="0"/>
                  <a:t>Sample space is </a:t>
                </a:r>
                <a:r>
                  <a:rPr lang="en-US" sz="2000" b="1" dirty="0" smtClean="0"/>
                  <a:t>non-uniform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How could we bound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 smtClean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(by taking  microscopic view of Randomized Quick sort)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14400" y="2362200"/>
            <a:ext cx="7086600" cy="76200"/>
            <a:chOff x="914400" y="2362200"/>
            <a:chExt cx="7086600" cy="76200"/>
          </a:xfrm>
        </p:grpSpPr>
        <p:sp>
          <p:nvSpPr>
            <p:cNvPr id="6" name="Oval 5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5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038600" y="25908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6500" y="3124200"/>
            <a:ext cx="4610100" cy="76200"/>
            <a:chOff x="2476500" y="3124200"/>
            <a:chExt cx="4610100" cy="76200"/>
          </a:xfrm>
        </p:grpSpPr>
        <p:grpSp>
          <p:nvGrpSpPr>
            <p:cNvPr id="55" name="Group 54"/>
            <p:cNvGrpSpPr/>
            <p:nvPr/>
          </p:nvGrpSpPr>
          <p:grpSpPr>
            <a:xfrm>
              <a:off x="2476500" y="3124200"/>
              <a:ext cx="952500" cy="76200"/>
              <a:chOff x="2457450" y="2362200"/>
              <a:chExt cx="952500" cy="76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9624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315200" y="3124200"/>
            <a:ext cx="666750" cy="76200"/>
            <a:chOff x="7334250" y="2362200"/>
            <a:chExt cx="666750" cy="76200"/>
          </a:xfrm>
        </p:grpSpPr>
        <p:sp>
          <p:nvSpPr>
            <p:cNvPr id="75" name="Oval 74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72580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038600" y="34290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76500" y="3962400"/>
            <a:ext cx="952500" cy="76200"/>
            <a:chOff x="2457450" y="2362200"/>
            <a:chExt cx="952500" cy="76200"/>
          </a:xfrm>
        </p:grpSpPr>
        <p:sp>
          <p:nvSpPr>
            <p:cNvPr id="97" name="Oval 96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76650" y="3962400"/>
            <a:ext cx="2800350" cy="76200"/>
            <a:chOff x="3676650" y="2362200"/>
            <a:chExt cx="2800350" cy="76200"/>
          </a:xfrm>
        </p:grpSpPr>
        <p:sp>
          <p:nvSpPr>
            <p:cNvPr id="87" name="Oval 86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57200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4650" y="3962400"/>
            <a:ext cx="361950" cy="76200"/>
            <a:chOff x="6724650" y="2362200"/>
            <a:chExt cx="361950" cy="76200"/>
          </a:xfrm>
        </p:grpSpPr>
        <p:sp>
          <p:nvSpPr>
            <p:cNvPr id="85" name="Oval 84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6629400" y="38862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4038600" y="4267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676650" y="4800600"/>
            <a:ext cx="2800350" cy="76200"/>
            <a:chOff x="3676650" y="2362200"/>
            <a:chExt cx="2800350" cy="76200"/>
          </a:xfrm>
        </p:grpSpPr>
        <p:sp>
          <p:nvSpPr>
            <p:cNvPr id="104" name="Oval 103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962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38400" y="4800600"/>
            <a:ext cx="952500" cy="76200"/>
            <a:chOff x="2457450" y="2362200"/>
            <a:chExt cx="952500" cy="76200"/>
          </a:xfrm>
        </p:grpSpPr>
        <p:sp>
          <p:nvSpPr>
            <p:cNvPr id="115" name="Oval 114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32956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4038600" y="5029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91050" y="5562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676650" y="5562600"/>
            <a:ext cx="2800350" cy="76200"/>
            <a:chOff x="3676650" y="5562600"/>
            <a:chExt cx="2800350" cy="76200"/>
          </a:xfrm>
        </p:grpSpPr>
        <p:sp>
          <p:nvSpPr>
            <p:cNvPr id="122" name="Oval 121"/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96240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200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5505450" y="5562600"/>
              <a:ext cx="971550" cy="76200"/>
              <a:chOff x="5505450" y="5562600"/>
              <a:chExt cx="971550" cy="762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55054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810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6115050" y="55626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419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2" name="Oval 131"/>
          <p:cNvSpPr/>
          <p:nvPr/>
        </p:nvSpPr>
        <p:spPr>
          <a:xfrm>
            <a:off x="45148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Ribbon 42"/>
              <p:cNvSpPr/>
              <p:nvPr/>
            </p:nvSpPr>
            <p:spPr>
              <a:xfrm>
                <a:off x="304800" y="4953000"/>
                <a:ext cx="238125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leaves the algorithm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Down Ribb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3000"/>
                <a:ext cx="238125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 animBg="1"/>
      <p:bldP spid="32" grpId="0" animBg="1"/>
      <p:bldP spid="32" grpId="1" animBg="1"/>
      <p:bldP spid="78" grpId="0" animBg="1"/>
      <p:bldP spid="78" grpId="1" animBg="1"/>
      <p:bldP spid="79" grpId="0" animBg="1"/>
      <p:bldP spid="101" grpId="0" animBg="1"/>
      <p:bldP spid="101" grpId="1" animBg="1"/>
      <p:bldP spid="102" grpId="0" animBg="1"/>
      <p:bldP spid="119" grpId="0" animBg="1"/>
      <p:bldP spid="119" grpId="1" animBg="1"/>
      <p:bldP spid="120" grpId="0" animBg="1"/>
      <p:bldP spid="123" grpId="0" animBg="1"/>
      <p:bldP spid="123" grpId="1" animBg="1"/>
      <p:bldP spid="132" grpId="0" animBg="1"/>
      <p:bldP spid="132" grpId="1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:  no. of recursive calls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participates before being selected as a pivot.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Union theorem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such that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/>
                  <a:t> </a:t>
                </a:r>
                <a:r>
                  <a:rPr lang="en-US" sz="2000" dirty="0" smtClean="0"/>
                  <a:t>, 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smtClean="0">
                            <a:latin typeface="Cambria Math"/>
                          </a:rPr>
                          <m:t>  </m:t>
                        </m:r>
                        <m:r>
                          <a:rPr lang="en-US" sz="2000" b="1" smtClean="0">
                            <a:latin typeface="Cambria Math"/>
                          </a:rPr>
                          <m:t>𝐏</m:t>
                        </m:r>
                        <m:r>
                          <a:rPr lang="en-US" sz="2000" b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Furthermore, 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same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 smtClean="0"/>
              <a:t>A</a:t>
            </a:r>
            <a:r>
              <a:rPr lang="en-US" sz="2800" b="1" dirty="0" smtClean="0">
                <a:solidFill>
                  <a:srgbClr val="7030A0"/>
                </a:solidFill>
              </a:rPr>
              <a:t> new way </a:t>
            </a:r>
            <a:r>
              <a:rPr lang="en-US" sz="2800" b="1" dirty="0" smtClean="0"/>
              <a:t>to</a:t>
            </a:r>
            <a:r>
              <a:rPr lang="en-US" sz="2800" b="1" dirty="0" smtClean="0">
                <a:solidFill>
                  <a:srgbClr val="7030A0"/>
                </a:solidFill>
              </a:rPr>
              <a:t> count </a:t>
            </a:r>
            <a:r>
              <a:rPr lang="en-US" sz="2800" b="1" dirty="0" smtClean="0"/>
              <a:t>the</a:t>
            </a:r>
            <a:r>
              <a:rPr lang="en-US" sz="2800" b="1" dirty="0" smtClean="0">
                <a:solidFill>
                  <a:srgbClr val="7030A0"/>
                </a:solidFill>
              </a:rPr>
              <a:t> comparisons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Key idea: 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ssign each comparison during a recursive calls to the </a:t>
                </a:r>
                <a:r>
                  <a:rPr lang="en-US" sz="2000" u="sng" dirty="0" smtClean="0"/>
                  <a:t>non-pivot</a:t>
                </a:r>
                <a:r>
                  <a:rPr lang="en-US" sz="2000" dirty="0" smtClean="0"/>
                  <a:t> element.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  <a:blipFill rotWithShape="1">
                <a:blip r:embed="rId2"/>
                <a:stretch>
                  <a:fillRect l="-1154" t="-985" b="-18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14400" y="2362200"/>
            <a:ext cx="6781800" cy="76200"/>
            <a:chOff x="914400" y="2362200"/>
            <a:chExt cx="6781800" cy="76200"/>
          </a:xfrm>
        </p:grpSpPr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Oval 137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27221" y="-1140581"/>
            <a:ext cx="7514494" cy="4485523"/>
            <a:chOff x="727221" y="-1140581"/>
            <a:chExt cx="7514494" cy="4485523"/>
          </a:xfrm>
        </p:grpSpPr>
        <p:sp>
          <p:nvSpPr>
            <p:cNvPr id="51" name="Arc 50"/>
            <p:cNvSpPr/>
            <p:nvPr/>
          </p:nvSpPr>
          <p:spPr>
            <a:xfrm rot="8170535">
              <a:off x="3837616" y="1671044"/>
              <a:ext cx="935367" cy="896185"/>
            </a:xfrm>
            <a:prstGeom prst="arc">
              <a:avLst>
                <a:gd name="adj1" fmla="val 16080204"/>
                <a:gd name="adj2" fmla="val 21063069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8170535">
              <a:off x="3569285" y="-1140581"/>
              <a:ext cx="4672430" cy="4485523"/>
            </a:xfrm>
            <a:prstGeom prst="arc">
              <a:avLst>
                <a:gd name="adj1" fmla="val 15588621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8170535">
              <a:off x="3293798" y="1750071"/>
              <a:ext cx="880001" cy="843829"/>
            </a:xfrm>
            <a:prstGeom prst="arc">
              <a:avLst>
                <a:gd name="adj1" fmla="val 16080204"/>
                <a:gd name="adj2" fmla="val 22580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8170535">
              <a:off x="1130039" y="-380725"/>
              <a:ext cx="3759721" cy="3235597"/>
            </a:xfrm>
            <a:prstGeom prst="arc">
              <a:avLst>
                <a:gd name="adj1" fmla="val 16557624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8170535">
              <a:off x="727221" y="-259493"/>
              <a:ext cx="3879557" cy="3440873"/>
            </a:xfrm>
            <a:prstGeom prst="arc">
              <a:avLst>
                <a:gd name="adj1" fmla="val 15588621"/>
                <a:gd name="adj2" fmla="val 88705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8170535">
              <a:off x="3618013" y="-180009"/>
              <a:ext cx="3508173" cy="3057511"/>
            </a:xfrm>
            <a:prstGeom prst="arc">
              <a:avLst>
                <a:gd name="adj1" fmla="val 16203678"/>
                <a:gd name="adj2" fmla="val 10131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8170535">
              <a:off x="3764782" y="-54336"/>
              <a:ext cx="3748034" cy="3137730"/>
            </a:xfrm>
            <a:prstGeom prst="arc">
              <a:avLst>
                <a:gd name="adj1" fmla="val 15331556"/>
                <a:gd name="adj2" fmla="val 59839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8170535">
              <a:off x="3628949" y="259693"/>
              <a:ext cx="2648099" cy="2523053"/>
            </a:xfrm>
            <a:prstGeom prst="arc">
              <a:avLst>
                <a:gd name="adj1" fmla="val 16203678"/>
                <a:gd name="adj2" fmla="val 2144884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8170535">
              <a:off x="1933642" y="383865"/>
              <a:ext cx="2533515" cy="2422352"/>
            </a:xfrm>
            <a:prstGeom prst="arc">
              <a:avLst>
                <a:gd name="adj1" fmla="val 16203678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8170535">
              <a:off x="3773831" y="941359"/>
              <a:ext cx="1929132" cy="1691102"/>
            </a:xfrm>
            <a:prstGeom prst="arc">
              <a:avLst>
                <a:gd name="adj1" fmla="val 16615385"/>
                <a:gd name="adj2" fmla="val 21244102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 rot="8170535">
              <a:off x="2776592" y="1467795"/>
              <a:ext cx="1445377" cy="1247927"/>
            </a:xfrm>
            <a:prstGeom prst="arc">
              <a:avLst>
                <a:gd name="adj1" fmla="val 15926098"/>
                <a:gd name="adj2" fmla="val 111952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8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Applying Union theorem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relation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 smtClean="0"/>
                  <a:t>In order to show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 smtClean="0"/>
                  <a:t>,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&lt; ??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5410200"/>
            <a:ext cx="2514600" cy="685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9645" y="4800600"/>
                <a:ext cx="6037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45" y="4800600"/>
                <a:ext cx="60375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 smtClean="0"/>
                  <a:t>To show</a:t>
                </a:r>
                <a:br>
                  <a:rPr lang="en-US" sz="3600" dirty="0" smtClean="0"/>
                </a:br>
                <a:r>
                  <a:rPr lang="en-US" sz="3600" dirty="0" smtClean="0"/>
                  <a:t>P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&gt;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360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Definition:  </a:t>
            </a:r>
            <a:r>
              <a:rPr lang="en-US" sz="2000" dirty="0" smtClean="0"/>
              <a:t>a recursive call is </a:t>
            </a:r>
            <a:r>
              <a:rPr lang="en-US" sz="2000" b="1" dirty="0" smtClean="0"/>
              <a:t>good</a:t>
            </a:r>
            <a:r>
              <a:rPr lang="en-US" sz="2000" dirty="0" smtClean="0"/>
              <a:t> if the pivot is selected from the middle half, and </a:t>
            </a:r>
            <a:r>
              <a:rPr lang="en-US" sz="2000" b="1" dirty="0" smtClean="0"/>
              <a:t>bad</a:t>
            </a:r>
            <a:r>
              <a:rPr lang="en-US" sz="2000" dirty="0" smtClean="0"/>
              <a:t> otherwise.</a:t>
            </a:r>
          </a:p>
          <a:p>
            <a:pPr marL="0" indent="0" algn="ctr">
              <a:buNone/>
            </a:pPr>
            <a:r>
              <a:rPr lang="en-US" sz="2000" b="1" dirty="0" smtClean="0"/>
              <a:t>P</a:t>
            </a:r>
            <a:r>
              <a:rPr lang="en-US" sz="2000" dirty="0" smtClean="0"/>
              <a:t>(a recursive call is </a:t>
            </a:r>
            <a:r>
              <a:rPr lang="en-US" sz="2000" b="1" dirty="0" smtClean="0"/>
              <a:t>good</a:t>
            </a:r>
            <a:r>
              <a:rPr lang="en-US" sz="2000" dirty="0" smtClean="0"/>
              <a:t>) = ??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Notation: </a:t>
            </a:r>
            <a:r>
              <a:rPr lang="en-US" sz="2000" dirty="0" smtClean="0"/>
              <a:t>The </a:t>
            </a:r>
            <a:r>
              <a:rPr lang="en-US" sz="2000" b="1" dirty="0" smtClean="0"/>
              <a:t>size</a:t>
            </a:r>
            <a:r>
              <a:rPr lang="en-US" sz="2000" dirty="0" smtClean="0"/>
              <a:t> of a recursive call is the size of the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it sorts.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518160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91200" y="5256464"/>
                <a:ext cx="365805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256464"/>
                <a:ext cx="365805" cy="610936"/>
              </a:xfrm>
              <a:prstGeom prst="rect">
                <a:avLst/>
              </a:prstGeom>
              <a:blipFill rotWithShape="1">
                <a:blip r:embed="rId2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27241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6865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30" grpId="1" animBg="1"/>
      <p:bldP spid="65" grpId="0" animBg="1"/>
      <p:bldP spid="66" grpId="0" animBg="1"/>
      <p:bldP spid="68" grpId="0" animBg="1"/>
      <p:bldP spid="69" grpId="0"/>
      <p:bldP spid="70" grpId="0" animBg="1"/>
      <p:bldP spid="71" grpId="0" animBg="1"/>
      <p:bldP spid="71" grpId="1" animBg="1"/>
      <p:bldP spid="72" grpId="0" animBg="1"/>
      <p:bldP spid="7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dirty="0" smtClean="0"/>
                  <a:t>If a recursive call is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, size of each of its child-recursive calls reduces by a factor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222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8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maximum no. of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 recursive calls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have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57518" y="12192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6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Randomized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Quick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Sort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200" b="1" dirty="0" smtClean="0">
                    <a:solidFill>
                      <a:srgbClr val="002060"/>
                    </a:solidFill>
                  </a:rPr>
                  <a:t>Summary from the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During Randomized Quick Sort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Participates in a sequence of recursive calls each of which is good independently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leaves the algorithm on or before participating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 recursive calls.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be re-stated as: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participated in more than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recursive calls but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turned out to be good.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000" b="1">
                                <a:latin typeface="Cambria Math"/>
                              </a:rPr>
                              <m:t>𝐥𝐨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4038600"/>
            <a:ext cx="73152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3352800" y="4876800"/>
                <a:ext cx="57912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Probability we </a:t>
                </a:r>
                <a:r>
                  <a:rPr lang="en-US" dirty="0">
                    <a:solidFill>
                      <a:srgbClr val="002060"/>
                    </a:solidFill>
                  </a:rPr>
                  <a:t>get less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HEADS</a:t>
                </a:r>
                <a:r>
                  <a:rPr lang="en-US" dirty="0">
                    <a:solidFill>
                      <a:srgbClr val="002060"/>
                    </a:solidFill>
                  </a:rPr>
                  <a:t> during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tosses of a fair coin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76800"/>
                <a:ext cx="57912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Final result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random </a:t>
                </a:r>
                <a:r>
                  <a:rPr lang="en-US" sz="2000" dirty="0"/>
                  <a:t>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Sort </a:t>
                </a:r>
                <a:r>
                  <a:rPr lang="en-US" sz="2000" dirty="0" smtClean="0"/>
                  <a:t>on input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Homework: </a:t>
                </a:r>
                <a:r>
                  <a:rPr lang="en-US" sz="2000" dirty="0" smtClean="0"/>
                  <a:t>Rework the calculation to find the </a:t>
                </a:r>
                <a:r>
                  <a:rPr lang="en-US" sz="2000" dirty="0" smtClean="0"/>
                  <a:t>smallest possible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Some</a:t>
            </a:r>
            <a:r>
              <a:rPr lang="en-US" sz="3200" dirty="0" smtClean="0">
                <a:solidFill>
                  <a:srgbClr val="0070C0"/>
                </a:solidFill>
              </a:rPr>
              <a:t> Well Known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70C0"/>
                </a:solidFill>
              </a:rPr>
              <a:t>Well STUDIED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Random Variables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if it takes value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and takes value 0 with probability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</a:t>
                </a:r>
                <a:r>
                  <a:rPr lang="en-US" sz="2000" dirty="0" smtClean="0"/>
                  <a:t>usually called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Bernoulli trial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once, HEADS corresponds to 1 and TAILS corresponds to 0.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 r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Union theorem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When to use Union theorem: </a:t>
                </a:r>
                <a:r>
                  <a:rPr lang="en-US" sz="2000" dirty="0" smtClean="0"/>
                  <a:t>Suppose we wish to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but it turns out to be difficult to calculate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directly.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How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 use Union theorem: </a:t>
                </a:r>
                <a:r>
                  <a:rPr lang="en-US" sz="2000" dirty="0" smtClean="0"/>
                  <a:t>Try to express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as union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u="sng" dirty="0" smtClean="0"/>
                  <a:t>(usually identical)</a:t>
                </a:r>
                <a:r>
                  <a:rPr lang="en-US" sz="2000" dirty="0" smtClean="0"/>
                  <a:t> such that it is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easy to calculate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we can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as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be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Bernoulli </a:t>
                </a:r>
                <a:r>
                  <a:rPr lang="en-US" sz="2000" dirty="0"/>
                  <a:t>random variables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 then random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is said to be a Binomial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 smtClean="0"/>
                  <a:t>number of HEADS when we toss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times.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Homework: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Prove, without any knowledge of binomial coefficients,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Geometric </a:t>
            </a:r>
            <a:r>
              <a:rPr lang="en-US" sz="4000" b="1" dirty="0" smtClean="0"/>
              <a:t>Random 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independent and identical Bernoulli trials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Let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denote the number of these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trial which gives the first 1 is called a Geometric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first HEADS.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dirty="0"/>
                  <a:t>Find the probability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/>
                  <a:t>X=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dirty="0" smtClean="0"/>
                  <a:t>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 b="-6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be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Geometric random </a:t>
                </a:r>
                <a:r>
                  <a:rPr lang="en-US" sz="2000" dirty="0"/>
                  <a:t>variables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 then random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is said to be a negative-Binomial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 smtClean="0"/>
                  <a:t>number of tosses of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to get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HEADS.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Homework: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Guess why it is called “negative” Binomial random variable.</a:t>
                </a:r>
              </a:p>
              <a:p>
                <a:r>
                  <a:rPr lang="en-US" sz="2000" dirty="0" smtClean="0"/>
                  <a:t>Find the probability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X=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r>
                  <a:rPr lang="en-US" sz="2000" dirty="0" smtClean="0"/>
                  <a:t>Prove, without any knowledge of binomial coefficients, that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1078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Application 1 </a:t>
            </a:r>
            <a:r>
              <a:rPr lang="en-US" sz="2400" dirty="0" smtClean="0"/>
              <a:t>of the </a:t>
            </a:r>
            <a:r>
              <a:rPr lang="en-US" sz="2400" dirty="0" smtClean="0">
                <a:solidFill>
                  <a:srgbClr val="C00000"/>
                </a:solidFill>
              </a:rPr>
              <a:t>Union Theorem</a:t>
            </a: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3600" dirty="0" smtClean="0"/>
              <a:t>balls into Bins:</a:t>
            </a:r>
            <a:r>
              <a:rPr lang="en-US" sz="3600" dirty="0" smtClean="0">
                <a:solidFill>
                  <a:srgbClr val="0070C0"/>
                </a:solidFill>
              </a:rPr>
              <a:t>  Maximum load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Balls into Bins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and falls into it.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Used in:</a:t>
                </a:r>
              </a:p>
              <a:p>
                <a:r>
                  <a:rPr lang="en-US" sz="1600" dirty="0" smtClean="0"/>
                  <a:t>Hashing</a:t>
                </a:r>
              </a:p>
              <a:p>
                <a:r>
                  <a:rPr lang="en-US" sz="1600" dirty="0" smtClean="0"/>
                  <a:t>Load balancing in distributed environment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788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   3               …                 i                  …       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2600" y="1447800"/>
            <a:ext cx="5908990" cy="609600"/>
            <a:chOff x="1752600" y="1447800"/>
            <a:chExt cx="5908990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5908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2      3    4      5                                 …         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4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Balls into Bins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and falls into it.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For the case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prove that with very high probability, every bin has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balls.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896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   3               …                 j                  …       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2600" y="1447800"/>
            <a:ext cx="5908990" cy="609600"/>
            <a:chOff x="1752600" y="1447800"/>
            <a:chExt cx="5908990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5908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2      3    4      5                                 …         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50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Balls into Bins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The main difficulty and the way out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 smtClean="0"/>
                  <a:t>It is too difficult to calculate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directly.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the way out?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896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   3               …                 j                  …       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2600" y="1447800"/>
            <a:ext cx="5908990" cy="609600"/>
            <a:chOff x="1752600" y="1447800"/>
            <a:chExt cx="5908990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5908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2      3    4      5                                 …         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Balls into Bins</a:t>
                </a:r>
                <a:br>
                  <a:rPr lang="en-US" sz="3600" b="1" dirty="0" smtClean="0">
                    <a:solidFill>
                      <a:srgbClr val="002060"/>
                    </a:solidFill>
                  </a:rPr>
                </a:br>
                <a:r>
                  <a:rPr lang="en-US" sz="3200" b="1" dirty="0">
                    <a:solidFill>
                      <a:srgbClr val="002060"/>
                    </a:solidFill>
                  </a:rPr>
                  <a:t>From perspective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b="1" dirty="0" err="1">
                    <a:solidFill>
                      <a:srgbClr val="002060"/>
                    </a:solidFill>
                  </a:rPr>
                  <a:t>th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 bin</a:t>
                </a:r>
                <a:endParaRPr lang="en-US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/>
                  <a:t> bin has at </a:t>
                </a:r>
                <a:r>
                  <a:rPr lang="en-US" sz="2000" dirty="0" smtClean="0"/>
                  <a:t>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relation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896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   3               …                 j                  …       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2600" y="1447800"/>
            <a:ext cx="5908990" cy="609600"/>
            <a:chOff x="1752600" y="1447800"/>
            <a:chExt cx="5908990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5908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2      3    4      5                                 …         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 </a:t>
                </a:r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4"/>
                <a:stretch>
                  <a:fillRect l="-2462" t="-109231" r="-5231" b="-16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5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Balls into Bins</a:t>
                </a:r>
                <a:r>
                  <a:rPr lang="en-US" sz="4000" b="1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4000" b="1" dirty="0" smtClean="0">
                    <a:solidFill>
                      <a:srgbClr val="002060"/>
                    </a:solidFill>
                  </a:rPr>
                </a:br>
                <a:r>
                  <a:rPr lang="en-US" sz="3200" b="1" dirty="0" smtClean="0">
                    <a:solidFill>
                      <a:srgbClr val="002060"/>
                    </a:solidFill>
                  </a:rPr>
                  <a:t>From perspective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b="1" dirty="0" err="1" smtClean="0">
                    <a:solidFill>
                      <a:srgbClr val="002060"/>
                    </a:solidFill>
                  </a:rPr>
                  <a:t>th</a:t>
                </a:r>
                <a:r>
                  <a:rPr lang="en-US" sz="3200" b="1" dirty="0" smtClean="0">
                    <a:solidFill>
                      <a:srgbClr val="002060"/>
                    </a:solidFill>
                  </a:rPr>
                  <a:t> bin</a:t>
                </a:r>
                <a:endParaRPr lang="en-US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/>
                  <a:t> bin has at </a:t>
                </a:r>
                <a:r>
                  <a:rPr lang="en-US" sz="2000" dirty="0" smtClean="0"/>
                  <a:t>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896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   3               …                 j                  …       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2600" y="1447800"/>
            <a:ext cx="5908990" cy="609600"/>
            <a:chOff x="1752600" y="1447800"/>
            <a:chExt cx="5908990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5908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2      3    4      5                                 …         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9645" y="5190190"/>
                <a:ext cx="603755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45" y="5190190"/>
                <a:ext cx="603755" cy="372410"/>
              </a:xfrm>
              <a:prstGeom prst="rect">
                <a:avLst/>
              </a:prstGeom>
              <a:blipFill rotWithShape="1">
                <a:blip r:embed="rId4"/>
                <a:stretch>
                  <a:fillRect t="-6452" r="-120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3124200" y="5562600"/>
            <a:ext cx="2514600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 </a:t>
                </a:r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5"/>
                <a:stretch>
                  <a:fillRect l="-2462" t="-109231" r="-5231" b="-16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9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</TotalTime>
  <Words>2545</Words>
  <Application>Microsoft Office PowerPoint</Application>
  <PresentationFormat>On-screen Show (4:3)</PresentationFormat>
  <Paragraphs>331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Randomized Algorithms CS648 </vt:lpstr>
      <vt:lpstr>Union theorem </vt:lpstr>
      <vt:lpstr>Union theorem </vt:lpstr>
      <vt:lpstr>Application 1 of the Union Theorem balls into Bins:  Maximum load</vt:lpstr>
      <vt:lpstr>Balls into Bins </vt:lpstr>
      <vt:lpstr>Balls into Bins </vt:lpstr>
      <vt:lpstr>Balls into Bins The main difficulty and the way out</vt:lpstr>
      <vt:lpstr>Balls into Bins From perspective of jth bin</vt:lpstr>
      <vt:lpstr>Balls into Bins From perspective of jth bin</vt:lpstr>
      <vt:lpstr>AIM: To show P(ε_j) &lt; n^(-5) P(jth bin has at least  c log n balls) &lt; n^(-5) </vt:lpstr>
      <vt:lpstr>Calculating P(ε_j)</vt:lpstr>
      <vt:lpstr>Balls into Bins </vt:lpstr>
      <vt:lpstr>Application 2 of the Union Theorem Randomized Quick sort:   The secret of its popularity</vt:lpstr>
      <vt:lpstr>Concentration of Randomized Quick Sort </vt:lpstr>
      <vt:lpstr>Concentration of Randomized Quick Sort Tools needed</vt:lpstr>
      <vt:lpstr>Randomized QuickSort  The main difficulty and the way out</vt:lpstr>
      <vt:lpstr>Randomized QuickSort  The main difficulty and the way out</vt:lpstr>
      <vt:lpstr>Randomized QuickSort  from perspective of e_i</vt:lpstr>
      <vt:lpstr>Randomized QuickSort  from perspective of e_i</vt:lpstr>
      <vt:lpstr>Randomized QuickSort  A new way to count the comparisons</vt:lpstr>
      <vt:lpstr>Randomized QuickSort  Applying Union theorem</vt:lpstr>
      <vt:lpstr>AIM: To show P(Y_i&gt; 8 〖log_(4/3)〗⁡n) &lt; n^(-8)</vt:lpstr>
      <vt:lpstr>Randomized Quick Sort  </vt:lpstr>
      <vt:lpstr>Randomized Quick Sort  </vt:lpstr>
      <vt:lpstr>Randomized Quick Sort  </vt:lpstr>
      <vt:lpstr>Randomized Quick Sort Summary from the perspective of e_i</vt:lpstr>
      <vt:lpstr>Randomized Quick Sort Final result</vt:lpstr>
      <vt:lpstr>Some Well Known and Well STUDIED Random Variables</vt:lpstr>
      <vt:lpstr>Bernoulli Random Variable</vt:lpstr>
      <vt:lpstr>Binomial Random Variable</vt:lpstr>
      <vt:lpstr>Geometric Random Variable</vt:lpstr>
      <vt:lpstr>Negative Binomial Random Variable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admin</cp:lastModifiedBy>
  <cp:revision>743</cp:revision>
  <dcterms:created xsi:type="dcterms:W3CDTF">2011-12-03T04:13:03Z</dcterms:created>
  <dcterms:modified xsi:type="dcterms:W3CDTF">2013-08-19T06:16:22Z</dcterms:modified>
</cp:coreProperties>
</file>